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382" r:id="rId3"/>
    <p:sldId id="377" r:id="rId4"/>
    <p:sldId id="262" r:id="rId5"/>
    <p:sldId id="378" r:id="rId6"/>
    <p:sldId id="379" r:id="rId7"/>
    <p:sldId id="381" r:id="rId8"/>
    <p:sldId id="265" r:id="rId9"/>
    <p:sldId id="369" r:id="rId10"/>
    <p:sldId id="370" r:id="rId11"/>
    <p:sldId id="371" r:id="rId12"/>
    <p:sldId id="372" r:id="rId13"/>
    <p:sldId id="373" r:id="rId14"/>
    <p:sldId id="374" r:id="rId15"/>
    <p:sldId id="375" r:id="rId16"/>
    <p:sldId id="376" r:id="rId17"/>
    <p:sldId id="264" r:id="rId18"/>
    <p:sldId id="297" r:id="rId19"/>
    <p:sldId id="337" r:id="rId20"/>
    <p:sldId id="367" r:id="rId21"/>
    <p:sldId id="361" r:id="rId22"/>
    <p:sldId id="362" r:id="rId23"/>
    <p:sldId id="364" r:id="rId24"/>
    <p:sldId id="365" r:id="rId25"/>
    <p:sldId id="368" r:id="rId26"/>
    <p:sldId id="366" r:id="rId27"/>
    <p:sldId id="263" r:id="rId28"/>
    <p:sldId id="259" r:id="rId29"/>
    <p:sldId id="258" r:id="rId30"/>
    <p:sldId id="380" r:id="rId31"/>
    <p:sldId id="257" r:id="rId32"/>
    <p:sldId id="260"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0518C1"/>
    <a:srgbClr val="0618C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13DA36-A832-4E26-8653-2CAB23540A8B}" v="1" dt="2022-11-14T05:1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99" autoAdjust="0"/>
    <p:restoredTop sz="78961" autoAdjust="0"/>
  </p:normalViewPr>
  <p:slideViewPr>
    <p:cSldViewPr snapToGrid="0" snapToObjects="1">
      <p:cViewPr varScale="1">
        <p:scale>
          <a:sx n="87" d="100"/>
          <a:sy n="87" d="100"/>
        </p:scale>
        <p:origin x="2184" y="84"/>
      </p:cViewPr>
      <p:guideLst/>
    </p:cSldViewPr>
  </p:slideViewPr>
  <p:notesTextViewPr>
    <p:cViewPr>
      <p:scale>
        <a:sx n="1" d="1"/>
        <a:sy n="1" d="1"/>
      </p:scale>
      <p:origin x="0" y="0"/>
    </p:cViewPr>
  </p:notesTextViewPr>
  <p:notesViewPr>
    <p:cSldViewPr snapToGrid="0" snapToObjects="1">
      <p:cViewPr varScale="1">
        <p:scale>
          <a:sx n="121" d="100"/>
          <a:sy n="121"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才田大聖" userId="1963bbe1-1414-44af-99ea-4e4423af95fa" providerId="ADAL" clId="{C513DA36-A832-4E26-8653-2CAB23540A8B}"/>
    <pc:docChg chg="addSld delSld modSld sldOrd">
      <pc:chgData name="才田大聖" userId="1963bbe1-1414-44af-99ea-4e4423af95fa" providerId="ADAL" clId="{C513DA36-A832-4E26-8653-2CAB23540A8B}" dt="2022-11-14T05:19:36.318" v="3" actId="47"/>
      <pc:docMkLst>
        <pc:docMk/>
      </pc:docMkLst>
      <pc:sldChg chg="del ord">
        <pc:chgData name="才田大聖" userId="1963bbe1-1414-44af-99ea-4e4423af95fa" providerId="ADAL" clId="{C513DA36-A832-4E26-8653-2CAB23540A8B}" dt="2022-11-14T05:19:36.318" v="3" actId="47"/>
        <pc:sldMkLst>
          <pc:docMk/>
          <pc:sldMk cId="2318302919" sldId="261"/>
        </pc:sldMkLst>
      </pc:sldChg>
      <pc:sldChg chg="add">
        <pc:chgData name="才田大聖" userId="1963bbe1-1414-44af-99ea-4e4423af95fa" providerId="ADAL" clId="{C513DA36-A832-4E26-8653-2CAB23540A8B}" dt="2022-11-14T05:19:26.997" v="0"/>
        <pc:sldMkLst>
          <pc:docMk/>
          <pc:sldMk cId="2610139019" sldId="382"/>
        </pc:sldMkLst>
      </pc:sldChg>
    </pc:docChg>
  </pc:docChgLst>
  <pc:docChgLst>
    <pc:chgData name="才田大聖" userId="1963bbe1-1414-44af-99ea-4e4423af95fa" providerId="ADAL" clId="{DB1A3E69-C58A-4EC1-BB21-4810796791C6}"/>
    <pc:docChg chg="modSld">
      <pc:chgData name="才田大聖" userId="1963bbe1-1414-44af-99ea-4e4423af95fa" providerId="ADAL" clId="{DB1A3E69-C58A-4EC1-BB21-4810796791C6}" dt="2022-08-24T05:38:51.187" v="12" actId="20577"/>
      <pc:docMkLst>
        <pc:docMk/>
      </pc:docMkLst>
      <pc:sldChg chg="modSp mod">
        <pc:chgData name="才田大聖" userId="1963bbe1-1414-44af-99ea-4e4423af95fa" providerId="ADAL" clId="{DB1A3E69-C58A-4EC1-BB21-4810796791C6}" dt="2022-08-24T05:38:29.153" v="1" actId="20577"/>
        <pc:sldMkLst>
          <pc:docMk/>
          <pc:sldMk cId="2984743474" sldId="378"/>
        </pc:sldMkLst>
        <pc:spChg chg="mod">
          <ac:chgData name="才田大聖" userId="1963bbe1-1414-44af-99ea-4e4423af95fa" providerId="ADAL" clId="{DB1A3E69-C58A-4EC1-BB21-4810796791C6}" dt="2022-08-24T05:38:29.153" v="1" actId="20577"/>
          <ac:spMkLst>
            <pc:docMk/>
            <pc:sldMk cId="2984743474" sldId="378"/>
            <ac:spMk id="35" creationId="{99C977BE-DDEF-EC97-931B-335E8DC20ABA}"/>
          </ac:spMkLst>
        </pc:spChg>
      </pc:sldChg>
      <pc:sldChg chg="modSp mod">
        <pc:chgData name="才田大聖" userId="1963bbe1-1414-44af-99ea-4e4423af95fa" providerId="ADAL" clId="{DB1A3E69-C58A-4EC1-BB21-4810796791C6}" dt="2022-08-24T05:38:51.187" v="12" actId="20577"/>
        <pc:sldMkLst>
          <pc:docMk/>
          <pc:sldMk cId="2862626098" sldId="379"/>
        </pc:sldMkLst>
        <pc:graphicFrameChg chg="modGraphic">
          <ac:chgData name="才田大聖" userId="1963bbe1-1414-44af-99ea-4e4423af95fa" providerId="ADAL" clId="{DB1A3E69-C58A-4EC1-BB21-4810796791C6}" dt="2022-08-24T05:38:51.187" v="12" actId="20577"/>
          <ac:graphicFrameMkLst>
            <pc:docMk/>
            <pc:sldMk cId="2862626098" sldId="379"/>
            <ac:graphicFrameMk id="4" creationId="{EE2754C9-504C-F5C6-0DF8-E5C4BB278F4B}"/>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262489063867016"/>
          <c:y val="5.0925925925925923E-2"/>
          <c:w val="0.64415288713910757"/>
          <c:h val="0.60556357538641004"/>
        </c:manualLayout>
      </c:layout>
      <c:barChart>
        <c:barDir val="bar"/>
        <c:grouping val="clustered"/>
        <c:varyColors val="0"/>
        <c:ser>
          <c:idx val="0"/>
          <c:order val="0"/>
          <c:tx>
            <c:strRef>
              <c:f>Sheet2!$B$1</c:f>
              <c:strCache>
                <c:ptCount val="1"/>
                <c:pt idx="0">
                  <c:v>寄与度</c:v>
                </c:pt>
              </c:strCache>
            </c:strRef>
          </c:tx>
          <c:spPr>
            <a:solidFill>
              <a:schemeClr val="tx1"/>
            </a:solidFill>
            <a:ln>
              <a:noFill/>
            </a:ln>
            <a:effectLst/>
          </c:spPr>
          <c:invertIfNegative val="0"/>
          <c:cat>
            <c:strRef>
              <c:f>Sheet2!$A$2:$A$4</c:f>
              <c:strCache>
                <c:ptCount val="3"/>
                <c:pt idx="0">
                  <c:v>板厚</c:v>
                </c:pt>
                <c:pt idx="1">
                  <c:v>ヤング率</c:v>
                </c:pt>
                <c:pt idx="2">
                  <c:v>ポアソン比</c:v>
                </c:pt>
              </c:strCache>
            </c:strRef>
          </c:cat>
          <c:val>
            <c:numRef>
              <c:f>Sheet2!$B$2:$B$4</c:f>
              <c:numCache>
                <c:formatCode>General</c:formatCode>
                <c:ptCount val="3"/>
                <c:pt idx="0">
                  <c:v>35</c:v>
                </c:pt>
                <c:pt idx="1">
                  <c:v>45</c:v>
                </c:pt>
                <c:pt idx="2">
                  <c:v>20</c:v>
                </c:pt>
              </c:numCache>
            </c:numRef>
          </c:val>
          <c:extLst>
            <c:ext xmlns:c16="http://schemas.microsoft.com/office/drawing/2014/chart" uri="{C3380CC4-5D6E-409C-BE32-E72D297353CC}">
              <c16:uniqueId val="{00000000-35A3-4A78-B5C6-2FDE1695D0E0}"/>
            </c:ext>
          </c:extLst>
        </c:ser>
        <c:dLbls>
          <c:showLegendKey val="0"/>
          <c:showVal val="0"/>
          <c:showCatName val="0"/>
          <c:showSerName val="0"/>
          <c:showPercent val="0"/>
          <c:showBubbleSize val="0"/>
        </c:dLbls>
        <c:gapWidth val="72"/>
        <c:axId val="209761728"/>
        <c:axId val="209762560"/>
      </c:barChart>
      <c:catAx>
        <c:axId val="2097617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ea"/>
                <a:ea typeface="+mn-ea"/>
                <a:cs typeface="+mn-cs"/>
              </a:defRPr>
            </a:pPr>
            <a:endParaRPr lang="ja-JP"/>
          </a:p>
        </c:txPr>
        <c:crossAx val="209762560"/>
        <c:crosses val="autoZero"/>
        <c:auto val="1"/>
        <c:lblAlgn val="ctr"/>
        <c:lblOffset val="100"/>
        <c:noMultiLvlLbl val="0"/>
      </c:catAx>
      <c:valAx>
        <c:axId val="2097625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ja-JP" altLang="en-US" sz="1800" b="1"/>
                  <a:t>寄与度（</a:t>
                </a:r>
                <a:r>
                  <a:rPr lang="en-US" altLang="ja-JP" sz="1800" b="1"/>
                  <a:t>%</a:t>
                </a:r>
                <a:r>
                  <a:rPr lang="ja-JP" altLang="en-US" sz="1800" b="1"/>
                  <a:t>）</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209761728"/>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362479245599555"/>
          <c:y val="5.0925925925925923E-2"/>
          <c:w val="0.64725747366520314"/>
          <c:h val="0.66314421673164525"/>
        </c:manualLayout>
      </c:layout>
      <c:barChart>
        <c:barDir val="bar"/>
        <c:grouping val="clustered"/>
        <c:varyColors val="0"/>
        <c:ser>
          <c:idx val="0"/>
          <c:order val="0"/>
          <c:tx>
            <c:strRef>
              <c:f>Sheet1!$B$1</c:f>
              <c:strCache>
                <c:ptCount val="1"/>
                <c:pt idx="0">
                  <c:v>寄与度</c:v>
                </c:pt>
              </c:strCache>
            </c:strRef>
          </c:tx>
          <c:spPr>
            <a:solidFill>
              <a:schemeClr val="accent1"/>
            </a:solidFill>
            <a:ln>
              <a:noFill/>
            </a:ln>
            <a:effectLst/>
          </c:spPr>
          <c:invertIfNegative val="0"/>
          <c:dPt>
            <c:idx val="0"/>
            <c:invertIfNegative val="0"/>
            <c:bubble3D val="0"/>
            <c:spPr>
              <a:solidFill>
                <a:srgbClr val="0618C0"/>
              </a:solidFill>
              <a:ln>
                <a:noFill/>
              </a:ln>
              <a:effectLst/>
            </c:spPr>
            <c:extLst>
              <c:ext xmlns:c16="http://schemas.microsoft.com/office/drawing/2014/chart" uri="{C3380CC4-5D6E-409C-BE32-E72D297353CC}">
                <c16:uniqueId val="{00000001-0BF0-48E0-9C47-95D0B6399C12}"/>
              </c:ext>
            </c:extLst>
          </c:dPt>
          <c:dPt>
            <c:idx val="1"/>
            <c:invertIfNegative val="0"/>
            <c:bubble3D val="0"/>
            <c:spPr>
              <a:solidFill>
                <a:srgbClr val="00B050"/>
              </a:solidFill>
              <a:ln>
                <a:noFill/>
              </a:ln>
              <a:effectLst/>
            </c:spPr>
            <c:extLst>
              <c:ext xmlns:c16="http://schemas.microsoft.com/office/drawing/2014/chart" uri="{C3380CC4-5D6E-409C-BE32-E72D297353CC}">
                <c16:uniqueId val="{00000003-0BF0-48E0-9C47-95D0B6399C12}"/>
              </c:ext>
            </c:extLst>
          </c:dPt>
          <c:dPt>
            <c:idx val="2"/>
            <c:invertIfNegative val="0"/>
            <c:bubble3D val="0"/>
            <c:spPr>
              <a:solidFill>
                <a:srgbClr val="FF0000"/>
              </a:solidFill>
              <a:ln>
                <a:noFill/>
              </a:ln>
              <a:effectLst/>
            </c:spPr>
            <c:extLst>
              <c:ext xmlns:c16="http://schemas.microsoft.com/office/drawing/2014/chart" uri="{C3380CC4-5D6E-409C-BE32-E72D297353CC}">
                <c16:uniqueId val="{00000005-0BF0-48E0-9C47-95D0B6399C12}"/>
              </c:ext>
            </c:extLst>
          </c:dPt>
          <c:cat>
            <c:strRef>
              <c:f>Sheet1!$A$2:$A$4</c:f>
              <c:strCache>
                <c:ptCount val="3"/>
                <c:pt idx="0">
                  <c:v>Target</c:v>
                </c:pt>
                <c:pt idx="1">
                  <c:v>Source</c:v>
                </c:pt>
                <c:pt idx="2">
                  <c:v>Common</c:v>
                </c:pt>
              </c:strCache>
            </c:strRef>
          </c:cat>
          <c:val>
            <c:numRef>
              <c:f>Sheet1!$B$2:$B$4</c:f>
              <c:numCache>
                <c:formatCode>General</c:formatCode>
                <c:ptCount val="3"/>
                <c:pt idx="0">
                  <c:v>35</c:v>
                </c:pt>
                <c:pt idx="1">
                  <c:v>45</c:v>
                </c:pt>
                <c:pt idx="2">
                  <c:v>20</c:v>
                </c:pt>
              </c:numCache>
            </c:numRef>
          </c:val>
          <c:extLst>
            <c:ext xmlns:c16="http://schemas.microsoft.com/office/drawing/2014/chart" uri="{C3380CC4-5D6E-409C-BE32-E72D297353CC}">
              <c16:uniqueId val="{00000006-0BF0-48E0-9C47-95D0B6399C12}"/>
            </c:ext>
          </c:extLst>
        </c:ser>
        <c:dLbls>
          <c:showLegendKey val="0"/>
          <c:showVal val="0"/>
          <c:showCatName val="0"/>
          <c:showSerName val="0"/>
          <c:showPercent val="0"/>
          <c:showBubbleSize val="0"/>
        </c:dLbls>
        <c:gapWidth val="109"/>
        <c:overlap val="-2"/>
        <c:axId val="349761520"/>
        <c:axId val="349766512"/>
      </c:barChart>
      <c:catAx>
        <c:axId val="3497615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ja-JP"/>
          </a:p>
        </c:txPr>
        <c:crossAx val="349766512"/>
        <c:crosses val="autoZero"/>
        <c:auto val="1"/>
        <c:lblAlgn val="ctr"/>
        <c:lblOffset val="100"/>
        <c:noMultiLvlLbl val="0"/>
      </c:catAx>
      <c:valAx>
        <c:axId val="3497665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600"/>
                  <a:t>寄与度（</a:t>
                </a:r>
                <a:r>
                  <a:rPr lang="en-US" altLang="ja-JP" sz="1600"/>
                  <a:t>%</a:t>
                </a:r>
                <a:r>
                  <a:rPr lang="ja-JP" altLang="en-US" sz="160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349761520"/>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267BB-5E97-4F42-BF2D-AB0286A602E3}" type="datetimeFigureOut">
              <a:rPr kumimoji="1" lang="ja-JP" altLang="en-US" smtClean="0"/>
              <a:t>2022/11/14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FF645-8BBB-184C-B5C6-EF4EEDEED8EC}" type="slidenum">
              <a:rPr kumimoji="1" lang="ja-JP" altLang="en-US" smtClean="0"/>
              <a:t>‹#›</a:t>
            </a:fld>
            <a:endParaRPr kumimoji="1" lang="ja-JP" altLang="en-US"/>
          </a:p>
        </p:txBody>
      </p:sp>
    </p:spTree>
    <p:extLst>
      <p:ext uri="{BB962C8B-B14F-4D97-AF65-F5344CB8AC3E}">
        <p14:creationId xmlns:p14="http://schemas.microsoft.com/office/powerpoint/2010/main" val="198203415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まず、背景についてです。</a:t>
            </a:r>
            <a:endParaRPr kumimoji="1" lang="en-US" altLang="ja-JP" dirty="0"/>
          </a:p>
          <a:p>
            <a:r>
              <a:rPr kumimoji="1" lang="ja-JP" altLang="en-US" dirty="0"/>
              <a:t>現在の橋梁の多くは高度経済成長期に建設され、老朽化した橋梁が多く存在し、今後も老朽化した橋梁は増加すると予想されます。</a:t>
            </a:r>
            <a:endParaRPr kumimoji="1" lang="en-US" altLang="ja-JP" dirty="0"/>
          </a:p>
          <a:p>
            <a:r>
              <a:rPr kumimoji="1" lang="ja-JP" altLang="en-US" dirty="0"/>
              <a:t>老朽化した橋梁の運用では、補修補強や架け替えなどの判断やそれらの優先順位決定などの意思決定が求められることがあります。</a:t>
            </a:r>
            <a:endParaRPr kumimoji="1" lang="en-US" altLang="ja-JP" dirty="0"/>
          </a:p>
          <a:p>
            <a:r>
              <a:rPr kumimoji="1" lang="ja-JP" altLang="en-US" dirty="0"/>
              <a:t>その意思決定の際に、既存橋梁の性能評価のため、構造状態や劣化損傷などの不確定性を考慮した確率ベースの構造信頼性解析が必要となります。</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2</a:t>
            </a:fld>
            <a:endParaRPr kumimoji="1" lang="ja-JP" altLang="en-US"/>
          </a:p>
        </p:txBody>
      </p:sp>
    </p:spTree>
    <p:extLst>
      <p:ext uri="{BB962C8B-B14F-4D97-AF65-F5344CB8AC3E}">
        <p14:creationId xmlns:p14="http://schemas.microsoft.com/office/powerpoint/2010/main" val="589756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ここでは、検証の方法についてです。</a:t>
            </a:r>
            <a:endParaRPr kumimoji="1" lang="en-US" altLang="ja-JP" dirty="0"/>
          </a:p>
          <a:p>
            <a:r>
              <a:rPr kumimoji="1" lang="ja-JP" altLang="en-US" dirty="0"/>
              <a:t>評価の方法として、訓練データから</a:t>
            </a:r>
            <a:r>
              <a:rPr kumimoji="1" lang="en-US" altLang="ja-JP" dirty="0"/>
              <a:t>TL-GPRSM</a:t>
            </a:r>
            <a:r>
              <a:rPr kumimoji="1" lang="ja-JP" altLang="en-US" dirty="0"/>
              <a:t>を構築し、テストデータ点で出力を予測します。</a:t>
            </a:r>
            <a:endParaRPr kumimoji="1" lang="en-US" altLang="ja-JP" dirty="0"/>
          </a:p>
          <a:p>
            <a:r>
              <a:rPr kumimoji="1" lang="ja-JP" altLang="en-US" dirty="0"/>
              <a:t>そのテストデータにおける予測を以下の指標で評価します。</a:t>
            </a:r>
            <a:endParaRPr kumimoji="1" lang="en-US" altLang="ja-JP" dirty="0"/>
          </a:p>
          <a:p>
            <a:r>
              <a:rPr kumimoji="1" lang="ja-JP" altLang="en-US" dirty="0"/>
              <a:t>二乗平均平方根誤差パーセント、最大応力の分布形状、</a:t>
            </a:r>
            <a:r>
              <a:rPr kumimoji="1" lang="en-US" altLang="ja-JP" dirty="0"/>
              <a:t>ARD</a:t>
            </a:r>
            <a:r>
              <a:rPr kumimoji="1" lang="ja-JP" altLang="en-US" dirty="0"/>
              <a:t>カーネルの寄与度推定結果です。</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11</a:t>
            </a:fld>
            <a:endParaRPr kumimoji="1" lang="ja-JP" altLang="en-US"/>
          </a:p>
        </p:txBody>
      </p:sp>
    </p:spTree>
    <p:extLst>
      <p:ext uri="{BB962C8B-B14F-4D97-AF65-F5344CB8AC3E}">
        <p14:creationId xmlns:p14="http://schemas.microsoft.com/office/powerpoint/2010/main" val="902216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ここからは、結果について述べます。</a:t>
            </a:r>
            <a:endParaRPr kumimoji="1" lang="en-US" altLang="ja-JP" dirty="0"/>
          </a:p>
          <a:p>
            <a:r>
              <a:rPr kumimoji="1" lang="ja-JP" altLang="en-US" dirty="0"/>
              <a:t>まず、</a:t>
            </a:r>
            <a:r>
              <a:rPr kumimoji="1" lang="en-US" altLang="ja-JP" dirty="0"/>
              <a:t>TL-GPRSM</a:t>
            </a:r>
            <a:r>
              <a:rPr kumimoji="1" lang="ja-JP" altLang="en-US" dirty="0"/>
              <a:t>の精度についてです。</a:t>
            </a:r>
            <a:endParaRPr kumimoji="1" lang="en-US" altLang="ja-JP" dirty="0"/>
          </a:p>
          <a:p>
            <a:r>
              <a:rPr kumimoji="1" lang="ja-JP" altLang="en-US" dirty="0"/>
              <a:t>下のグラフでは、赤線が</a:t>
            </a:r>
            <a:r>
              <a:rPr kumimoji="1" lang="en-US" altLang="ja-JP" dirty="0"/>
              <a:t>TL-GPRSM</a:t>
            </a:r>
            <a:r>
              <a:rPr kumimoji="1" lang="ja-JP" altLang="en-US" dirty="0"/>
              <a:t>で青線が転移学習なしサロゲートモデルによる予測精度です。</a:t>
            </a:r>
            <a:endParaRPr kumimoji="1" lang="en-US" altLang="ja-JP" dirty="0"/>
          </a:p>
          <a:p>
            <a:r>
              <a:rPr kumimoji="1" lang="ja-JP" altLang="en-US" dirty="0"/>
              <a:t>検証では、設計時のデータ数で</a:t>
            </a:r>
            <a:r>
              <a:rPr kumimoji="1" lang="en-US" altLang="ja-JP" dirty="0"/>
              <a:t>3</a:t>
            </a:r>
            <a:r>
              <a:rPr kumimoji="1" lang="ja-JP" altLang="en-US" dirty="0"/>
              <a:t>パターンの検証を行い、横軸が劣化時のデータ数、縦軸が</a:t>
            </a:r>
            <a:r>
              <a:rPr kumimoji="1" lang="en-US" altLang="ja-JP" dirty="0"/>
              <a:t>RMSPE</a:t>
            </a:r>
            <a:r>
              <a:rPr kumimoji="1" lang="ja-JP" altLang="en-US" dirty="0"/>
              <a:t>になります。</a:t>
            </a:r>
            <a:endParaRPr kumimoji="1" lang="en-US" altLang="ja-JP" dirty="0"/>
          </a:p>
          <a:p>
            <a:r>
              <a:rPr kumimoji="1" lang="ja-JP" altLang="en-US" dirty="0"/>
              <a:t>このグラフを見ると、設計時のデータ数に関わらず、</a:t>
            </a:r>
            <a:r>
              <a:rPr kumimoji="1" lang="en-US" altLang="ja-JP" dirty="0"/>
              <a:t>TL-GPRSM</a:t>
            </a:r>
            <a:r>
              <a:rPr kumimoji="1" lang="ja-JP" altLang="en-US" dirty="0"/>
              <a:t>は転移学習なしのサロゲートモデルよりも高精度であり、黒線のところを見ると、</a:t>
            </a:r>
            <a:r>
              <a:rPr kumimoji="1" lang="en-US" altLang="ja-JP" dirty="0"/>
              <a:t>TL-GPRSM</a:t>
            </a:r>
            <a:r>
              <a:rPr kumimoji="1" lang="ja-JP" altLang="en-US" dirty="0"/>
              <a:t>は</a:t>
            </a:r>
            <a:r>
              <a:rPr kumimoji="1" lang="en-US" altLang="ja-JP" dirty="0"/>
              <a:t>40%</a:t>
            </a:r>
            <a:r>
              <a:rPr kumimoji="1" lang="ja-JP" altLang="en-US" dirty="0"/>
              <a:t>程度少ないデータ数で転移学習なしサロゲートモデルと同程度の精度を得ることができました。</a:t>
            </a:r>
            <a:endParaRPr kumimoji="1" lang="en-US" altLang="ja-JP" dirty="0"/>
          </a:p>
          <a:p>
            <a:r>
              <a:rPr kumimoji="1" lang="ja-JP" altLang="en-US" dirty="0"/>
              <a:t>また、設計時のデータ数が大きいほど、劣化時のデータ数が少ない緑の領域で、</a:t>
            </a:r>
            <a:r>
              <a:rPr kumimoji="1" lang="en-US" altLang="ja-JP" dirty="0"/>
              <a:t>TL-GPRSM</a:t>
            </a:r>
            <a:r>
              <a:rPr kumimoji="1" lang="ja-JP" altLang="en-US" dirty="0"/>
              <a:t>の精度が高くなりました。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12</a:t>
            </a:fld>
            <a:endParaRPr kumimoji="1" lang="ja-JP" altLang="en-US"/>
          </a:p>
        </p:txBody>
      </p:sp>
    </p:spTree>
    <p:extLst>
      <p:ext uri="{BB962C8B-B14F-4D97-AF65-F5344CB8AC3E}">
        <p14:creationId xmlns:p14="http://schemas.microsoft.com/office/powerpoint/2010/main" val="2196033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次に、最大応力の予測分布についてです。</a:t>
            </a:r>
            <a:endParaRPr kumimoji="1" lang="en-US" altLang="ja-JP" dirty="0"/>
          </a:p>
          <a:p>
            <a:r>
              <a:rPr kumimoji="1" lang="ja-JP" altLang="en-US" dirty="0"/>
              <a:t>こちらでは、設計時のデータ数を</a:t>
            </a:r>
            <a:r>
              <a:rPr kumimoji="1" lang="en-US" altLang="ja-JP" dirty="0"/>
              <a:t>30</a:t>
            </a:r>
            <a:r>
              <a:rPr kumimoji="1" lang="ja-JP" altLang="en-US" dirty="0"/>
              <a:t>としており、赤線が</a:t>
            </a:r>
            <a:r>
              <a:rPr kumimoji="1" lang="en-US" altLang="ja-JP" dirty="0"/>
              <a:t>TL-GPRSM</a:t>
            </a:r>
            <a:r>
              <a:rPr kumimoji="1" lang="ja-JP" altLang="en-US" dirty="0"/>
              <a:t>、青線が転移学習なしサロゲートモデル、黒線が</a:t>
            </a:r>
            <a:r>
              <a:rPr kumimoji="1" lang="en-US" altLang="ja-JP" dirty="0"/>
              <a:t>FE</a:t>
            </a:r>
            <a:r>
              <a:rPr kumimoji="1" lang="ja-JP" altLang="en-US" dirty="0"/>
              <a:t>解析による分布になります。</a:t>
            </a:r>
            <a:endParaRPr kumimoji="1" lang="en-US" altLang="ja-JP" dirty="0"/>
          </a:p>
          <a:p>
            <a:r>
              <a:rPr kumimoji="1" lang="ja-JP" altLang="en-US" dirty="0"/>
              <a:t>横軸が最大応力となる累積分布形状を示します。</a:t>
            </a:r>
            <a:endParaRPr kumimoji="1" lang="en-US" altLang="ja-JP" dirty="0"/>
          </a:p>
          <a:p>
            <a:r>
              <a:rPr kumimoji="1" lang="ja-JP" altLang="en-US" dirty="0"/>
              <a:t>上に損傷時のデータ数を表示しています。</a:t>
            </a:r>
            <a:endParaRPr kumimoji="1" lang="en-US" altLang="ja-JP" dirty="0"/>
          </a:p>
          <a:p>
            <a:r>
              <a:rPr kumimoji="1" lang="ja-JP" altLang="en-US" dirty="0"/>
              <a:t>これをみると、</a:t>
            </a:r>
            <a:r>
              <a:rPr kumimoji="1" lang="en-US" altLang="ja-JP" dirty="0"/>
              <a:t>TL-GPRSM</a:t>
            </a:r>
            <a:r>
              <a:rPr kumimoji="1" lang="ja-JP" altLang="en-US" dirty="0"/>
              <a:t>は転移学習なしサロゲートモデルに比べて、予測分布の収束が速く、同数のデータ数の際には、</a:t>
            </a:r>
            <a:r>
              <a:rPr kumimoji="1" lang="en-US" altLang="ja-JP" dirty="0"/>
              <a:t>FE</a:t>
            </a:r>
            <a:r>
              <a:rPr kumimoji="1" lang="ja-JP" altLang="en-US" dirty="0"/>
              <a:t>モデルによる結果一回形状であることが見て取れます。</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13</a:t>
            </a:fld>
            <a:endParaRPr kumimoji="1" lang="ja-JP" altLang="en-US"/>
          </a:p>
        </p:txBody>
      </p:sp>
    </p:spTree>
    <p:extLst>
      <p:ext uri="{BB962C8B-B14F-4D97-AF65-F5344CB8AC3E}">
        <p14:creationId xmlns:p14="http://schemas.microsoft.com/office/powerpoint/2010/main" val="1223413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ARD</a:t>
            </a:r>
            <a:r>
              <a:rPr kumimoji="1" lang="ja-JP" altLang="en-US" dirty="0"/>
              <a:t>による寄与度推定結果です。</a:t>
            </a:r>
            <a:endParaRPr kumimoji="1" lang="en-US" altLang="ja-JP" dirty="0"/>
          </a:p>
          <a:p>
            <a:r>
              <a:rPr kumimoji="1" lang="ja-JP" altLang="en-US" dirty="0"/>
              <a:t>下のグラフの赤線が</a:t>
            </a:r>
            <a:r>
              <a:rPr kumimoji="1" lang="en-US" altLang="ja-JP" dirty="0"/>
              <a:t>Common</a:t>
            </a:r>
            <a:r>
              <a:rPr kumimoji="1" lang="ja-JP" altLang="en-US" dirty="0"/>
              <a:t>部、青線が</a:t>
            </a:r>
            <a:r>
              <a:rPr kumimoji="1" lang="en-US" altLang="ja-JP" dirty="0"/>
              <a:t>Target</a:t>
            </a:r>
            <a:r>
              <a:rPr kumimoji="1" lang="ja-JP" altLang="en-US" dirty="0"/>
              <a:t>部、緑線が</a:t>
            </a:r>
            <a:r>
              <a:rPr kumimoji="1" lang="en-US" altLang="ja-JP" dirty="0"/>
              <a:t>Source</a:t>
            </a:r>
            <a:r>
              <a:rPr kumimoji="1" lang="ja-JP" altLang="en-US" dirty="0"/>
              <a:t>部のものであり、先ほどの次元拡張のものと対応しています。</a:t>
            </a:r>
            <a:endParaRPr kumimoji="1" lang="en-US" altLang="ja-JP" dirty="0"/>
          </a:p>
          <a:p>
            <a:r>
              <a:rPr kumimoji="1" lang="ja-JP" altLang="en-US" dirty="0"/>
              <a:t>横軸が劣化時のデータ数で、縦軸が</a:t>
            </a:r>
            <a:r>
              <a:rPr kumimoji="1" lang="en-US" altLang="ja-JP" dirty="0"/>
              <a:t>ARD</a:t>
            </a:r>
            <a:r>
              <a:rPr kumimoji="1" lang="ja-JP" altLang="en-US" dirty="0"/>
              <a:t>による寄与度になります。</a:t>
            </a:r>
            <a:endParaRPr kumimoji="1" lang="en-US" altLang="ja-JP" dirty="0"/>
          </a:p>
          <a:p>
            <a:r>
              <a:rPr kumimoji="1" lang="ja-JP" altLang="en-US" dirty="0"/>
              <a:t>これをみると、設計時のデータが多いほど、</a:t>
            </a:r>
            <a:r>
              <a:rPr kumimoji="1" lang="en-US" altLang="ja-JP" dirty="0"/>
              <a:t>common</a:t>
            </a:r>
            <a:r>
              <a:rPr kumimoji="1" lang="ja-JP" altLang="en-US" dirty="0"/>
              <a:t>部の寄与が大きくなっており、転移学習の効果が大きいといえます。</a:t>
            </a:r>
            <a:endParaRPr kumimoji="1" lang="en-US" altLang="ja-JP" dirty="0"/>
          </a:p>
          <a:p>
            <a:r>
              <a:rPr kumimoji="1" lang="ja-JP" altLang="en-US" dirty="0"/>
              <a:t>この結果は、先ほどの精度の結果とも一致していることが確認できます。</a:t>
            </a:r>
            <a:endParaRPr kumimoji="1" lang="en-US" altLang="ja-JP" dirty="0"/>
          </a:p>
          <a:p>
            <a:r>
              <a:rPr kumimoji="1" lang="ja-JP" altLang="en-US" dirty="0"/>
              <a:t>また、</a:t>
            </a:r>
            <a:r>
              <a:rPr kumimoji="1" lang="en-US" altLang="ja-JP" dirty="0"/>
              <a:t>source</a:t>
            </a:r>
            <a:r>
              <a:rPr kumimoji="1" lang="ja-JP" altLang="en-US" dirty="0"/>
              <a:t>データ</a:t>
            </a:r>
            <a:r>
              <a:rPr kumimoji="1" lang="en-US" altLang="ja-JP" dirty="0"/>
              <a:t>30</a:t>
            </a:r>
            <a:r>
              <a:rPr kumimoji="1" lang="ja-JP" altLang="en-US" dirty="0"/>
              <a:t>のときと、</a:t>
            </a:r>
            <a:r>
              <a:rPr kumimoji="1" lang="en-US" altLang="ja-JP" dirty="0"/>
              <a:t>source</a:t>
            </a:r>
            <a:r>
              <a:rPr kumimoji="1" lang="ja-JP" altLang="en-US" dirty="0"/>
              <a:t>データ</a:t>
            </a:r>
            <a:r>
              <a:rPr kumimoji="1" lang="en-US" altLang="ja-JP" dirty="0"/>
              <a:t>100</a:t>
            </a:r>
            <a:r>
              <a:rPr kumimoji="1" lang="ja-JP" altLang="en-US" dirty="0"/>
              <a:t>の時は、大体同じ寄与度へと収束していました。</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14</a:t>
            </a:fld>
            <a:endParaRPr kumimoji="1" lang="ja-JP" altLang="en-US"/>
          </a:p>
        </p:txBody>
      </p:sp>
    </p:spTree>
    <p:extLst>
      <p:ext uri="{BB962C8B-B14F-4D97-AF65-F5344CB8AC3E}">
        <p14:creationId xmlns:p14="http://schemas.microsoft.com/office/powerpoint/2010/main" val="98083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ARD</a:t>
            </a:r>
            <a:r>
              <a:rPr kumimoji="1" lang="ja-JP" altLang="en-US" dirty="0"/>
              <a:t>による各不確定パラメータごとの寄与度推定結果です。</a:t>
            </a:r>
            <a:endParaRPr kumimoji="1" lang="en-US" altLang="ja-JP" dirty="0"/>
          </a:p>
          <a:p>
            <a:r>
              <a:rPr kumimoji="1" lang="ja-JP" altLang="en-US" dirty="0"/>
              <a:t>横軸が寄与度で、縦軸がパラメータになります。</a:t>
            </a:r>
            <a:endParaRPr kumimoji="1" lang="en-US" altLang="ja-JP" dirty="0"/>
          </a:p>
          <a:p>
            <a:r>
              <a:rPr kumimoji="1" lang="en-US" altLang="ja-JP" dirty="0"/>
              <a:t>Common</a:t>
            </a:r>
            <a:r>
              <a:rPr kumimoji="1" lang="ja-JP" altLang="en-US" dirty="0"/>
              <a:t>部においては、支承の摩擦係数の寄与が大きく、このパラメータが設計時と劣化時両方に寄与しているパラメータだったことがわかりました。</a:t>
            </a:r>
            <a:endParaRPr kumimoji="1" lang="en-US" altLang="ja-JP" dirty="0"/>
          </a:p>
          <a:p>
            <a:r>
              <a:rPr kumimoji="1" lang="ja-JP" altLang="en-US" dirty="0"/>
              <a:t>また、</a:t>
            </a:r>
            <a:r>
              <a:rPr kumimoji="1" lang="en-US" altLang="ja-JP" dirty="0"/>
              <a:t>Target</a:t>
            </a:r>
            <a:r>
              <a:rPr kumimoji="1" lang="ja-JP" altLang="en-US" dirty="0"/>
              <a:t>部では、損傷に関わるパラメータの寄与が大きく、工学的な知見と一致していると思われる結果が得られました。</a:t>
            </a:r>
            <a:endParaRPr kumimoji="1" lang="en-US" altLang="ja-JP" dirty="0"/>
          </a:p>
          <a:p>
            <a:r>
              <a:rPr kumimoji="1" lang="ja-JP" altLang="en-US" dirty="0"/>
              <a:t>このことから、</a:t>
            </a:r>
            <a:r>
              <a:rPr kumimoji="1" lang="en-US" altLang="ja-JP" dirty="0"/>
              <a:t>ARD</a:t>
            </a:r>
            <a:r>
              <a:rPr kumimoji="1" lang="ja-JP" altLang="en-US" dirty="0"/>
              <a:t>で適切に寄与疎を推定できたといえます。</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15</a:t>
            </a:fld>
            <a:endParaRPr kumimoji="1" lang="ja-JP" altLang="en-US"/>
          </a:p>
        </p:txBody>
      </p:sp>
    </p:spTree>
    <p:extLst>
      <p:ext uri="{BB962C8B-B14F-4D97-AF65-F5344CB8AC3E}">
        <p14:creationId xmlns:p14="http://schemas.microsoft.com/office/powerpoint/2010/main" val="1790392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ガウス過程回帰では、入力ベクトル</a:t>
            </a:r>
            <a:r>
              <a:rPr kumimoji="1" lang="en-US" altLang="ja-JP" dirty="0"/>
              <a:t>x</a:t>
            </a:r>
            <a:r>
              <a:rPr kumimoji="1" lang="ja-JP" altLang="en-US" dirty="0"/>
              <a:t>と出力値</a:t>
            </a:r>
            <a:r>
              <a:rPr kumimoji="1" lang="en-US" altLang="ja-JP" dirty="0"/>
              <a:t>y</a:t>
            </a:r>
            <a:r>
              <a:rPr kumimoji="1" lang="ja-JP" altLang="en-US" dirty="0"/>
              <a:t>の関係が、あるガウス過程から生成された関数</a:t>
            </a:r>
            <a:r>
              <a:rPr kumimoji="1" lang="en-US" altLang="ja-JP" dirty="0"/>
              <a:t>f</a:t>
            </a:r>
            <a:r>
              <a:rPr kumimoji="1" lang="ja-JP" altLang="en-US" dirty="0"/>
              <a:t>で表されているとします。</a:t>
            </a:r>
            <a:endParaRPr kumimoji="1" lang="en-US" altLang="ja-JP" dirty="0"/>
          </a:p>
          <a:p>
            <a:r>
              <a:rPr kumimoji="1" lang="ja-JP" altLang="en-US" dirty="0"/>
              <a:t>このとき、出力ベクトルはガウス分布に従い、カーネル行列を用いて、このように表されます。</a:t>
            </a:r>
            <a:endParaRPr kumimoji="1" lang="en-US" altLang="ja-JP" dirty="0"/>
          </a:p>
          <a:p>
            <a:r>
              <a:rPr kumimoji="1" lang="ja-JP" altLang="en-US" dirty="0"/>
              <a:t>カーネル行列は、右に示すようなカーネル関数を用いて表されます。</a:t>
            </a:r>
            <a:endParaRPr kumimoji="1" lang="en-US" altLang="ja-JP" dirty="0"/>
          </a:p>
          <a:p>
            <a:r>
              <a:rPr kumimoji="1" lang="ja-JP" altLang="en-US" dirty="0"/>
              <a:t>ここで、</a:t>
            </a:r>
            <a:r>
              <a:rPr kumimoji="1" lang="en-US" altLang="ja-JP" dirty="0"/>
              <a:t>ARD</a:t>
            </a:r>
            <a:r>
              <a:rPr kumimoji="1" lang="ja-JP" altLang="en-US" dirty="0"/>
              <a:t>カーネル関数では、赤丸で囲った特性長スケールといったパラメータがあり、</a:t>
            </a:r>
            <a:endParaRPr kumimoji="1" lang="en-US" altLang="ja-JP" dirty="0"/>
          </a:p>
          <a:p>
            <a:r>
              <a:rPr kumimoji="1" lang="ja-JP" altLang="en-US" dirty="0"/>
              <a:t>このパラメータが出力に対する入力変数ごとの寄与度を表します。</a:t>
            </a:r>
            <a:endParaRPr kumimoji="1" lang="en-US" altLang="ja-JP" dirty="0"/>
          </a:p>
          <a:p>
            <a:r>
              <a:rPr kumimoji="1" lang="ja-JP" altLang="en-US" dirty="0"/>
              <a:t>また、特性長スケールが小さいほど出力に対する寄与が大きくなることがカーネル関数を見るとわかります。</a:t>
            </a:r>
            <a:endParaRPr kumimoji="1" lang="en-US" altLang="ja-JP" dirty="0"/>
          </a:p>
          <a:p>
            <a:r>
              <a:rPr kumimoji="1" lang="ja-JP" altLang="en-US" dirty="0"/>
              <a:t>特性長スケールなどのハイパーパラメータは、</a:t>
            </a:r>
            <a:r>
              <a:rPr lang="ja-JP" altLang="en-US" sz="2000" kern="100" dirty="0">
                <a:latin typeface="Century" panose="02040604050505020304" pitchFamily="18" charset="0"/>
                <a:ea typeface="ＭＳ 明朝" panose="02020609040205080304" pitchFamily="17" charset="-128"/>
                <a:cs typeface="Times New Roman" panose="02020603050405020304" pitchFamily="18" charset="0"/>
              </a:rPr>
              <a:t>尤度関数を最大化するように決めます。</a:t>
            </a:r>
            <a:endParaRPr lang="en-US" altLang="ja-JP" sz="2000" kern="100" dirty="0">
              <a:latin typeface="Century" panose="02040604050505020304" pitchFamily="18" charset="0"/>
              <a:ea typeface="ＭＳ 明朝" panose="02020609040205080304" pitchFamily="17" charset="-128"/>
              <a:cs typeface="Times New Roman" panose="02020603050405020304" pitchFamily="18" charset="0"/>
            </a:endParaRPr>
          </a:p>
          <a:p>
            <a:r>
              <a:rPr lang="ja-JP" altLang="en-US" sz="2000" kern="100" dirty="0">
                <a:latin typeface="Century" panose="02040604050505020304" pitchFamily="18" charset="0"/>
                <a:ea typeface="ＭＳ 明朝" panose="02020609040205080304" pitchFamily="17" charset="-128"/>
                <a:cs typeface="Times New Roman" panose="02020603050405020304" pitchFamily="18" charset="0"/>
              </a:rPr>
              <a:t>本研究では、尤度の最大化に、</a:t>
            </a:r>
            <a:r>
              <a:rPr lang="en-US" altLang="ja-JP" sz="2000" kern="100" dirty="0">
                <a:latin typeface="Century" panose="02040604050505020304" pitchFamily="18" charset="0"/>
                <a:ea typeface="ＭＳ 明朝" panose="02020609040205080304" pitchFamily="17" charset="-128"/>
                <a:cs typeface="Times New Roman" panose="02020603050405020304" pitchFamily="18" charset="0"/>
              </a:rPr>
              <a:t>L-BFGS</a:t>
            </a:r>
            <a:r>
              <a:rPr lang="ja-JP" altLang="en-US" sz="2000" kern="100" dirty="0">
                <a:latin typeface="Century" panose="02040604050505020304" pitchFamily="18" charset="0"/>
                <a:ea typeface="ＭＳ 明朝" panose="02020609040205080304" pitchFamily="17" charset="-128"/>
                <a:cs typeface="Times New Roman" panose="02020603050405020304" pitchFamily="18" charset="0"/>
              </a:rPr>
              <a:t>法を用いました。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C28ED425-283D-6045-A2F2-465FB8B2AFB3}" type="slidenum">
              <a:rPr kumimoji="1" lang="ja-JP" altLang="en-US" smtClean="0"/>
              <a:t>18</a:t>
            </a:fld>
            <a:endParaRPr kumimoji="1" lang="ja-JP" altLang="en-US"/>
          </a:p>
        </p:txBody>
      </p:sp>
    </p:spTree>
    <p:extLst>
      <p:ext uri="{BB962C8B-B14F-4D97-AF65-F5344CB8AC3E}">
        <p14:creationId xmlns:p14="http://schemas.microsoft.com/office/powerpoint/2010/main" val="4266401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転移学習では、既存のデータであるソースデータと、対象とする解析のデータであるターゲットデータがあります。</a:t>
            </a:r>
            <a:endParaRPr kumimoji="1" lang="en-US" altLang="ja-JP" dirty="0"/>
          </a:p>
          <a:p>
            <a:r>
              <a:rPr kumimoji="1" lang="ja-JP" altLang="en-US" dirty="0"/>
              <a:t>一般に、ソースデータはデータ数が大きく、ターゲットデータはデータ数が小さいです。</a:t>
            </a:r>
            <a:endParaRPr kumimoji="1" lang="en-US" altLang="ja-JP" dirty="0"/>
          </a:p>
          <a:p>
            <a:r>
              <a:rPr kumimoji="1" lang="ja-JP" altLang="en-US" dirty="0"/>
              <a:t>このソースデータを活用することで、ターゲットデータ数が小さくても性能の良いモデルを構築することができます。</a:t>
            </a:r>
          </a:p>
        </p:txBody>
      </p:sp>
      <p:sp>
        <p:nvSpPr>
          <p:cNvPr id="4" name="スライド番号プレースホルダー 3"/>
          <p:cNvSpPr>
            <a:spLocks noGrp="1"/>
          </p:cNvSpPr>
          <p:nvPr>
            <p:ph type="sldNum" sz="quarter" idx="5"/>
          </p:nvPr>
        </p:nvSpPr>
        <p:spPr/>
        <p:txBody>
          <a:bodyPr/>
          <a:lstStyle/>
          <a:p>
            <a:fld id="{AD095A6E-D994-4473-87CF-DD88BB52663B}" type="slidenum">
              <a:rPr kumimoji="1" lang="ja-JP" altLang="en-US" smtClean="0"/>
              <a:t>19</a:t>
            </a:fld>
            <a:endParaRPr kumimoji="1" lang="ja-JP" altLang="en-US"/>
          </a:p>
        </p:txBody>
      </p:sp>
    </p:spTree>
    <p:extLst>
      <p:ext uri="{BB962C8B-B14F-4D97-AF65-F5344CB8AC3E}">
        <p14:creationId xmlns:p14="http://schemas.microsoft.com/office/powerpoint/2010/main" val="1811129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本研究では、転移学習手法として、</a:t>
            </a:r>
            <a:r>
              <a:rPr kumimoji="1" lang="en-US" altLang="ja-JP" dirty="0" err="1"/>
              <a:t>Daume</a:t>
            </a:r>
            <a:r>
              <a:rPr kumimoji="1" lang="ja-JP" altLang="en-US" dirty="0"/>
              <a:t>によって提案された手法を用いました。</a:t>
            </a:r>
            <a:endParaRPr kumimoji="1" lang="en-US" altLang="ja-JP" dirty="0"/>
          </a:p>
          <a:p>
            <a:r>
              <a:rPr kumimoji="1" lang="ja-JP" altLang="en-US" dirty="0"/>
              <a:t>本手法では、ソースデータとターゲットデータの入力である</a:t>
            </a:r>
            <a:r>
              <a:rPr kumimoji="1" lang="en-US" altLang="ja-JP" dirty="0"/>
              <a:t>x</a:t>
            </a:r>
            <a:r>
              <a:rPr kumimoji="1" lang="ja-JP" altLang="en-US" dirty="0"/>
              <a:t>の次元を</a:t>
            </a:r>
            <a:r>
              <a:rPr kumimoji="1" lang="en-US" altLang="ja-JP" dirty="0"/>
              <a:t>3</a:t>
            </a:r>
            <a:r>
              <a:rPr kumimoji="1" lang="ja-JP" altLang="en-US" dirty="0"/>
              <a:t>倍に拡張します。</a:t>
            </a:r>
            <a:endParaRPr kumimoji="1" lang="en-US" altLang="ja-JP" dirty="0"/>
          </a:p>
          <a:p>
            <a:r>
              <a:rPr kumimoji="1" lang="ja-JP" altLang="en-US" dirty="0"/>
              <a:t>ソースデータを、</a:t>
            </a:r>
            <a:r>
              <a:rPr kumimoji="1" lang="en-US" altLang="ja-JP" dirty="0"/>
              <a:t>x,x,0</a:t>
            </a:r>
            <a:r>
              <a:rPr kumimoji="1" lang="ja-JP" altLang="en-US" dirty="0"/>
              <a:t>となるように、ターゲットデータを</a:t>
            </a:r>
            <a:r>
              <a:rPr kumimoji="1" lang="en-US" altLang="ja-JP" dirty="0"/>
              <a:t>x,0,x</a:t>
            </a:r>
            <a:r>
              <a:rPr kumimoji="1" lang="ja-JP" altLang="en-US" dirty="0"/>
              <a:t>となるように拡張します。</a:t>
            </a:r>
            <a:endParaRPr kumimoji="1" lang="en-US" altLang="ja-JP" dirty="0"/>
          </a:p>
          <a:p>
            <a:r>
              <a:rPr kumimoji="1" lang="ja-JP" altLang="en-US" dirty="0"/>
              <a:t>ここで、この拡張したものを、</a:t>
            </a:r>
            <a:r>
              <a:rPr kumimoji="1" lang="en-US" altLang="ja-JP" dirty="0"/>
              <a:t>common</a:t>
            </a:r>
            <a:r>
              <a:rPr kumimoji="1" lang="ja-JP" altLang="en-US" dirty="0"/>
              <a:t>、ソース、ターゲットと呼び、</a:t>
            </a:r>
            <a:r>
              <a:rPr kumimoji="1" lang="en-US" altLang="ja-JP" dirty="0"/>
              <a:t>common</a:t>
            </a:r>
            <a:r>
              <a:rPr kumimoji="1" lang="ja-JP" altLang="en-US" dirty="0"/>
              <a:t>部分の寄与が大きいほど転移学習の効果が大きいということになります。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AD095A6E-D994-4473-87CF-DD88BB52663B}" type="slidenum">
              <a:rPr kumimoji="1" lang="ja-JP" altLang="en-US" smtClean="0"/>
              <a:t>20</a:t>
            </a:fld>
            <a:endParaRPr kumimoji="1" lang="ja-JP" altLang="en-US"/>
          </a:p>
        </p:txBody>
      </p:sp>
    </p:spTree>
    <p:extLst>
      <p:ext uri="{BB962C8B-B14F-4D97-AF65-F5344CB8AC3E}">
        <p14:creationId xmlns:p14="http://schemas.microsoft.com/office/powerpoint/2010/main" val="413122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検証方法は記載のようになり、</a:t>
            </a:r>
            <a:r>
              <a:rPr kumimoji="1" lang="en-US" altLang="ja-JP" dirty="0"/>
              <a:t>RMSPE</a:t>
            </a:r>
            <a:r>
              <a:rPr kumimoji="1" lang="ja-JP" altLang="en-US" dirty="0"/>
              <a:t>や最大応力の分布形状などから評価を行います。</a:t>
            </a:r>
          </a:p>
        </p:txBody>
      </p:sp>
      <p:sp>
        <p:nvSpPr>
          <p:cNvPr id="4" name="スライド番号プレースホルダー 3"/>
          <p:cNvSpPr>
            <a:spLocks noGrp="1"/>
          </p:cNvSpPr>
          <p:nvPr>
            <p:ph type="sldNum" sz="quarter" idx="5"/>
          </p:nvPr>
        </p:nvSpPr>
        <p:spPr/>
        <p:txBody>
          <a:bodyPr/>
          <a:lstStyle/>
          <a:p>
            <a:fld id="{AD095A6E-D994-4473-87CF-DD88BB52663B}" type="slidenum">
              <a:rPr kumimoji="1" lang="ja-JP" altLang="en-US" smtClean="0"/>
              <a:t>21</a:t>
            </a:fld>
            <a:endParaRPr kumimoji="1" lang="ja-JP" altLang="en-US"/>
          </a:p>
        </p:txBody>
      </p:sp>
    </p:spTree>
    <p:extLst>
      <p:ext uri="{BB962C8B-B14F-4D97-AF65-F5344CB8AC3E}">
        <p14:creationId xmlns:p14="http://schemas.microsoft.com/office/powerpoint/2010/main" val="4118277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kumimoji="1" lang="en-US" altLang="ja-JP" dirty="0"/>
              <a:t>TL-GPRSM</a:t>
            </a:r>
            <a:r>
              <a:rPr kumimoji="1" lang="ja-JP" altLang="en-US" dirty="0"/>
              <a:t>の精度についてみます。</a:t>
            </a:r>
            <a:endParaRPr kumimoji="1" lang="en-US" altLang="ja-JP" dirty="0"/>
          </a:p>
          <a:p>
            <a:r>
              <a:rPr kumimoji="1" lang="ja-JP" altLang="en-US" dirty="0"/>
              <a:t>上に示すのがソースデータ数で、グラフの横軸がターゲットデータ数であり、縦軸が</a:t>
            </a:r>
            <a:r>
              <a:rPr kumimoji="1" lang="en-US" altLang="ja-JP" dirty="0"/>
              <a:t>RMSPE</a:t>
            </a:r>
            <a:r>
              <a:rPr kumimoji="1" lang="ja-JP" altLang="en-US" dirty="0"/>
              <a:t>です。</a:t>
            </a:r>
            <a:endParaRPr kumimoji="1" lang="en-US" altLang="ja-JP" dirty="0"/>
          </a:p>
          <a:p>
            <a:r>
              <a:rPr kumimoji="1" lang="ja-JP" altLang="en-US" dirty="0"/>
              <a:t>また、赤線が</a:t>
            </a:r>
            <a:r>
              <a:rPr kumimoji="1" lang="en-US" altLang="ja-JP" dirty="0"/>
              <a:t>TL-GPRSM</a:t>
            </a:r>
            <a:r>
              <a:rPr kumimoji="1" lang="ja-JP" altLang="en-US" dirty="0"/>
              <a:t>であり、青線が転移学習を使用しないものになります。</a:t>
            </a:r>
            <a:endParaRPr kumimoji="1" lang="en-US" altLang="ja-JP" dirty="0"/>
          </a:p>
          <a:p>
            <a:r>
              <a:rPr kumimoji="1" lang="ja-JP" altLang="en-US" dirty="0"/>
              <a:t>グラフを見ると、どのソースデータ数の場合にも、</a:t>
            </a:r>
            <a:r>
              <a:rPr kumimoji="1" lang="en-US" altLang="ja-JP" dirty="0"/>
              <a:t>TL-GPRSM</a:t>
            </a:r>
            <a:r>
              <a:rPr kumimoji="1" lang="ja-JP" altLang="en-US" dirty="0"/>
              <a:t>の方が精度が良いことがわかります。</a:t>
            </a:r>
            <a:endParaRPr kumimoji="1" lang="en-US" altLang="ja-JP" dirty="0"/>
          </a:p>
          <a:p>
            <a:r>
              <a:rPr kumimoji="1" lang="ja-JP" altLang="en-US" dirty="0"/>
              <a:t>場合によっては、</a:t>
            </a:r>
            <a:r>
              <a:rPr kumimoji="1" lang="en-US" altLang="ja-JP" dirty="0"/>
              <a:t>40%</a:t>
            </a:r>
            <a:r>
              <a:rPr kumimoji="1" lang="ja-JP" altLang="en-US" dirty="0"/>
              <a:t>程度早く収束することがわかりました。</a:t>
            </a:r>
            <a:endParaRPr kumimoji="1" lang="en-US" altLang="ja-JP" dirty="0"/>
          </a:p>
          <a:p>
            <a:r>
              <a:rPr kumimoji="1" lang="ja-JP" altLang="en-US" dirty="0"/>
              <a:t>また、ソースデータ数が大きい時の方が、</a:t>
            </a:r>
            <a:r>
              <a:rPr kumimoji="1" lang="en-US" altLang="ja-JP" dirty="0"/>
              <a:t>TL-GPRSM</a:t>
            </a:r>
            <a:r>
              <a:rPr kumimoji="1" lang="ja-JP" altLang="en-US" dirty="0"/>
              <a:t>のターゲットデータ数が少ない時の精度が良いことがわかりました。</a:t>
            </a:r>
          </a:p>
        </p:txBody>
      </p:sp>
      <p:sp>
        <p:nvSpPr>
          <p:cNvPr id="4" name="スライド番号プレースホルダー 3"/>
          <p:cNvSpPr>
            <a:spLocks noGrp="1"/>
          </p:cNvSpPr>
          <p:nvPr>
            <p:ph type="sldNum" sz="quarter" idx="5"/>
          </p:nvPr>
        </p:nvSpPr>
        <p:spPr/>
        <p:txBody>
          <a:bodyPr/>
          <a:lstStyle/>
          <a:p>
            <a:fld id="{AD095A6E-D994-4473-87CF-DD88BB52663B}" type="slidenum">
              <a:rPr kumimoji="1" lang="ja-JP" altLang="en-US" smtClean="0"/>
              <a:t>22</a:t>
            </a:fld>
            <a:endParaRPr kumimoji="1" lang="ja-JP" altLang="en-US"/>
          </a:p>
        </p:txBody>
      </p:sp>
    </p:spTree>
    <p:extLst>
      <p:ext uri="{BB962C8B-B14F-4D97-AF65-F5344CB8AC3E}">
        <p14:creationId xmlns:p14="http://schemas.microsoft.com/office/powerpoint/2010/main" val="1801959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ここでは、信頼性解析の流れについて説明します。</a:t>
            </a:r>
            <a:endParaRPr kumimoji="1" lang="en-US" altLang="ja-JP" dirty="0"/>
          </a:p>
          <a:p>
            <a:r>
              <a:rPr kumimoji="1" lang="ja-JP" altLang="en-US" dirty="0"/>
              <a:t>まず、橋梁などの対象構造物があった際に、例えば、橋脚の質量などにはばらつきがあると考えられ、その不確定性を考慮する必要があります。</a:t>
            </a:r>
            <a:endParaRPr kumimoji="1" lang="en-US" altLang="ja-JP" dirty="0"/>
          </a:p>
          <a:p>
            <a:r>
              <a:rPr kumimoji="1" lang="ja-JP" altLang="en-US" dirty="0"/>
              <a:t>そこで、一般的な信頼性解析としては、モンテカルロサンプリングで不確定性をもつパラメータ空間内をサンプリングし、そのサンプリング点に対して解析計算を行うことで、出力応答の分布を得て、災害リスクの評価を行います。</a:t>
            </a:r>
            <a:endParaRPr kumimoji="1" lang="en-US" altLang="ja-JP" dirty="0"/>
          </a:p>
          <a:p>
            <a:r>
              <a:rPr kumimoji="1" lang="ja-JP" altLang="en-US" dirty="0"/>
              <a:t>しかし、この方法だと、解析計算を多く行う必要があり、計算コストの高い解析モデルを用いることが現実的に困難です。</a:t>
            </a:r>
            <a:endParaRPr kumimoji="1" lang="en-US" altLang="ja-JP" dirty="0"/>
          </a:p>
          <a:p>
            <a:r>
              <a:rPr kumimoji="1" lang="ja-JP" altLang="en-US" dirty="0"/>
              <a:t>そこで、近年、サロゲートモデルが注目されており、ここでは、実験計画サンプリングでサンプリングした点に対し、解析計算を行って、解析データを取得し、そのデータから機械学習によって数値計算を代替するサロゲートモデルを構築し、そのサロゲートモデルによって、出力応答分布を得ます。</a:t>
            </a:r>
            <a:endParaRPr kumimoji="1" lang="en-US" altLang="ja-JP" dirty="0"/>
          </a:p>
          <a:p>
            <a:r>
              <a:rPr kumimoji="1" lang="ja-JP" altLang="en-US" dirty="0"/>
              <a:t>この方法を使うことで、解析計算の回数が少なくなり、計算コストを低減することが可能です。</a:t>
            </a:r>
            <a:endParaRPr kumimoji="1" lang="en-US" altLang="ja-JP" dirty="0"/>
          </a:p>
          <a:p>
            <a:r>
              <a:rPr kumimoji="1" lang="ja-JP" altLang="en-US" dirty="0"/>
              <a:t>しかし、研究されてきているサロゲートモデルには課題もあり、構築されたサロゲートモデルは対象の解析のみに有効です。たとえば、上記の場合だと、この解析計算にのみ有効となります。</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3</a:t>
            </a:fld>
            <a:endParaRPr kumimoji="1" lang="ja-JP" altLang="en-US"/>
          </a:p>
        </p:txBody>
      </p:sp>
    </p:spTree>
    <p:extLst>
      <p:ext uri="{BB962C8B-B14F-4D97-AF65-F5344CB8AC3E}">
        <p14:creationId xmlns:p14="http://schemas.microsoft.com/office/powerpoint/2010/main" val="2099016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次に予測分布についてです。</a:t>
            </a:r>
            <a:endParaRPr kumimoji="1" lang="en-US" altLang="ja-JP" dirty="0"/>
          </a:p>
          <a:p>
            <a:r>
              <a:rPr kumimoji="1" lang="ja-JP" altLang="en-US" dirty="0"/>
              <a:t>こちらも、赤線が</a:t>
            </a:r>
            <a:r>
              <a:rPr kumimoji="1" lang="en-US" altLang="ja-JP" dirty="0"/>
              <a:t>TL-GPRSM</a:t>
            </a:r>
            <a:r>
              <a:rPr kumimoji="1" lang="ja-JP" altLang="en-US" dirty="0"/>
              <a:t>で、青線が転移学習なしのものになります。</a:t>
            </a:r>
            <a:endParaRPr kumimoji="1" lang="en-US" altLang="ja-JP" dirty="0"/>
          </a:p>
          <a:p>
            <a:r>
              <a:rPr kumimoji="1" lang="ja-JP" altLang="en-US" dirty="0"/>
              <a:t>グラフを見ると、</a:t>
            </a:r>
            <a:r>
              <a:rPr kumimoji="1" lang="en-US" altLang="ja-JP" dirty="0"/>
              <a:t>TL-GPRSM</a:t>
            </a:r>
            <a:r>
              <a:rPr kumimoji="1" lang="ja-JP" altLang="en-US" dirty="0"/>
              <a:t>による予測分布は転移学習なによる予測分布よりもターゲットデータ数が少ない段階で収束していることが確認できます。</a:t>
            </a:r>
            <a:endParaRPr kumimoji="1" lang="en-US" altLang="ja-JP" dirty="0"/>
          </a:p>
          <a:p>
            <a:r>
              <a:rPr kumimoji="1" lang="ja-JP" altLang="en-US" dirty="0"/>
              <a:t>同数のターゲットデータ数の時の予測分布を見ると、</a:t>
            </a:r>
            <a:r>
              <a:rPr kumimoji="1" lang="en-US" altLang="ja-JP" dirty="0"/>
              <a:t>TL-GPRSM</a:t>
            </a:r>
            <a:r>
              <a:rPr kumimoji="1" lang="ja-JP" altLang="en-US" dirty="0"/>
              <a:t>の方が数値解析結果に近い形状となりました。</a:t>
            </a:r>
          </a:p>
        </p:txBody>
      </p:sp>
      <p:sp>
        <p:nvSpPr>
          <p:cNvPr id="4" name="スライド番号プレースホルダー 3"/>
          <p:cNvSpPr>
            <a:spLocks noGrp="1"/>
          </p:cNvSpPr>
          <p:nvPr>
            <p:ph type="sldNum" sz="quarter" idx="5"/>
          </p:nvPr>
        </p:nvSpPr>
        <p:spPr/>
        <p:txBody>
          <a:bodyPr/>
          <a:lstStyle/>
          <a:p>
            <a:fld id="{AD095A6E-D994-4473-87CF-DD88BB52663B}" type="slidenum">
              <a:rPr kumimoji="1" lang="ja-JP" altLang="en-US" smtClean="0"/>
              <a:t>23</a:t>
            </a:fld>
            <a:endParaRPr kumimoji="1" lang="ja-JP" altLang="en-US"/>
          </a:p>
        </p:txBody>
      </p:sp>
    </p:spTree>
    <p:extLst>
      <p:ext uri="{BB962C8B-B14F-4D97-AF65-F5344CB8AC3E}">
        <p14:creationId xmlns:p14="http://schemas.microsoft.com/office/powerpoint/2010/main" val="2204337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ARD</a:t>
            </a:r>
            <a:r>
              <a:rPr kumimoji="1" lang="ja-JP" altLang="en-US" dirty="0"/>
              <a:t>によるパラメータの寄与度推定についてです。</a:t>
            </a:r>
            <a:endParaRPr kumimoji="1" lang="en-US" altLang="ja-JP" dirty="0"/>
          </a:p>
          <a:p>
            <a:r>
              <a:rPr kumimoji="1" lang="ja-JP" altLang="en-US" dirty="0"/>
              <a:t>上にソースデータ数を示しており、赤線がコモン部、青線がターゲット部、緑線がソース部の寄与度の推移になります。</a:t>
            </a:r>
            <a:endParaRPr kumimoji="1" lang="en-US" altLang="ja-JP" dirty="0"/>
          </a:p>
          <a:p>
            <a:r>
              <a:rPr kumimoji="1" lang="ja-JP" altLang="en-US" dirty="0"/>
              <a:t>これを見ると、ソースデータ数が大きいと、コモン部分の寄与が大きくなり、転移学習の効果が大きかったということになります。</a:t>
            </a:r>
            <a:endParaRPr kumimoji="1" lang="en-US" altLang="ja-JP" dirty="0"/>
          </a:p>
          <a:p>
            <a:r>
              <a:rPr kumimoji="1" lang="ja-JP" altLang="en-US" dirty="0"/>
              <a:t>これは、前のスライドで見せた</a:t>
            </a:r>
            <a:r>
              <a:rPr kumimoji="1" lang="en-US" altLang="ja-JP" dirty="0"/>
              <a:t>RMSPE</a:t>
            </a:r>
            <a:r>
              <a:rPr kumimoji="1" lang="ja-JP" altLang="en-US" dirty="0"/>
              <a:t>の結果と一致していることがわかります。</a:t>
            </a:r>
            <a:endParaRPr kumimoji="1" lang="en-US" altLang="ja-JP" dirty="0"/>
          </a:p>
        </p:txBody>
      </p:sp>
      <p:sp>
        <p:nvSpPr>
          <p:cNvPr id="4" name="スライド番号プレースホルダー 3"/>
          <p:cNvSpPr>
            <a:spLocks noGrp="1"/>
          </p:cNvSpPr>
          <p:nvPr>
            <p:ph type="sldNum" sz="quarter" idx="5"/>
          </p:nvPr>
        </p:nvSpPr>
        <p:spPr/>
        <p:txBody>
          <a:bodyPr/>
          <a:lstStyle/>
          <a:p>
            <a:fld id="{AD095A6E-D994-4473-87CF-DD88BB52663B}" type="slidenum">
              <a:rPr kumimoji="1" lang="ja-JP" altLang="en-US" smtClean="0"/>
              <a:t>24</a:t>
            </a:fld>
            <a:endParaRPr kumimoji="1" lang="ja-JP" altLang="en-US"/>
          </a:p>
        </p:txBody>
      </p:sp>
    </p:spTree>
    <p:extLst>
      <p:ext uri="{BB962C8B-B14F-4D97-AF65-F5344CB8AC3E}">
        <p14:creationId xmlns:p14="http://schemas.microsoft.com/office/powerpoint/2010/main" val="464046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また、下に、ソースデータ数</a:t>
            </a:r>
            <a:r>
              <a:rPr kumimoji="1" lang="en-US" altLang="ja-JP" dirty="0"/>
              <a:t>30</a:t>
            </a:r>
            <a:r>
              <a:rPr kumimoji="1" lang="ja-JP" altLang="en-US" dirty="0"/>
              <a:t>、ターゲットデータ数が</a:t>
            </a:r>
            <a:r>
              <a:rPr kumimoji="1" lang="en-US" altLang="ja-JP" dirty="0"/>
              <a:t>15</a:t>
            </a:r>
            <a:r>
              <a:rPr kumimoji="1" lang="ja-JP" altLang="en-US" dirty="0"/>
              <a:t>のときの、各パラメータごとの寄与度を示しており、</a:t>
            </a:r>
            <a:endParaRPr kumimoji="1" lang="en-US" altLang="ja-JP" dirty="0"/>
          </a:p>
          <a:p>
            <a:r>
              <a:rPr kumimoji="1" lang="ja-JP" altLang="en-US" dirty="0"/>
              <a:t>コモン部では、線支承の摩擦係数の寄与度が大きいことがわかり、ターゲット部では、</a:t>
            </a:r>
            <a:endParaRPr kumimoji="1" lang="en-US" altLang="ja-JP" dirty="0"/>
          </a:p>
        </p:txBody>
      </p:sp>
      <p:sp>
        <p:nvSpPr>
          <p:cNvPr id="4" name="スライド番号プレースホルダー 3"/>
          <p:cNvSpPr>
            <a:spLocks noGrp="1"/>
          </p:cNvSpPr>
          <p:nvPr>
            <p:ph type="sldNum" sz="quarter" idx="5"/>
          </p:nvPr>
        </p:nvSpPr>
        <p:spPr/>
        <p:txBody>
          <a:bodyPr/>
          <a:lstStyle/>
          <a:p>
            <a:fld id="{AD095A6E-D994-4473-87CF-DD88BB52663B}" type="slidenum">
              <a:rPr kumimoji="1" lang="ja-JP" altLang="en-US" smtClean="0"/>
              <a:t>25</a:t>
            </a:fld>
            <a:endParaRPr kumimoji="1" lang="ja-JP" altLang="en-US"/>
          </a:p>
        </p:txBody>
      </p:sp>
    </p:spTree>
    <p:extLst>
      <p:ext uri="{BB962C8B-B14F-4D97-AF65-F5344CB8AC3E}">
        <p14:creationId xmlns:p14="http://schemas.microsoft.com/office/powerpoint/2010/main" val="75474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そこで、本研究では、設計時に信頼性解析を行っているとして、既存橋梁の評価の際に、その設計時の解析データを転移学習にによって利用することを考えました。</a:t>
            </a:r>
            <a:endParaRPr kumimoji="1" lang="en-US" altLang="ja-JP" dirty="0"/>
          </a:p>
          <a:p>
            <a:r>
              <a:rPr kumimoji="1" lang="ja-JP" altLang="en-US" dirty="0"/>
              <a:t>これにより、既存橋梁の信頼性評価の計算コストをさらに低減することが可能になると考えました。</a:t>
            </a:r>
            <a:endParaRPr kumimoji="1" lang="en-US" altLang="ja-JP" dirty="0"/>
          </a:p>
          <a:p>
            <a:r>
              <a:rPr kumimoji="1" lang="ja-JP" altLang="en-US" dirty="0"/>
              <a:t>そこで、本研究の目的としては、転移学習を用いた</a:t>
            </a:r>
            <a:r>
              <a:rPr kumimoji="1" lang="en-US" altLang="ja-JP" dirty="0"/>
              <a:t>ARD</a:t>
            </a:r>
            <a:r>
              <a:rPr kumimoji="1" lang="ja-JP" altLang="en-US" dirty="0"/>
              <a:t>カーネルによるガウス過程回帰サロゲートモデル、今後は</a:t>
            </a:r>
            <a:r>
              <a:rPr kumimoji="1" lang="en-US" altLang="ja-JP" dirty="0"/>
              <a:t>TL-GPRSM</a:t>
            </a:r>
            <a:r>
              <a:rPr kumimoji="1" lang="ja-JP" altLang="en-US" dirty="0"/>
              <a:t>と呼びます。を構築し、既存橋梁の性能評価に適用することで、</a:t>
            </a:r>
            <a:r>
              <a:rPr kumimoji="1" lang="en-US" altLang="ja-JP" dirty="0"/>
              <a:t>TL-GPRSM</a:t>
            </a:r>
            <a:r>
              <a:rPr kumimoji="1" lang="ja-JP" altLang="en-US" dirty="0"/>
              <a:t>の計算コスト削減効果とその説明性について検証することで、有効性を示すことを目的とします。</a:t>
            </a:r>
            <a:endParaRPr kumimoji="1" lang="en-US" altLang="ja-JP" dirty="0"/>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4</a:t>
            </a:fld>
            <a:endParaRPr kumimoji="1" lang="ja-JP" altLang="en-US"/>
          </a:p>
        </p:txBody>
      </p:sp>
    </p:spTree>
    <p:extLst>
      <p:ext uri="{BB962C8B-B14F-4D97-AF65-F5344CB8AC3E}">
        <p14:creationId xmlns:p14="http://schemas.microsoft.com/office/powerpoint/2010/main" val="26340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ここでは、本研究で用いた解析モデルについて説明します。</a:t>
            </a:r>
            <a:endParaRPr kumimoji="1" lang="en-US" altLang="ja-JP" dirty="0"/>
          </a:p>
          <a:p>
            <a:r>
              <a:rPr kumimoji="1" lang="ja-JP" altLang="en-US" dirty="0"/>
              <a:t>解析モデルとして、支間長</a:t>
            </a:r>
            <a:r>
              <a:rPr kumimoji="1" lang="en-US" altLang="ja-JP" dirty="0"/>
              <a:t>2000mm</a:t>
            </a:r>
            <a:r>
              <a:rPr kumimoji="1" lang="ja-JP" altLang="en-US" dirty="0"/>
              <a:t>、幅員</a:t>
            </a:r>
            <a:r>
              <a:rPr kumimoji="1" lang="en-US" altLang="ja-JP" dirty="0"/>
              <a:t>10700mm</a:t>
            </a:r>
            <a:r>
              <a:rPr kumimoji="1" lang="ja-JP" altLang="en-US" dirty="0"/>
              <a:t>の標準的な単純</a:t>
            </a:r>
            <a:r>
              <a:rPr kumimoji="1" lang="en-US" altLang="ja-JP" dirty="0"/>
              <a:t>I</a:t>
            </a:r>
            <a:r>
              <a:rPr kumimoji="1" lang="ja-JP" altLang="en-US" dirty="0"/>
              <a:t>桁橋をモデル化しました。</a:t>
            </a:r>
            <a:endParaRPr kumimoji="1" lang="en-US" altLang="ja-JP" dirty="0"/>
          </a:p>
          <a:p>
            <a:r>
              <a:rPr kumimoji="1" lang="ja-JP" altLang="en-US" dirty="0"/>
              <a:t>主桁各部材と床板をシェル要素でモデル化し、鋼製線支承をソリッド要素でモデル化しました。</a:t>
            </a:r>
            <a:endParaRPr kumimoji="1" lang="en-US" altLang="ja-JP" dirty="0"/>
          </a:p>
          <a:p>
            <a:r>
              <a:rPr kumimoji="1" lang="ja-JP" altLang="en-US" dirty="0"/>
              <a:t>要素数は</a:t>
            </a:r>
            <a:r>
              <a:rPr kumimoji="1" lang="en-US" altLang="ja-JP" dirty="0"/>
              <a:t>104799</a:t>
            </a:r>
            <a:r>
              <a:rPr kumimoji="1" lang="ja-JP" altLang="en-US" dirty="0"/>
              <a:t>で、解析ソフトに</a:t>
            </a:r>
            <a:r>
              <a:rPr kumimoji="1" lang="en-US" altLang="ja-JP" dirty="0"/>
              <a:t>Abaqus</a:t>
            </a:r>
            <a:r>
              <a:rPr kumimoji="1" lang="ja-JP" altLang="en-US" dirty="0"/>
              <a:t>を使用しました。</a:t>
            </a:r>
            <a:endParaRPr kumimoji="1" lang="en-US" altLang="ja-JP" dirty="0"/>
          </a:p>
          <a:p>
            <a:r>
              <a:rPr kumimoji="1" lang="ja-JP" altLang="en-US" dirty="0"/>
              <a:t>本研究では、全橋モデルと挙動が一致するように調整した半桁モデルを使用しました。</a:t>
            </a:r>
            <a:endParaRPr kumimoji="1" lang="en-US" altLang="ja-JP" dirty="0"/>
          </a:p>
          <a:p>
            <a:r>
              <a:rPr kumimoji="1" lang="ja-JP" altLang="en-US" dirty="0"/>
              <a:t>本モデルは、支承の境界にて、摩擦を考慮しており、桁端部において、腐食領域を設けており、計算コストが高いモデルとなります。</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5</a:t>
            </a:fld>
            <a:endParaRPr kumimoji="1" lang="ja-JP" altLang="en-US"/>
          </a:p>
        </p:txBody>
      </p:sp>
    </p:spTree>
    <p:extLst>
      <p:ext uri="{BB962C8B-B14F-4D97-AF65-F5344CB8AC3E}">
        <p14:creationId xmlns:p14="http://schemas.microsoft.com/office/powerpoint/2010/main" val="442915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本研究では、前ページのモデルの不確定性を次のように設定しました。</a:t>
            </a:r>
            <a:endParaRPr kumimoji="1" lang="en-US" altLang="ja-JP" dirty="0"/>
          </a:p>
          <a:p>
            <a:r>
              <a:rPr kumimoji="1" lang="ja-JP" altLang="en-US" dirty="0"/>
              <a:t>本研究では、橋梁の設計時と劣化損傷時で不確定性をかえており、オレンジ色のパラメータについて、劣化損傷時にのみ考慮または不確定性を変更しています。</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6</a:t>
            </a:fld>
            <a:endParaRPr kumimoji="1" lang="ja-JP" altLang="en-US"/>
          </a:p>
        </p:txBody>
      </p:sp>
    </p:spTree>
    <p:extLst>
      <p:ext uri="{BB962C8B-B14F-4D97-AF65-F5344CB8AC3E}">
        <p14:creationId xmlns:p14="http://schemas.microsoft.com/office/powerpoint/2010/main" val="2228775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ここでは、先ほどのモデルを用いた信頼性解析の概要について述べます。</a:t>
            </a:r>
            <a:endParaRPr kumimoji="1" lang="en-US" altLang="ja-JP" dirty="0"/>
          </a:p>
          <a:p>
            <a:r>
              <a:rPr kumimoji="1" lang="ja-JP" altLang="en-US" dirty="0"/>
              <a:t>先ほどの不確定パラメータ、設計時に</a:t>
            </a:r>
            <a:r>
              <a:rPr kumimoji="1" lang="en-US" altLang="ja-JP" dirty="0"/>
              <a:t>16</a:t>
            </a:r>
            <a:r>
              <a:rPr kumimoji="1" lang="ja-JP" altLang="en-US" dirty="0"/>
              <a:t>変数、劣化時に</a:t>
            </a:r>
            <a:r>
              <a:rPr kumimoji="1" lang="en-US" altLang="ja-JP" dirty="0"/>
              <a:t>19</a:t>
            </a:r>
            <a:r>
              <a:rPr kumimoji="1" lang="ja-JP" altLang="en-US" dirty="0"/>
              <a:t>変数を考慮して、設計活荷重載荷時の有限要素解析を行います。</a:t>
            </a:r>
            <a:endParaRPr kumimoji="1" lang="en-US" altLang="ja-JP" dirty="0"/>
          </a:p>
          <a:p>
            <a:r>
              <a:rPr kumimoji="1" lang="ja-JP" altLang="en-US" dirty="0"/>
              <a:t>この際に、半桁モデルの桁端部の応力集中個所の</a:t>
            </a:r>
            <a:r>
              <a:rPr kumimoji="1" lang="en-US" altLang="ja-JP" dirty="0"/>
              <a:t>6</a:t>
            </a:r>
            <a:r>
              <a:rPr kumimoji="1" lang="ja-JP" altLang="en-US" dirty="0"/>
              <a:t>個のシェル要素の応力最大値を出力としました。</a:t>
            </a:r>
            <a:endParaRPr kumimoji="1" lang="en-US" altLang="ja-JP" dirty="0"/>
          </a:p>
          <a:p>
            <a:r>
              <a:rPr kumimoji="1" lang="ja-JP" altLang="en-US" dirty="0"/>
              <a:t>この解析により、次のような応力分布が得られ、設計時に比べて劣化時に応力の値が大きくなることがわかります。</a:t>
            </a:r>
            <a:endParaRPr kumimoji="1" lang="en-US" altLang="ja-JP" dirty="0"/>
          </a:p>
          <a:p>
            <a:r>
              <a:rPr kumimoji="1" lang="ja-JP" altLang="en-US" dirty="0"/>
              <a:t>ここで、入力と出力についてまとめると、入力が不確定パラメータ、出力がミーゼス応力となります。</a:t>
            </a:r>
            <a:endParaRPr kumimoji="1" lang="en-US" altLang="ja-JP" dirty="0"/>
          </a:p>
          <a:p>
            <a:r>
              <a:rPr kumimoji="1" lang="ja-JP" altLang="en-US" dirty="0"/>
              <a:t>これは、後で出てくるサロゲートモデルでも同様です。</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7</a:t>
            </a:fld>
            <a:endParaRPr kumimoji="1" lang="ja-JP" altLang="en-US"/>
          </a:p>
        </p:txBody>
      </p:sp>
    </p:spTree>
    <p:extLst>
      <p:ext uri="{BB962C8B-B14F-4D97-AF65-F5344CB8AC3E}">
        <p14:creationId xmlns:p14="http://schemas.microsoft.com/office/powerpoint/2010/main" val="2617364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ここでは、本研究で用いた機械学習手法であるガウス過程回帰について説明します。</a:t>
            </a:r>
            <a:endParaRPr kumimoji="1" lang="en-US" altLang="ja-JP" dirty="0"/>
          </a:p>
          <a:p>
            <a:r>
              <a:rPr kumimoji="1" lang="ja-JP" altLang="en-US" dirty="0"/>
              <a:t>ガウス過程回帰では、入力ｘと出力</a:t>
            </a:r>
            <a:r>
              <a:rPr kumimoji="1" lang="en-US" altLang="ja-JP" dirty="0"/>
              <a:t>y</a:t>
            </a:r>
            <a:r>
              <a:rPr kumimoji="1" lang="ja-JP" altLang="en-US" dirty="0"/>
              <a:t>の関係が次のようなガウス過程に従うｆで表されるとします。</a:t>
            </a:r>
            <a:endParaRPr kumimoji="1" lang="en-US" altLang="ja-JP" dirty="0"/>
          </a:p>
          <a:p>
            <a:r>
              <a:rPr kumimoji="1" lang="ja-JP" altLang="en-US" dirty="0"/>
              <a:t>このとき、</a:t>
            </a:r>
            <a:r>
              <a:rPr kumimoji="1" lang="en-US" altLang="ja-JP" dirty="0"/>
              <a:t>y</a:t>
            </a:r>
            <a:r>
              <a:rPr kumimoji="1" lang="ja-JP" altLang="en-US" dirty="0"/>
              <a:t>は多変量正規分布で表すことができ、次のようなカーネル行列</a:t>
            </a:r>
            <a:r>
              <a:rPr kumimoji="1" lang="en-US" altLang="ja-JP" dirty="0"/>
              <a:t>K</a:t>
            </a:r>
            <a:r>
              <a:rPr kumimoji="1" lang="ja-JP" altLang="en-US" dirty="0"/>
              <a:t>で表されます。</a:t>
            </a:r>
            <a:endParaRPr kumimoji="1" lang="en-US" altLang="ja-JP" dirty="0"/>
          </a:p>
          <a:p>
            <a:r>
              <a:rPr kumimoji="1" lang="ja-JP" altLang="en-US" dirty="0"/>
              <a:t>このカーネル行列はカーネル関数を用いて表現され、本研究では、</a:t>
            </a:r>
            <a:r>
              <a:rPr kumimoji="1" lang="en-US" altLang="ja-JP" dirty="0"/>
              <a:t>ARD</a:t>
            </a:r>
            <a:r>
              <a:rPr kumimoji="1" lang="ja-JP" altLang="en-US" dirty="0"/>
              <a:t>が適用された</a:t>
            </a:r>
            <a:r>
              <a:rPr kumimoji="1" lang="en-US" altLang="ja-JP" dirty="0"/>
              <a:t>Matern5/2</a:t>
            </a:r>
            <a:r>
              <a:rPr kumimoji="1" lang="ja-JP" altLang="en-US" dirty="0"/>
              <a:t>カーネルを用いました。</a:t>
            </a:r>
            <a:endParaRPr kumimoji="1" lang="en-US" altLang="ja-JP" dirty="0"/>
          </a:p>
          <a:p>
            <a:r>
              <a:rPr kumimoji="1" lang="ja-JP" altLang="en-US" dirty="0"/>
              <a:t>ここで、</a:t>
            </a:r>
            <a:r>
              <a:rPr kumimoji="1" lang="en-US" altLang="ja-JP" dirty="0"/>
              <a:t>ARD</a:t>
            </a:r>
            <a:r>
              <a:rPr kumimoji="1" lang="ja-JP" altLang="en-US" dirty="0"/>
              <a:t>カーネル関数では、赤丸で囲った特性長スケールといったパラメータがあり、これによって入力変数ごとの出力に対する寄与を表します。</a:t>
            </a:r>
            <a:endParaRPr kumimoji="1" lang="en-US" altLang="ja-JP" dirty="0"/>
          </a:p>
          <a:p>
            <a:r>
              <a:rPr kumimoji="1" lang="ja-JP" altLang="en-US" dirty="0"/>
              <a:t>本研究では、このパラメータを第二種最尤推定で求めることで、入力パラメータのうちでどのパラメータが出力に対して寄与しているかを推定し、それが工学的な知見と一致することで、サロゲートモデルの解の信頼を得ることに繋がると考えました。</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8</a:t>
            </a:fld>
            <a:endParaRPr kumimoji="1" lang="ja-JP" altLang="en-US"/>
          </a:p>
        </p:txBody>
      </p:sp>
    </p:spTree>
    <p:extLst>
      <p:ext uri="{BB962C8B-B14F-4D97-AF65-F5344CB8AC3E}">
        <p14:creationId xmlns:p14="http://schemas.microsoft.com/office/powerpoint/2010/main" val="1338665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ここでは、転移学習に使うデータについてです。</a:t>
            </a:r>
            <a:endParaRPr kumimoji="1" lang="en-US" altLang="ja-JP" dirty="0"/>
          </a:p>
          <a:p>
            <a:r>
              <a:rPr kumimoji="1" lang="ja-JP" altLang="en-US" dirty="0"/>
              <a:t>設計時のデータを</a:t>
            </a:r>
            <a:r>
              <a:rPr kumimoji="1" lang="en-US" altLang="ja-JP" dirty="0"/>
              <a:t>Source</a:t>
            </a:r>
            <a:r>
              <a:rPr kumimoji="1" lang="ja-JP" altLang="en-US" dirty="0"/>
              <a:t>データと呼び、劣化損傷時のデータを</a:t>
            </a:r>
            <a:r>
              <a:rPr kumimoji="1" lang="en-US" altLang="ja-JP" dirty="0"/>
              <a:t>Target</a:t>
            </a:r>
            <a:r>
              <a:rPr kumimoji="1" lang="ja-JP" altLang="en-US" dirty="0"/>
              <a:t>データと呼びます。</a:t>
            </a:r>
            <a:endParaRPr kumimoji="1" lang="en-US" altLang="ja-JP" dirty="0"/>
          </a:p>
          <a:p>
            <a:r>
              <a:rPr kumimoji="1" lang="ja-JP" altLang="en-US" dirty="0"/>
              <a:t>どちらも入力であるｘが不確定パラメータで、出力である</a:t>
            </a:r>
            <a:r>
              <a:rPr kumimoji="1" lang="en-US" altLang="ja-JP" dirty="0"/>
              <a:t>y</a:t>
            </a:r>
            <a:r>
              <a:rPr kumimoji="1" lang="ja-JP" altLang="en-US" dirty="0"/>
              <a:t>が最大応力となります。</a:t>
            </a:r>
            <a:endParaRPr kumimoji="1" lang="en-US" altLang="ja-JP" dirty="0"/>
          </a:p>
          <a:p>
            <a:r>
              <a:rPr kumimoji="1" lang="ja-JP" altLang="en-US" dirty="0"/>
              <a:t>設計時のデータを劣化損傷時の解析に転移学習で利用します。</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9</a:t>
            </a:fld>
            <a:endParaRPr kumimoji="1" lang="ja-JP" altLang="en-US"/>
          </a:p>
        </p:txBody>
      </p:sp>
    </p:spTree>
    <p:extLst>
      <p:ext uri="{BB962C8B-B14F-4D97-AF65-F5344CB8AC3E}">
        <p14:creationId xmlns:p14="http://schemas.microsoft.com/office/powerpoint/2010/main" val="3162386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ここでは、転移学習の方法についてです。</a:t>
            </a:r>
            <a:endParaRPr kumimoji="1" lang="en-US" altLang="ja-JP" dirty="0"/>
          </a:p>
          <a:p>
            <a:r>
              <a:rPr kumimoji="1" lang="ja-JP" altLang="en-US" dirty="0"/>
              <a:t>本研究では既往研究を参考に、データ拡張による転移学習手法を用いました。</a:t>
            </a:r>
            <a:endParaRPr kumimoji="1" lang="en-US" altLang="ja-JP" dirty="0"/>
          </a:p>
          <a:p>
            <a:r>
              <a:rPr kumimoji="1" lang="ja-JP" altLang="en-US" dirty="0"/>
              <a:t>入力ｘを横方向に</a:t>
            </a:r>
            <a:r>
              <a:rPr kumimoji="1" lang="en-US" altLang="ja-JP" dirty="0"/>
              <a:t>3</a:t>
            </a:r>
            <a:r>
              <a:rPr kumimoji="1" lang="ja-JP" altLang="en-US" dirty="0"/>
              <a:t>倍に拡張します。</a:t>
            </a:r>
            <a:endParaRPr kumimoji="1" lang="en-US" altLang="ja-JP" dirty="0"/>
          </a:p>
          <a:p>
            <a:r>
              <a:rPr kumimoji="1" lang="ja-JP" altLang="en-US" dirty="0"/>
              <a:t>設計時のデータであるソースドメインのデータの方を、ｘ、ｘ、</a:t>
            </a:r>
            <a:r>
              <a:rPr kumimoji="1" lang="en-US" altLang="ja-JP" dirty="0"/>
              <a:t>0</a:t>
            </a:r>
            <a:r>
              <a:rPr kumimoji="1" lang="ja-JP" altLang="en-US" dirty="0"/>
              <a:t>となるように、劣化時のデータであるターゲットドメインのデータをｘ、</a:t>
            </a:r>
            <a:r>
              <a:rPr kumimoji="1" lang="en-US" altLang="ja-JP" dirty="0"/>
              <a:t>0</a:t>
            </a:r>
            <a:r>
              <a:rPr kumimoji="1" lang="ja-JP" altLang="en-US" dirty="0"/>
              <a:t>、ｘとなるように拡張します。</a:t>
            </a:r>
            <a:endParaRPr kumimoji="1" lang="en-US" altLang="ja-JP" dirty="0"/>
          </a:p>
          <a:p>
            <a:r>
              <a:rPr kumimoji="1" lang="ja-JP" altLang="en-US" dirty="0"/>
              <a:t>ここで、この拡張された各部分を</a:t>
            </a:r>
            <a:r>
              <a:rPr kumimoji="1" lang="en-US" altLang="ja-JP" dirty="0"/>
              <a:t>common</a:t>
            </a:r>
            <a:r>
              <a:rPr kumimoji="1" lang="ja-JP" altLang="en-US" dirty="0"/>
              <a:t>、</a:t>
            </a:r>
            <a:r>
              <a:rPr kumimoji="1" lang="en-US" altLang="ja-JP" dirty="0"/>
              <a:t>source</a:t>
            </a:r>
            <a:r>
              <a:rPr kumimoji="1" lang="ja-JP" altLang="en-US" dirty="0"/>
              <a:t>、</a:t>
            </a:r>
            <a:r>
              <a:rPr kumimoji="1" lang="en-US" altLang="ja-JP" dirty="0"/>
              <a:t>target</a:t>
            </a:r>
            <a:r>
              <a:rPr kumimoji="1" lang="ja-JP" altLang="en-US" dirty="0"/>
              <a:t>と呼び、</a:t>
            </a:r>
            <a:r>
              <a:rPr kumimoji="1" lang="en-US" altLang="ja-JP" dirty="0"/>
              <a:t>common</a:t>
            </a:r>
            <a:r>
              <a:rPr kumimoji="1" lang="ja-JP" altLang="en-US" dirty="0"/>
              <a:t>部分は</a:t>
            </a:r>
            <a:r>
              <a:rPr kumimoji="1" lang="en-US" altLang="ja-JP" dirty="0"/>
              <a:t>source</a:t>
            </a:r>
            <a:r>
              <a:rPr kumimoji="1" lang="ja-JP" altLang="en-US" dirty="0"/>
              <a:t>と</a:t>
            </a:r>
            <a:r>
              <a:rPr kumimoji="1" lang="en-US" altLang="ja-JP" dirty="0"/>
              <a:t>target</a:t>
            </a:r>
            <a:r>
              <a:rPr kumimoji="1" lang="ja-JP" altLang="en-US" dirty="0"/>
              <a:t>双方に影響を与える部分ということになり、この部分の寄与度が大きいほど、転移学習の効果が大きいといえます。</a:t>
            </a:r>
            <a:endParaRPr kumimoji="1" lang="en-US" altLang="ja-JP" dirty="0"/>
          </a:p>
          <a:p>
            <a:r>
              <a:rPr kumimoji="1" lang="ja-JP" altLang="en-US" dirty="0"/>
              <a:t>この各部の寄与については、先ほどの</a:t>
            </a:r>
            <a:r>
              <a:rPr kumimoji="1" lang="en-US" altLang="ja-JP" dirty="0"/>
              <a:t>ARD</a:t>
            </a:r>
            <a:r>
              <a:rPr kumimoji="1" lang="ja-JP" altLang="en-US" dirty="0"/>
              <a:t>カーネルによって、推定します。</a:t>
            </a:r>
          </a:p>
        </p:txBody>
      </p:sp>
      <p:sp>
        <p:nvSpPr>
          <p:cNvPr id="4" name="スライド番号プレースホルダー 3"/>
          <p:cNvSpPr>
            <a:spLocks noGrp="1"/>
          </p:cNvSpPr>
          <p:nvPr>
            <p:ph type="sldNum" sz="quarter" idx="5"/>
          </p:nvPr>
        </p:nvSpPr>
        <p:spPr/>
        <p:txBody>
          <a:bodyPr/>
          <a:lstStyle/>
          <a:p>
            <a:fld id="{ACFFF645-8BBB-184C-B5C6-EF4EEDEED8EC}" type="slidenum">
              <a:rPr kumimoji="1" lang="ja-JP" altLang="en-US" smtClean="0"/>
              <a:t>10</a:t>
            </a:fld>
            <a:endParaRPr kumimoji="1" lang="ja-JP" altLang="en-US"/>
          </a:p>
        </p:txBody>
      </p:sp>
    </p:spTree>
    <p:extLst>
      <p:ext uri="{BB962C8B-B14F-4D97-AF65-F5344CB8AC3E}">
        <p14:creationId xmlns:p14="http://schemas.microsoft.com/office/powerpoint/2010/main" val="645140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38958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3720870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2853431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26381-0769-C64E-934A-142C2AF00386}"/>
              </a:ext>
            </a:extLst>
          </p:cNvPr>
          <p:cNvSpPr>
            <a:spLocks noGrp="1"/>
          </p:cNvSpPr>
          <p:nvPr>
            <p:ph type="ctrTitle"/>
          </p:nvPr>
        </p:nvSpPr>
        <p:spPr>
          <a:xfrm>
            <a:off x="1143000" y="1122363"/>
            <a:ext cx="6858000" cy="2387600"/>
          </a:xfrm>
          <a:prstGeom prst="rect">
            <a:avLst/>
          </a:prstGeo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2CC4B41-FC9E-394E-8A9D-841BC85B6BCD}"/>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Tree>
    <p:extLst>
      <p:ext uri="{BB962C8B-B14F-4D97-AF65-F5344CB8AC3E}">
        <p14:creationId xmlns:p14="http://schemas.microsoft.com/office/powerpoint/2010/main" val="2497558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033F8-9CAE-CE4C-9AA5-E8DDB1637A70}"/>
              </a:ext>
            </a:extLst>
          </p:cNvPr>
          <p:cNvSpPr>
            <a:spLocks noGrp="1"/>
          </p:cNvSpPr>
          <p:nvPr>
            <p:ph type="title"/>
          </p:nvPr>
        </p:nvSpPr>
        <p:spPr>
          <a:xfrm>
            <a:off x="0" y="0"/>
            <a:ext cx="9144000" cy="681037"/>
          </a:xfrm>
          <a:prstGeom prst="rect">
            <a:avLst/>
          </a:prstGeom>
          <a:solidFill>
            <a:schemeClr val="bg1">
              <a:lumMod val="95000"/>
            </a:schemeClr>
          </a:solidFill>
        </p:spPr>
        <p:txBody>
          <a:bodyPr lIns="432000" anchor="b">
            <a:normAutofit/>
          </a:bodyPr>
          <a:lstStyle>
            <a:lvl1pPr>
              <a:defRPr sz="3200" b="1">
                <a:latin typeface="+mn-ea"/>
                <a:ea typeface="+mn-ea"/>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6E8A2F-12A0-3942-9ADE-3A8862102432}"/>
              </a:ext>
            </a:extLst>
          </p:cNvPr>
          <p:cNvSpPr>
            <a:spLocks noGrp="1"/>
          </p:cNvSpPr>
          <p:nvPr>
            <p:ph idx="1"/>
          </p:nvPr>
        </p:nvSpPr>
        <p:spPr>
          <a:xfrm>
            <a:off x="628650" y="1825625"/>
            <a:ext cx="78867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697570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EF654-967A-354D-A3B5-CB5911E3AEDB}"/>
              </a:ext>
            </a:extLst>
          </p:cNvPr>
          <p:cNvSpPr>
            <a:spLocks noGrp="1"/>
          </p:cNvSpPr>
          <p:nvPr>
            <p:ph type="title"/>
          </p:nvPr>
        </p:nvSpPr>
        <p:spPr>
          <a:xfrm>
            <a:off x="623888" y="1709739"/>
            <a:ext cx="7886700" cy="2852737"/>
          </a:xfrm>
          <a:prstGeom prst="rect">
            <a:avLst/>
          </a:prstGeo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B704F65-7112-2A46-8394-F196CFEB32BB}"/>
              </a:ext>
            </a:extLst>
          </p:cNvPr>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Tree>
    <p:extLst>
      <p:ext uri="{BB962C8B-B14F-4D97-AF65-F5344CB8AC3E}">
        <p14:creationId xmlns:p14="http://schemas.microsoft.com/office/powerpoint/2010/main" val="382628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5C9BE-90EA-CC49-BDD6-A3FFBC67AC32}"/>
              </a:ext>
            </a:extLst>
          </p:cNvPr>
          <p:cNvSpPr>
            <a:spLocks noGrp="1"/>
          </p:cNvSpPr>
          <p:nvPr>
            <p:ph type="title"/>
          </p:nvPr>
        </p:nvSpPr>
        <p:spPr>
          <a:xfrm>
            <a:off x="628650" y="365126"/>
            <a:ext cx="78867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CFFBB2C-297F-E746-874E-00A0BE71D92E}"/>
              </a:ext>
            </a:extLst>
          </p:cNvPr>
          <p:cNvSpPr>
            <a:spLocks noGrp="1"/>
          </p:cNvSpPr>
          <p:nvPr>
            <p:ph sz="half" idx="1"/>
          </p:nvPr>
        </p:nvSpPr>
        <p:spPr>
          <a:xfrm>
            <a:off x="628650" y="1825625"/>
            <a:ext cx="38862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535220E-4648-0A47-B6AD-1A67D5B4B7FA}"/>
              </a:ext>
            </a:extLst>
          </p:cNvPr>
          <p:cNvSpPr>
            <a:spLocks noGrp="1"/>
          </p:cNvSpPr>
          <p:nvPr>
            <p:ph sz="half" idx="2"/>
          </p:nvPr>
        </p:nvSpPr>
        <p:spPr>
          <a:xfrm>
            <a:off x="4629150" y="1825625"/>
            <a:ext cx="38862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603564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_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5ED41-B7C2-9D4F-84FB-BDBEE7D9DF44}"/>
              </a:ext>
            </a:extLst>
          </p:cNvPr>
          <p:cNvSpPr>
            <a:spLocks noGrp="1"/>
          </p:cNvSpPr>
          <p:nvPr>
            <p:ph type="title"/>
          </p:nvPr>
        </p:nvSpPr>
        <p:spPr>
          <a:xfrm>
            <a:off x="629841" y="365126"/>
            <a:ext cx="78867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34345AB-B625-5D41-9FB8-CD421C151949}"/>
              </a:ext>
            </a:extLst>
          </p:cNvPr>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2594482-C37E-3743-BD85-4DA27B67DA7A}"/>
              </a:ext>
            </a:extLst>
          </p:cNvPr>
          <p:cNvSpPr>
            <a:spLocks noGrp="1"/>
          </p:cNvSpPr>
          <p:nvPr>
            <p:ph sz="half" idx="2"/>
          </p:nvPr>
        </p:nvSpPr>
        <p:spPr>
          <a:xfrm>
            <a:off x="629842" y="2505075"/>
            <a:ext cx="3868340"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A71C053-BA87-A946-8411-7DA42F7F7CB3}"/>
              </a:ext>
            </a:extLst>
          </p:cNvPr>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8C7BB02-6C0F-A441-BC1E-81575F5611E9}"/>
              </a:ext>
            </a:extLst>
          </p:cNvPr>
          <p:cNvSpPr>
            <a:spLocks noGrp="1"/>
          </p:cNvSpPr>
          <p:nvPr>
            <p:ph sz="quarter" idx="4"/>
          </p:nvPr>
        </p:nvSpPr>
        <p:spPr>
          <a:xfrm>
            <a:off x="4629150" y="2505075"/>
            <a:ext cx="3887391"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560736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320A-EDA3-CA40-9B5F-ECF9F70B645B}"/>
              </a:ext>
            </a:extLst>
          </p:cNvPr>
          <p:cNvSpPr>
            <a:spLocks noGrp="1"/>
          </p:cNvSpPr>
          <p:nvPr>
            <p:ph type="title"/>
          </p:nvPr>
        </p:nvSpPr>
        <p:spPr>
          <a:xfrm>
            <a:off x="628650" y="365126"/>
            <a:ext cx="7886700" cy="1325563"/>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153050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523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1_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27EBEA-DB0A-F245-88E8-CAF099CD7B41}"/>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6483B6-E42A-6D41-A167-7EA2429151C8}"/>
              </a:ext>
            </a:extLst>
          </p:cNvPr>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00308EA-D471-FA43-9F18-D2441E7695FA}"/>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Tree>
    <p:extLst>
      <p:ext uri="{BB962C8B-B14F-4D97-AF65-F5344CB8AC3E}">
        <p14:creationId xmlns:p14="http://schemas.microsoft.com/office/powerpoint/2010/main" val="1629800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40710294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1_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93F87-42D3-AD49-8379-D08E6C037017}"/>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F495E17-4927-1F4C-8CF5-7F6529441FD0}"/>
              </a:ext>
            </a:extLst>
          </p:cNvPr>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4D51E8FB-8FD2-5644-A1A6-570C606F0B63}"/>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Tree>
    <p:extLst>
      <p:ext uri="{BB962C8B-B14F-4D97-AF65-F5344CB8AC3E}">
        <p14:creationId xmlns:p14="http://schemas.microsoft.com/office/powerpoint/2010/main" val="307207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1_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9EEE3-9653-FE42-8AE6-2752A00E71DB}"/>
              </a:ext>
            </a:extLst>
          </p:cNvPr>
          <p:cNvSpPr>
            <a:spLocks noGrp="1"/>
          </p:cNvSpPr>
          <p:nvPr>
            <p:ph type="title"/>
          </p:nvPr>
        </p:nvSpPr>
        <p:spPr>
          <a:xfrm>
            <a:off x="628650" y="365126"/>
            <a:ext cx="78867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5380782-1800-B846-B67E-618706E4181B}"/>
              </a:ext>
            </a:extLst>
          </p:cNvPr>
          <p:cNvSpPr>
            <a:spLocks noGrp="1"/>
          </p:cNvSpPr>
          <p:nvPr>
            <p:ph type="body" orient="vert" idx="1"/>
          </p:nvPr>
        </p:nvSpPr>
        <p:spPr>
          <a:xfrm>
            <a:off x="628650" y="1825625"/>
            <a:ext cx="7886700" cy="43513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540591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2D3FDEA-8E62-D14C-84BF-780EFA384F89}"/>
              </a:ext>
            </a:extLst>
          </p:cNvPr>
          <p:cNvSpPr>
            <a:spLocks noGrp="1"/>
          </p:cNvSpPr>
          <p:nvPr>
            <p:ph type="title" orient="vert"/>
          </p:nvPr>
        </p:nvSpPr>
        <p:spPr>
          <a:xfrm>
            <a:off x="6543675" y="365125"/>
            <a:ext cx="1971675"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7F73367-8405-B14D-A17C-9BFF33625DC7}"/>
              </a:ext>
            </a:extLst>
          </p:cNvPr>
          <p:cNvSpPr>
            <a:spLocks noGrp="1"/>
          </p:cNvSpPr>
          <p:nvPr>
            <p:ph type="body" orient="vert" idx="1"/>
          </p:nvPr>
        </p:nvSpPr>
        <p:spPr>
          <a:xfrm>
            <a:off x="628650" y="365125"/>
            <a:ext cx="5800725" cy="58118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0433083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3314316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才田コンテンツなし">
    <p:spTree>
      <p:nvGrpSpPr>
        <p:cNvPr id="1" name=""/>
        <p:cNvGrpSpPr/>
        <p:nvPr/>
      </p:nvGrpSpPr>
      <p:grpSpPr>
        <a:xfrm>
          <a:off x="0" y="0"/>
          <a:ext cx="0" cy="0"/>
          <a:chOff x="0" y="0"/>
          <a:chExt cx="0" cy="0"/>
        </a:xfrm>
      </p:grpSpPr>
      <p:sp>
        <p:nvSpPr>
          <p:cNvPr id="2" name="Title 1"/>
          <p:cNvSpPr>
            <a:spLocks noGrp="1"/>
          </p:cNvSpPr>
          <p:nvPr>
            <p:ph type="title"/>
          </p:nvPr>
        </p:nvSpPr>
        <p:spPr>
          <a:xfrm>
            <a:off x="628651" y="-89070"/>
            <a:ext cx="7886700" cy="981517"/>
          </a:xfrm>
        </p:spPr>
        <p:txBody>
          <a:bodyPr anchor="ctr">
            <a:normAutofit/>
          </a:bodyPr>
          <a:lstStyle>
            <a:lvl1pPr algn="ctr">
              <a:defRPr sz="3323" b="1" i="0">
                <a:latin typeface="Yu Gothic" panose="020B0400000000000000" pitchFamily="34" charset="-128"/>
                <a:ea typeface="Yu Gothic" panose="020B0400000000000000" pitchFamily="34" charset="-128"/>
              </a:defRPr>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lvl1pPr>
              <a:defRPr b="0" i="0">
                <a:latin typeface="Yu Gothic" panose="020B0400000000000000" pitchFamily="34" charset="-128"/>
                <a:ea typeface="Yu Gothic" panose="020B0400000000000000" pitchFamily="34" charset="-128"/>
              </a:defRPr>
            </a:lvl1pPr>
          </a:lstStyle>
          <a:p>
            <a:fld id="{A1E06EA4-1F7F-7442-8BEC-C50949E0AD15}" type="datetime1">
              <a:rPr kumimoji="1" lang="ja-JP" altLang="en-US" smtClean="0"/>
              <a:t>2022/11/14</a:t>
            </a:fld>
            <a:endParaRPr kumimoji="1" lang="ja-JP" altLang="en-US"/>
          </a:p>
        </p:txBody>
      </p:sp>
      <p:sp>
        <p:nvSpPr>
          <p:cNvPr id="5" name="Footer Placeholder 4"/>
          <p:cNvSpPr>
            <a:spLocks noGrp="1"/>
          </p:cNvSpPr>
          <p:nvPr>
            <p:ph type="ftr" sz="quarter" idx="11"/>
          </p:nvPr>
        </p:nvSpPr>
        <p:spPr/>
        <p:txBody>
          <a:bodyPr/>
          <a:lstStyle>
            <a:lvl1pPr>
              <a:defRPr b="0" i="0">
                <a:latin typeface="Yu Gothic" panose="020B0400000000000000" pitchFamily="34" charset="-128"/>
                <a:ea typeface="Yu Gothic" panose="020B0400000000000000" pitchFamily="34" charset="-128"/>
              </a:defRPr>
            </a:lvl1pPr>
          </a:lstStyle>
          <a:p>
            <a:endParaRPr kumimoji="1" lang="ja-JP" altLang="en-US"/>
          </a:p>
        </p:txBody>
      </p:sp>
      <p:sp>
        <p:nvSpPr>
          <p:cNvPr id="6" name="Slide Number Placeholder 5"/>
          <p:cNvSpPr>
            <a:spLocks noGrp="1"/>
          </p:cNvSpPr>
          <p:nvPr>
            <p:ph type="sldNum" sz="quarter" idx="12"/>
          </p:nvPr>
        </p:nvSpPr>
        <p:spPr>
          <a:xfrm>
            <a:off x="6925297" y="-5636"/>
            <a:ext cx="2057400" cy="365125"/>
          </a:xfrm>
        </p:spPr>
        <p:txBody>
          <a:bodyPr/>
          <a:lstStyle>
            <a:lvl1pPr>
              <a:defRPr b="0" i="0">
                <a:latin typeface="Yu Gothic" panose="020B0400000000000000" pitchFamily="34" charset="-128"/>
                <a:ea typeface="Yu Gothic" panose="020B0400000000000000" pitchFamily="34" charset="-128"/>
              </a:defRPr>
            </a:lvl1pPr>
          </a:lstStyle>
          <a:p>
            <a:fld id="{A935EA5B-4CE0-064C-A456-5C9C12F94BC4}" type="slidenum">
              <a:rPr kumimoji="1" lang="ja-JP" altLang="en-US" smtClean="0"/>
              <a:pPr/>
              <a:t>‹#›</a:t>
            </a:fld>
            <a:r>
              <a:rPr kumimoji="1" lang="en-US" altLang="ja-JP" dirty="0"/>
              <a:t>/18</a:t>
            </a:r>
            <a:endParaRPr kumimoji="1" lang="ja-JP" altLang="en-US" dirty="0"/>
          </a:p>
        </p:txBody>
      </p:sp>
      <p:cxnSp>
        <p:nvCxnSpPr>
          <p:cNvPr id="9" name="直線コネクタ 8">
            <a:extLst>
              <a:ext uri="{FF2B5EF4-FFF2-40B4-BE49-F238E27FC236}">
                <a16:creationId xmlns:a16="http://schemas.microsoft.com/office/drawing/2014/main" id="{342685A6-89A6-E642-AE1A-F8A447CB92A8}"/>
              </a:ext>
            </a:extLst>
          </p:cNvPr>
          <p:cNvCxnSpPr>
            <a:cxnSpLocks/>
          </p:cNvCxnSpPr>
          <p:nvPr userDrawn="1"/>
        </p:nvCxnSpPr>
        <p:spPr>
          <a:xfrm>
            <a:off x="0" y="689319"/>
            <a:ext cx="9144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793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72768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3503108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1374929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1832240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1519907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341353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2A84A2E-AE13-AC4B-A113-89079972A1F1}" type="datetimeFigureOut">
              <a:rPr kumimoji="1" lang="ja-JP" altLang="en-US" smtClean="0"/>
              <a:t>2022/11/14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4185113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84A2E-AE13-AC4B-A113-89079972A1F1}" type="datetimeFigureOut">
              <a:rPr kumimoji="1" lang="ja-JP" altLang="en-US" smtClean="0"/>
              <a:t>2022/11/14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DDAD7-9D97-524C-BDC7-10869A9B583E}" type="slidenum">
              <a:rPr kumimoji="1" lang="ja-JP" altLang="en-US" smtClean="0"/>
              <a:t>‹#›</a:t>
            </a:fld>
            <a:endParaRPr kumimoji="1" lang="ja-JP" altLang="en-US"/>
          </a:p>
        </p:txBody>
      </p:sp>
    </p:spTree>
    <p:extLst>
      <p:ext uri="{BB962C8B-B14F-4D97-AF65-F5344CB8AC3E}">
        <p14:creationId xmlns:p14="http://schemas.microsoft.com/office/powerpoint/2010/main" val="28855709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8.emf"/><Relationship Id="rId5" Type="http://schemas.openxmlformats.org/officeDocument/2006/relationships/oleObject" Target="../embeddings/oleObject8.bin"/><Relationship Id="rId4" Type="http://schemas.openxmlformats.org/officeDocument/2006/relationships/image" Target="../media/image37.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9.wmf"/></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39.wmf"/><Relationship Id="rId4" Type="http://schemas.openxmlformats.org/officeDocument/2006/relationships/image" Target="../media/image41.svg"/><Relationship Id="rId9"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33.wmf"/><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30.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2.wmf"/><Relationship Id="rId4" Type="http://schemas.openxmlformats.org/officeDocument/2006/relationships/image" Target="../media/image60.wmf"/><Relationship Id="rId9"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image" Target="../media/image66.svg"/><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62.wmf"/><Relationship Id="rId11" Type="http://schemas.openxmlformats.org/officeDocument/2006/relationships/image" Target="../media/image8.png"/><Relationship Id="rId5" Type="http://schemas.openxmlformats.org/officeDocument/2006/relationships/oleObject" Target="../embeddings/oleObject13.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38.emf"/><Relationship Id="rId5" Type="http://schemas.openxmlformats.org/officeDocument/2006/relationships/oleObject" Target="../embeddings/oleObject8.bin"/><Relationship Id="rId4" Type="http://schemas.openxmlformats.org/officeDocument/2006/relationships/image" Target="../media/image37.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39.wmf"/></Relationships>
</file>

<file path=ppt/slides/_rels/slide2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3.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5.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11.emf"/><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image" Target="../media/image11.emf"/><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emf"/><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1.emf"/><Relationship Id="rId11" Type="http://schemas.openxmlformats.org/officeDocument/2006/relationships/image" Target="../media/image16.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svg"/></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0.svg"/></Relationships>
</file>

<file path=ppt/slides/_rels/slide3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70.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emf"/><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70.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emf"/><Relationship Id="rId10" Type="http://schemas.openxmlformats.org/officeDocument/2006/relationships/image" Target="../media/image17.png"/><Relationship Id="rId4" Type="http://schemas.openxmlformats.org/officeDocument/2006/relationships/image" Target="../media/image10.sv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1.emf"/><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chart" Target="../charts/chart1.xml"/><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3.wm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0.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image" Target="../media/image34.wmf"/><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4.bin"/><Relationship Id="rId1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32612CF-C7EE-9D48-8DBC-729D99159368}"/>
              </a:ext>
            </a:extLst>
          </p:cNvPr>
          <p:cNvSpPr/>
          <p:nvPr/>
        </p:nvSpPr>
        <p:spPr>
          <a:xfrm>
            <a:off x="400050" y="599849"/>
            <a:ext cx="8343901" cy="4604657"/>
          </a:xfrm>
          <a:prstGeom prst="rect">
            <a:avLst/>
          </a:prstGeom>
          <a:gradFill flip="none" rotWithShape="1">
            <a:gsLst>
              <a:gs pos="0">
                <a:schemeClr val="accent1">
                  <a:tint val="66000"/>
                  <a:satMod val="160000"/>
                </a:schemeClr>
              </a:gs>
              <a:gs pos="50000">
                <a:schemeClr val="bg1">
                  <a:lumMod val="85000"/>
                </a:schemeClr>
              </a:gs>
              <a:gs pos="100000">
                <a:schemeClr val="accent2">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1FDA77D-E618-FE4E-A242-2114E2331A52}"/>
              </a:ext>
            </a:extLst>
          </p:cNvPr>
          <p:cNvSpPr>
            <a:spLocks noGrp="1"/>
          </p:cNvSpPr>
          <p:nvPr>
            <p:ph type="ctrTitle"/>
          </p:nvPr>
        </p:nvSpPr>
        <p:spPr>
          <a:xfrm>
            <a:off x="545121" y="1754363"/>
            <a:ext cx="8343901" cy="2879271"/>
          </a:xfrm>
        </p:spPr>
        <p:txBody>
          <a:bodyPr anchor="ctr">
            <a:noAutofit/>
          </a:bodyPr>
          <a:lstStyle/>
          <a:p>
            <a:pPr algn="l">
              <a:lnSpc>
                <a:spcPct val="150000"/>
              </a:lnSpc>
            </a:pPr>
            <a:r>
              <a:rPr lang="ja-JP" altLang="en-US" sz="2600" b="1">
                <a:latin typeface="Yu Gothic" panose="020B0400000000000000" pitchFamily="34" charset="-128"/>
                <a:ea typeface="Yu Gothic" panose="020B0400000000000000" pitchFamily="34" charset="-128"/>
              </a:rPr>
              <a:t>転移学習ガウス過程回帰サロゲートモデルによる</a:t>
            </a:r>
            <a:br>
              <a:rPr lang="ja-JP" altLang="en-US" sz="2600" b="1">
                <a:latin typeface="Yu Gothic" panose="020B0400000000000000" pitchFamily="34" charset="-128"/>
                <a:ea typeface="Yu Gothic" panose="020B0400000000000000" pitchFamily="34" charset="-128"/>
              </a:rPr>
            </a:br>
            <a:r>
              <a:rPr lang="ja-JP" altLang="en-US" sz="2600" b="1">
                <a:latin typeface="Yu Gothic" panose="020B0400000000000000" pitchFamily="34" charset="-128"/>
                <a:ea typeface="Yu Gothic" panose="020B0400000000000000" pitchFamily="34" charset="-128"/>
              </a:rPr>
              <a:t>構造性能解析の計算負荷低減</a:t>
            </a:r>
            <a:br>
              <a:rPr lang="ja-JP" altLang="en-US" sz="2600" b="1">
                <a:latin typeface="Yu Gothic" panose="020B0400000000000000" pitchFamily="34" charset="-128"/>
                <a:ea typeface="Yu Gothic" panose="020B0400000000000000" pitchFamily="34" charset="-128"/>
              </a:rPr>
            </a:br>
            <a:r>
              <a:rPr lang="en" altLang="ja-JP" sz="2600" b="1" dirty="0">
                <a:latin typeface="Yu Gothic" panose="020B0400000000000000" pitchFamily="34" charset="-128"/>
                <a:ea typeface="Yu Gothic" panose="020B0400000000000000" pitchFamily="34" charset="-128"/>
              </a:rPr>
              <a:t>Transfer learning Gaussian process regression surrogate model for structural reliability analysis</a:t>
            </a:r>
            <a:endParaRPr kumimoji="1" lang="ja-JP" altLang="en-US" sz="2600" b="1">
              <a:latin typeface="Yu Gothic" panose="020B0400000000000000" pitchFamily="34" charset="-128"/>
              <a:ea typeface="Yu Gothic" panose="020B0400000000000000" pitchFamily="34" charset="-128"/>
            </a:endParaRPr>
          </a:p>
        </p:txBody>
      </p:sp>
      <p:sp>
        <p:nvSpPr>
          <p:cNvPr id="3" name="字幕 2">
            <a:extLst>
              <a:ext uri="{FF2B5EF4-FFF2-40B4-BE49-F238E27FC236}">
                <a16:creationId xmlns:a16="http://schemas.microsoft.com/office/drawing/2014/main" id="{E5969C20-13A7-504F-81C9-7157F7DF1F63}"/>
              </a:ext>
            </a:extLst>
          </p:cNvPr>
          <p:cNvSpPr>
            <a:spLocks noGrp="1"/>
          </p:cNvSpPr>
          <p:nvPr>
            <p:ph type="subTitle" idx="1"/>
          </p:nvPr>
        </p:nvSpPr>
        <p:spPr>
          <a:xfrm>
            <a:off x="545121" y="5452954"/>
            <a:ext cx="4819065" cy="1271402"/>
          </a:xfrm>
        </p:spPr>
        <p:txBody>
          <a:bodyPr>
            <a:normAutofit/>
          </a:bodyPr>
          <a:lstStyle/>
          <a:p>
            <a:pPr algn="l">
              <a:lnSpc>
                <a:spcPct val="150000"/>
              </a:lnSpc>
            </a:pPr>
            <a:r>
              <a:rPr lang="ja-JP" altLang="en-US" sz="2000" b="1" dirty="0"/>
              <a:t>才田大聖（筑波大学大学院）</a:t>
            </a:r>
            <a:br>
              <a:rPr lang="ja-JP" altLang="en-US" sz="2000" b="1" dirty="0"/>
            </a:br>
            <a:r>
              <a:rPr lang="ja-JP" altLang="en-US" sz="2000" b="1" dirty="0"/>
              <a:t>西尾真由子（筑波大学）</a:t>
            </a:r>
          </a:p>
          <a:p>
            <a:pPr algn="l">
              <a:lnSpc>
                <a:spcPct val="150000"/>
              </a:lnSpc>
            </a:pPr>
            <a:endParaRPr kumimoji="1" lang="ja-JP" altLang="en-US" sz="2000" b="1" dirty="0"/>
          </a:p>
        </p:txBody>
      </p:sp>
      <p:pic>
        <p:nvPicPr>
          <p:cNvPr id="5" name="グラフィックス 4">
            <a:extLst>
              <a:ext uri="{FF2B5EF4-FFF2-40B4-BE49-F238E27FC236}">
                <a16:creationId xmlns:a16="http://schemas.microsoft.com/office/drawing/2014/main" id="{AD3E57DB-086B-9248-A3FD-D7EB5A79B0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7728" y="22906"/>
            <a:ext cx="2879271" cy="2879271"/>
          </a:xfrm>
          <a:prstGeom prst="rect">
            <a:avLst/>
          </a:prstGeom>
        </p:spPr>
      </p:pic>
      <p:sp>
        <p:nvSpPr>
          <p:cNvPr id="7" name="字幕 2">
            <a:extLst>
              <a:ext uri="{FF2B5EF4-FFF2-40B4-BE49-F238E27FC236}">
                <a16:creationId xmlns:a16="http://schemas.microsoft.com/office/drawing/2014/main" id="{8FC591B7-EE3A-1046-8A9C-AB2E2C7B2056}"/>
              </a:ext>
            </a:extLst>
          </p:cNvPr>
          <p:cNvSpPr txBox="1">
            <a:spLocks/>
          </p:cNvSpPr>
          <p:nvPr/>
        </p:nvSpPr>
        <p:spPr>
          <a:xfrm>
            <a:off x="545121" y="917405"/>
            <a:ext cx="4819065" cy="73608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b="1" dirty="0">
                <a:solidFill>
                  <a:schemeClr val="bg1"/>
                </a:solidFill>
                <a:latin typeface="Yu Gothic" panose="020B0400000000000000" pitchFamily="34" charset="-128"/>
                <a:ea typeface="Yu Gothic" panose="020B0400000000000000" pitchFamily="34" charset="-128"/>
              </a:rPr>
              <a:t>第</a:t>
            </a:r>
            <a:r>
              <a:rPr lang="en-US" altLang="ja-JP" b="1" dirty="0">
                <a:solidFill>
                  <a:schemeClr val="bg1"/>
                </a:solidFill>
                <a:latin typeface="Yu Gothic" panose="020B0400000000000000" pitchFamily="34" charset="-128"/>
                <a:ea typeface="Yu Gothic" panose="020B0400000000000000" pitchFamily="34" charset="-128"/>
              </a:rPr>
              <a:t>27</a:t>
            </a:r>
            <a:r>
              <a:rPr lang="ja-JP" altLang="en-US" b="1" dirty="0">
                <a:solidFill>
                  <a:schemeClr val="bg1"/>
                </a:solidFill>
                <a:latin typeface="Yu Gothic" panose="020B0400000000000000" pitchFamily="34" charset="-128"/>
                <a:ea typeface="Yu Gothic" panose="020B0400000000000000" pitchFamily="34" charset="-128"/>
              </a:rPr>
              <a:t>回計算工学講演会（</a:t>
            </a:r>
            <a:r>
              <a:rPr lang="en-US" altLang="ja-JP" b="1" dirty="0">
                <a:solidFill>
                  <a:schemeClr val="bg1"/>
                </a:solidFill>
                <a:latin typeface="Yu Gothic" panose="020B0400000000000000" pitchFamily="34" charset="-128"/>
                <a:ea typeface="Yu Gothic" panose="020B0400000000000000" pitchFamily="34" charset="-128"/>
              </a:rPr>
              <a:t>6</a:t>
            </a:r>
            <a:r>
              <a:rPr lang="ja-JP" altLang="en-US" b="1" dirty="0">
                <a:solidFill>
                  <a:schemeClr val="bg1"/>
                </a:solidFill>
                <a:latin typeface="Yu Gothic" panose="020B0400000000000000" pitchFamily="34" charset="-128"/>
                <a:ea typeface="Yu Gothic" panose="020B0400000000000000" pitchFamily="34" charset="-128"/>
              </a:rPr>
              <a:t>月</a:t>
            </a:r>
            <a:r>
              <a:rPr lang="en-US" altLang="ja-JP" b="1" dirty="0">
                <a:solidFill>
                  <a:schemeClr val="bg1"/>
                </a:solidFill>
                <a:latin typeface="Yu Gothic" panose="020B0400000000000000" pitchFamily="34" charset="-128"/>
                <a:ea typeface="Yu Gothic" panose="020B0400000000000000" pitchFamily="34" charset="-128"/>
              </a:rPr>
              <a:t>2</a:t>
            </a:r>
            <a:r>
              <a:rPr lang="ja-JP" altLang="en-US" b="1" dirty="0">
                <a:solidFill>
                  <a:schemeClr val="bg1"/>
                </a:solidFill>
                <a:latin typeface="Yu Gothic" panose="020B0400000000000000" pitchFamily="34" charset="-128"/>
                <a:ea typeface="Yu Gothic" panose="020B0400000000000000" pitchFamily="34" charset="-128"/>
              </a:rPr>
              <a:t>日）</a:t>
            </a:r>
          </a:p>
          <a:p>
            <a:pPr algn="l"/>
            <a:r>
              <a:rPr lang="en-US" altLang="ja-JP" b="1" dirty="0">
                <a:solidFill>
                  <a:schemeClr val="bg1"/>
                </a:solidFill>
                <a:latin typeface="Yu Gothic" panose="020B0400000000000000" pitchFamily="34" charset="-128"/>
                <a:ea typeface="Yu Gothic" panose="020B0400000000000000" pitchFamily="34" charset="-128"/>
              </a:rPr>
              <a:t>C-08-01</a:t>
            </a:r>
            <a:endParaRPr lang="ja-JP" altLang="en-US" b="1" dirty="0">
              <a:solidFill>
                <a:schemeClr val="bg1"/>
              </a:solidFill>
              <a:latin typeface="Yu Gothic" panose="020B0400000000000000" pitchFamily="34" charset="-128"/>
              <a:ea typeface="Yu Gothic" panose="020B0400000000000000" pitchFamily="34" charset="-128"/>
            </a:endParaRPr>
          </a:p>
        </p:txBody>
      </p:sp>
      <p:pic>
        <p:nvPicPr>
          <p:cNvPr id="9" name="図 8">
            <a:extLst>
              <a:ext uri="{FF2B5EF4-FFF2-40B4-BE49-F238E27FC236}">
                <a16:creationId xmlns:a16="http://schemas.microsoft.com/office/drawing/2014/main" id="{87A2DE5A-A1C7-0144-ADBB-ED4E8A316D6A}"/>
              </a:ext>
            </a:extLst>
          </p:cNvPr>
          <p:cNvPicPr>
            <a:picLocks noChangeAspect="1"/>
          </p:cNvPicPr>
          <p:nvPr/>
        </p:nvPicPr>
        <p:blipFill rotWithShape="1">
          <a:blip r:embed="rId4"/>
          <a:srcRect l="16212" r="14632"/>
          <a:stretch/>
        </p:blipFill>
        <p:spPr>
          <a:xfrm>
            <a:off x="6844812" y="5717551"/>
            <a:ext cx="1899139" cy="742208"/>
          </a:xfrm>
          <a:prstGeom prst="rect">
            <a:avLst/>
          </a:prstGeom>
        </p:spPr>
      </p:pic>
    </p:spTree>
    <p:extLst>
      <p:ext uri="{BB962C8B-B14F-4D97-AF65-F5344CB8AC3E}">
        <p14:creationId xmlns:p14="http://schemas.microsoft.com/office/powerpoint/2010/main" val="113920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6FE00-EFFF-5D45-936D-BCBCEB675032}"/>
              </a:ext>
            </a:extLst>
          </p:cNvPr>
          <p:cNvSpPr>
            <a:spLocks noGrp="1"/>
          </p:cNvSpPr>
          <p:nvPr>
            <p:ph type="title"/>
          </p:nvPr>
        </p:nvSpPr>
        <p:spPr/>
        <p:txBody>
          <a:bodyPr/>
          <a:lstStyle/>
          <a:p>
            <a:r>
              <a:rPr lang="ja-JP" altLang="en-US"/>
              <a:t>ガウス過程回帰における転移学習</a:t>
            </a:r>
            <a:endParaRPr kumimoji="1" lang="ja-JP" altLang="en-US"/>
          </a:p>
        </p:txBody>
      </p:sp>
      <p:sp>
        <p:nvSpPr>
          <p:cNvPr id="4" name="テキスト ボックス 3">
            <a:extLst>
              <a:ext uri="{FF2B5EF4-FFF2-40B4-BE49-F238E27FC236}">
                <a16:creationId xmlns:a16="http://schemas.microsoft.com/office/drawing/2014/main" id="{0F60F016-E5C4-EE4A-9B39-8ECF0C51BF45}"/>
              </a:ext>
            </a:extLst>
          </p:cNvPr>
          <p:cNvSpPr txBox="1"/>
          <p:nvPr/>
        </p:nvSpPr>
        <p:spPr>
          <a:xfrm>
            <a:off x="436674" y="5688215"/>
            <a:ext cx="4475118" cy="774058"/>
          </a:xfrm>
          <a:prstGeom prst="rect">
            <a:avLst/>
          </a:prstGeom>
          <a:noFill/>
        </p:spPr>
        <p:txBody>
          <a:bodyPr wrap="square" rtlCol="0">
            <a:spAutoFit/>
          </a:bodyPr>
          <a:lstStyle/>
          <a:p>
            <a:r>
              <a:rPr kumimoji="1" lang="en-US" altLang="ja-JP" sz="2215" b="1" dirty="0"/>
              <a:t>Common</a:t>
            </a:r>
            <a:r>
              <a:rPr kumimoji="1" lang="ja-JP" altLang="en-US" sz="2215" b="1" dirty="0"/>
              <a:t>部分の寄与が大きいほど、</a:t>
            </a:r>
            <a:br>
              <a:rPr kumimoji="1" lang="en-US" altLang="ja-JP" sz="2215" b="1" dirty="0"/>
            </a:br>
            <a:r>
              <a:rPr kumimoji="1" lang="ja-JP" altLang="en-US" sz="2215" b="1" dirty="0"/>
              <a:t>転移学習の効果が大きい</a:t>
            </a:r>
          </a:p>
        </p:txBody>
      </p:sp>
      <p:cxnSp>
        <p:nvCxnSpPr>
          <p:cNvPr id="5" name="直線矢印コネクタ 4">
            <a:extLst>
              <a:ext uri="{FF2B5EF4-FFF2-40B4-BE49-F238E27FC236}">
                <a16:creationId xmlns:a16="http://schemas.microsoft.com/office/drawing/2014/main" id="{43E1727A-821B-B648-B17D-C149F54C2193}"/>
              </a:ext>
            </a:extLst>
          </p:cNvPr>
          <p:cNvCxnSpPr>
            <a:cxnSpLocks/>
          </p:cNvCxnSpPr>
          <p:nvPr/>
        </p:nvCxnSpPr>
        <p:spPr>
          <a:xfrm flipV="1">
            <a:off x="1927568" y="5218394"/>
            <a:ext cx="1075250" cy="469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544C230C-D618-F046-B9C8-C03B57F12171}"/>
              </a:ext>
            </a:extLst>
          </p:cNvPr>
          <p:cNvSpPr/>
          <p:nvPr/>
        </p:nvSpPr>
        <p:spPr>
          <a:xfrm>
            <a:off x="3498378" y="4250515"/>
            <a:ext cx="1055851" cy="7737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7" name="正方形/長方形 6">
            <a:extLst>
              <a:ext uri="{FF2B5EF4-FFF2-40B4-BE49-F238E27FC236}">
                <a16:creationId xmlns:a16="http://schemas.microsoft.com/office/drawing/2014/main" id="{B396EBB3-D632-A54A-BF83-AD9CC2FF2C15}"/>
              </a:ext>
            </a:extLst>
          </p:cNvPr>
          <p:cNvSpPr/>
          <p:nvPr/>
        </p:nvSpPr>
        <p:spPr>
          <a:xfrm>
            <a:off x="4653332" y="4250515"/>
            <a:ext cx="1055851" cy="7737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8" name="正方形/長方形 7">
            <a:extLst>
              <a:ext uri="{FF2B5EF4-FFF2-40B4-BE49-F238E27FC236}">
                <a16:creationId xmlns:a16="http://schemas.microsoft.com/office/drawing/2014/main" id="{59E531A6-CDE6-B74B-B02C-B2CE76D412AC}"/>
              </a:ext>
            </a:extLst>
          </p:cNvPr>
          <p:cNvSpPr/>
          <p:nvPr/>
        </p:nvSpPr>
        <p:spPr>
          <a:xfrm>
            <a:off x="2343425" y="4243422"/>
            <a:ext cx="1055851" cy="7737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9" name="正方形/長方形 8">
            <a:extLst>
              <a:ext uri="{FF2B5EF4-FFF2-40B4-BE49-F238E27FC236}">
                <a16:creationId xmlns:a16="http://schemas.microsoft.com/office/drawing/2014/main" id="{DA30E4E8-FA98-1C43-9FC5-4515F3B26E97}"/>
              </a:ext>
            </a:extLst>
          </p:cNvPr>
          <p:cNvSpPr/>
          <p:nvPr/>
        </p:nvSpPr>
        <p:spPr>
          <a:xfrm>
            <a:off x="1182280" y="4242553"/>
            <a:ext cx="1055851" cy="7737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0" name="正方形/長方形 9">
            <a:extLst>
              <a:ext uri="{FF2B5EF4-FFF2-40B4-BE49-F238E27FC236}">
                <a16:creationId xmlns:a16="http://schemas.microsoft.com/office/drawing/2014/main" id="{CF741AAD-F113-DB49-9B0C-4FFA9229F778}"/>
              </a:ext>
            </a:extLst>
          </p:cNvPr>
          <p:cNvSpPr/>
          <p:nvPr/>
        </p:nvSpPr>
        <p:spPr>
          <a:xfrm>
            <a:off x="3493065" y="2882295"/>
            <a:ext cx="1055851" cy="1162492"/>
          </a:xfrm>
          <a:prstGeom prst="rect">
            <a:avLst/>
          </a:prstGeom>
          <a:solidFill>
            <a:srgbClr val="061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1" name="正方形/長方形 10">
            <a:extLst>
              <a:ext uri="{FF2B5EF4-FFF2-40B4-BE49-F238E27FC236}">
                <a16:creationId xmlns:a16="http://schemas.microsoft.com/office/drawing/2014/main" id="{049F71F6-E4A7-F947-8B89-CFB4D15E0843}"/>
              </a:ext>
            </a:extLst>
          </p:cNvPr>
          <p:cNvSpPr/>
          <p:nvPr/>
        </p:nvSpPr>
        <p:spPr>
          <a:xfrm>
            <a:off x="4648019" y="2882295"/>
            <a:ext cx="1055851" cy="11624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2" name="正方形/長方形 11">
            <a:extLst>
              <a:ext uri="{FF2B5EF4-FFF2-40B4-BE49-F238E27FC236}">
                <a16:creationId xmlns:a16="http://schemas.microsoft.com/office/drawing/2014/main" id="{D73BC614-7039-7D41-9F6E-148C4817DD23}"/>
              </a:ext>
            </a:extLst>
          </p:cNvPr>
          <p:cNvSpPr/>
          <p:nvPr/>
        </p:nvSpPr>
        <p:spPr>
          <a:xfrm>
            <a:off x="2338113" y="2875202"/>
            <a:ext cx="1055851" cy="1162492"/>
          </a:xfrm>
          <a:prstGeom prst="rect">
            <a:avLst/>
          </a:prstGeom>
          <a:solidFill>
            <a:srgbClr val="061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3" name="正方形/長方形 12">
            <a:extLst>
              <a:ext uri="{FF2B5EF4-FFF2-40B4-BE49-F238E27FC236}">
                <a16:creationId xmlns:a16="http://schemas.microsoft.com/office/drawing/2014/main" id="{98F04BC1-F1C3-3148-B37E-DA3C420B88D9}"/>
              </a:ext>
            </a:extLst>
          </p:cNvPr>
          <p:cNvSpPr/>
          <p:nvPr/>
        </p:nvSpPr>
        <p:spPr>
          <a:xfrm>
            <a:off x="1182281" y="2869444"/>
            <a:ext cx="1055851" cy="1162492"/>
          </a:xfrm>
          <a:prstGeom prst="rect">
            <a:avLst/>
          </a:prstGeom>
          <a:solidFill>
            <a:srgbClr val="061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graphicFrame>
        <p:nvGraphicFramePr>
          <p:cNvPr id="14" name="オブジェクト 13">
            <a:extLst>
              <a:ext uri="{FF2B5EF4-FFF2-40B4-BE49-F238E27FC236}">
                <a16:creationId xmlns:a16="http://schemas.microsoft.com/office/drawing/2014/main" id="{F65F8CAA-183B-6B4D-97C5-D06B0E0E0CBA}"/>
              </a:ext>
            </a:extLst>
          </p:cNvPr>
          <p:cNvGraphicFramePr>
            <a:graphicFrameLocks noChangeAspect="1"/>
          </p:cNvGraphicFramePr>
          <p:nvPr>
            <p:extLst>
              <p:ext uri="{D42A27DB-BD31-4B8C-83A1-F6EECF244321}">
                <p14:modId xmlns:p14="http://schemas.microsoft.com/office/powerpoint/2010/main" val="4166651631"/>
              </p:ext>
            </p:extLst>
          </p:nvPr>
        </p:nvGraphicFramePr>
        <p:xfrm>
          <a:off x="5076213" y="3289179"/>
          <a:ext cx="243516" cy="340923"/>
        </p:xfrm>
        <a:graphic>
          <a:graphicData uri="http://schemas.openxmlformats.org/presentationml/2006/ole">
            <mc:AlternateContent xmlns:mc="http://schemas.openxmlformats.org/markup-compatibility/2006">
              <mc:Choice xmlns:v="urn:schemas-microsoft-com:vml" Requires="v">
                <p:oleObj name="Equation" r:id="rId3" imgW="126720" imgH="177480" progId="Equation.DSMT4">
                  <p:embed/>
                </p:oleObj>
              </mc:Choice>
              <mc:Fallback>
                <p:oleObj name="Equation" r:id="rId3" imgW="126720" imgH="177480" progId="Equation.DSMT4">
                  <p:embed/>
                  <p:pic>
                    <p:nvPicPr>
                      <p:cNvPr id="14" name="オブジェクト 13">
                        <a:extLst>
                          <a:ext uri="{FF2B5EF4-FFF2-40B4-BE49-F238E27FC236}">
                            <a16:creationId xmlns:a16="http://schemas.microsoft.com/office/drawing/2014/main" id="{F65F8CAA-183B-6B4D-97C5-D06B0E0E0CBA}"/>
                          </a:ext>
                        </a:extLst>
                      </p:cNvPr>
                      <p:cNvPicPr/>
                      <p:nvPr/>
                    </p:nvPicPr>
                    <p:blipFill>
                      <a:blip r:embed="rId4"/>
                      <a:stretch>
                        <a:fillRect/>
                      </a:stretch>
                    </p:blipFill>
                    <p:spPr>
                      <a:xfrm>
                        <a:off x="5076213" y="3289179"/>
                        <a:ext cx="243516" cy="340923"/>
                      </a:xfrm>
                      <a:prstGeom prst="rect">
                        <a:avLst/>
                      </a:prstGeom>
                    </p:spPr>
                  </p:pic>
                </p:oleObj>
              </mc:Fallback>
            </mc:AlternateContent>
          </a:graphicData>
        </a:graphic>
      </p:graphicFrame>
      <p:graphicFrame>
        <p:nvGraphicFramePr>
          <p:cNvPr id="15" name="オブジェクト 14">
            <a:extLst>
              <a:ext uri="{FF2B5EF4-FFF2-40B4-BE49-F238E27FC236}">
                <a16:creationId xmlns:a16="http://schemas.microsoft.com/office/drawing/2014/main" id="{4979C7A0-56BC-6446-A70F-AF3E8743F5E5}"/>
              </a:ext>
            </a:extLst>
          </p:cNvPr>
          <p:cNvGraphicFramePr>
            <a:graphicFrameLocks noChangeAspect="1"/>
          </p:cNvGraphicFramePr>
          <p:nvPr>
            <p:extLst>
              <p:ext uri="{D42A27DB-BD31-4B8C-83A1-F6EECF244321}">
                <p14:modId xmlns:p14="http://schemas.microsoft.com/office/powerpoint/2010/main" val="203989297"/>
              </p:ext>
            </p:extLst>
          </p:nvPr>
        </p:nvGraphicFramePr>
        <p:xfrm>
          <a:off x="3918960" y="4459624"/>
          <a:ext cx="244136" cy="340924"/>
        </p:xfrm>
        <a:graphic>
          <a:graphicData uri="http://schemas.openxmlformats.org/presentationml/2006/ole">
            <mc:AlternateContent xmlns:mc="http://schemas.openxmlformats.org/markup-compatibility/2006">
              <mc:Choice xmlns:v="urn:schemas-microsoft-com:vml" Requires="v">
                <p:oleObj name="Equation" r:id="rId5" imgW="536440" imgH="749907" progId="Equation.DSMT4">
                  <p:embed/>
                </p:oleObj>
              </mc:Choice>
              <mc:Fallback>
                <p:oleObj name="Equation" r:id="rId5" imgW="536440" imgH="749907" progId="Equation.DSMT4">
                  <p:embed/>
                  <p:pic>
                    <p:nvPicPr>
                      <p:cNvPr id="15" name="オブジェクト 14">
                        <a:extLst>
                          <a:ext uri="{FF2B5EF4-FFF2-40B4-BE49-F238E27FC236}">
                            <a16:creationId xmlns:a16="http://schemas.microsoft.com/office/drawing/2014/main" id="{4979C7A0-56BC-6446-A70F-AF3E8743F5E5}"/>
                          </a:ext>
                        </a:extLst>
                      </p:cNvPr>
                      <p:cNvPicPr/>
                      <p:nvPr/>
                    </p:nvPicPr>
                    <p:blipFill>
                      <a:blip r:embed="rId6"/>
                      <a:stretch>
                        <a:fillRect/>
                      </a:stretch>
                    </p:blipFill>
                    <p:spPr>
                      <a:xfrm>
                        <a:off x="3918960" y="4459624"/>
                        <a:ext cx="244136" cy="340924"/>
                      </a:xfrm>
                      <a:prstGeom prst="rect">
                        <a:avLst/>
                      </a:prstGeom>
                    </p:spPr>
                  </p:pic>
                </p:oleObj>
              </mc:Fallback>
            </mc:AlternateContent>
          </a:graphicData>
        </a:graphic>
      </p:graphicFrame>
      <p:sp>
        <p:nvSpPr>
          <p:cNvPr id="16" name="左中かっこ 15">
            <a:extLst>
              <a:ext uri="{FF2B5EF4-FFF2-40B4-BE49-F238E27FC236}">
                <a16:creationId xmlns:a16="http://schemas.microsoft.com/office/drawing/2014/main" id="{7284555B-9D2A-4543-8197-3FB9153534B4}"/>
              </a:ext>
            </a:extLst>
          </p:cNvPr>
          <p:cNvSpPr/>
          <p:nvPr/>
        </p:nvSpPr>
        <p:spPr>
          <a:xfrm>
            <a:off x="906794" y="2805360"/>
            <a:ext cx="204703" cy="1258046"/>
          </a:xfrm>
          <a:prstGeom prst="leftBrace">
            <a:avLst/>
          </a:prstGeom>
          <a:ln w="19050">
            <a:solidFill>
              <a:srgbClr val="0618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62"/>
          </a:p>
        </p:txBody>
      </p:sp>
      <p:sp>
        <p:nvSpPr>
          <p:cNvPr id="17" name="左中かっこ 16">
            <a:extLst>
              <a:ext uri="{FF2B5EF4-FFF2-40B4-BE49-F238E27FC236}">
                <a16:creationId xmlns:a16="http://schemas.microsoft.com/office/drawing/2014/main" id="{6B4067F7-45E3-7F49-A9BE-384DE9D769B2}"/>
              </a:ext>
            </a:extLst>
          </p:cNvPr>
          <p:cNvSpPr/>
          <p:nvPr/>
        </p:nvSpPr>
        <p:spPr>
          <a:xfrm>
            <a:off x="906794" y="4204083"/>
            <a:ext cx="204703" cy="83875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62"/>
          </a:p>
        </p:txBody>
      </p:sp>
      <p:sp>
        <p:nvSpPr>
          <p:cNvPr id="18" name="左中かっこ 17">
            <a:extLst>
              <a:ext uri="{FF2B5EF4-FFF2-40B4-BE49-F238E27FC236}">
                <a16:creationId xmlns:a16="http://schemas.microsoft.com/office/drawing/2014/main" id="{733A052A-3485-7A40-A90D-1B234B679AAD}"/>
              </a:ext>
            </a:extLst>
          </p:cNvPr>
          <p:cNvSpPr/>
          <p:nvPr/>
        </p:nvSpPr>
        <p:spPr>
          <a:xfrm rot="5400000">
            <a:off x="2766342" y="2227736"/>
            <a:ext cx="204703" cy="10505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62"/>
          </a:p>
        </p:txBody>
      </p:sp>
      <p:sp>
        <p:nvSpPr>
          <p:cNvPr id="19" name="テキスト ボックス 18">
            <a:extLst>
              <a:ext uri="{FF2B5EF4-FFF2-40B4-BE49-F238E27FC236}">
                <a16:creationId xmlns:a16="http://schemas.microsoft.com/office/drawing/2014/main" id="{ED3BE88E-E4C5-D34F-B5C6-5AC4EB90B913}"/>
              </a:ext>
            </a:extLst>
          </p:cNvPr>
          <p:cNvSpPr txBox="1"/>
          <p:nvPr/>
        </p:nvSpPr>
        <p:spPr>
          <a:xfrm>
            <a:off x="2258206" y="2104764"/>
            <a:ext cx="1164520" cy="603883"/>
          </a:xfrm>
          <a:prstGeom prst="rect">
            <a:avLst/>
          </a:prstGeom>
          <a:noFill/>
        </p:spPr>
        <p:txBody>
          <a:bodyPr wrap="square" rtlCol="0">
            <a:spAutoFit/>
          </a:bodyPr>
          <a:lstStyle/>
          <a:p>
            <a:pPr algn="ctr"/>
            <a:r>
              <a:rPr kumimoji="1" lang="en-US" altLang="ja-JP" sz="1662" b="1" dirty="0">
                <a:latin typeface="Helvetica" panose="020B0604020202030204" pitchFamily="34" charset="0"/>
                <a:cs typeface="Times New Roman" panose="02020603050405020304" pitchFamily="18" charset="0"/>
              </a:rPr>
              <a:t>Common</a:t>
            </a:r>
            <a:br>
              <a:rPr kumimoji="1" lang="en-US" altLang="ja-JP" sz="1662" b="1" dirty="0">
                <a:latin typeface="Helvetica" panose="020B0604020202030204" pitchFamily="34" charset="0"/>
                <a:cs typeface="Times New Roman" panose="02020603050405020304" pitchFamily="18" charset="0"/>
              </a:rPr>
            </a:br>
            <a:r>
              <a:rPr kumimoji="1" lang="en-US" altLang="ja-JP" sz="1662" b="1" dirty="0">
                <a:latin typeface="Helvetica" panose="020B0604020202030204" pitchFamily="34" charset="0"/>
                <a:cs typeface="Times New Roman" panose="02020603050405020304" pitchFamily="18" charset="0"/>
              </a:rPr>
              <a:t>16</a:t>
            </a:r>
            <a:r>
              <a:rPr kumimoji="1" lang="ja-JP" altLang="en-US" sz="1662" b="1" dirty="0">
                <a:latin typeface="Helvetica" panose="020B0604020202030204" pitchFamily="34" charset="0"/>
                <a:cs typeface="Times New Roman" panose="02020603050405020304" pitchFamily="18" charset="0"/>
              </a:rPr>
              <a:t>次元</a:t>
            </a:r>
          </a:p>
        </p:txBody>
      </p:sp>
      <p:sp>
        <p:nvSpPr>
          <p:cNvPr id="20" name="テキスト ボックス 19">
            <a:extLst>
              <a:ext uri="{FF2B5EF4-FFF2-40B4-BE49-F238E27FC236}">
                <a16:creationId xmlns:a16="http://schemas.microsoft.com/office/drawing/2014/main" id="{5DFAFA17-39E9-E248-BED5-F1F5251A0321}"/>
              </a:ext>
            </a:extLst>
          </p:cNvPr>
          <p:cNvSpPr txBox="1"/>
          <p:nvPr/>
        </p:nvSpPr>
        <p:spPr>
          <a:xfrm>
            <a:off x="-613798" y="3117203"/>
            <a:ext cx="2210805" cy="603883"/>
          </a:xfrm>
          <a:prstGeom prst="rect">
            <a:avLst/>
          </a:prstGeom>
          <a:noFill/>
        </p:spPr>
        <p:txBody>
          <a:bodyPr wrap="square" rtlCol="0">
            <a:spAutoFit/>
          </a:bodyPr>
          <a:lstStyle/>
          <a:p>
            <a:pPr algn="ctr"/>
            <a:r>
              <a:rPr lang="en-US" altLang="ja-JP" sz="1662" b="1" dirty="0">
                <a:latin typeface="Helvetica" panose="020B0604020202030204" pitchFamily="34" charset="0"/>
                <a:cs typeface="Times New Roman" panose="02020603050405020304" pitchFamily="18" charset="0"/>
              </a:rPr>
              <a:t>Source</a:t>
            </a:r>
          </a:p>
          <a:p>
            <a:pPr algn="ctr"/>
            <a:r>
              <a:rPr kumimoji="1" lang="en-US" altLang="ja-JP" sz="1662" b="1" dirty="0">
                <a:latin typeface="Helvetica" panose="020B0604020202030204" pitchFamily="34" charset="0"/>
                <a:cs typeface="Times New Roman" panose="02020603050405020304" pitchFamily="18" charset="0"/>
              </a:rPr>
              <a:t>Domain</a:t>
            </a:r>
            <a:endParaRPr kumimoji="1" lang="ja-JP" altLang="en-US" sz="1662" b="1" dirty="0">
              <a:latin typeface="Helvetica" panose="020B0604020202030204" pitchFamily="34" charset="0"/>
              <a:cs typeface="Times New Roman" panose="02020603050405020304" pitchFamily="18" charset="0"/>
            </a:endParaRPr>
          </a:p>
        </p:txBody>
      </p:sp>
      <p:sp>
        <p:nvSpPr>
          <p:cNvPr id="21" name="テキスト ボックス 20">
            <a:extLst>
              <a:ext uri="{FF2B5EF4-FFF2-40B4-BE49-F238E27FC236}">
                <a16:creationId xmlns:a16="http://schemas.microsoft.com/office/drawing/2014/main" id="{2FE8D3ED-5893-5842-A484-BD52F6D8A381}"/>
              </a:ext>
            </a:extLst>
          </p:cNvPr>
          <p:cNvSpPr txBox="1"/>
          <p:nvPr/>
        </p:nvSpPr>
        <p:spPr>
          <a:xfrm>
            <a:off x="-613798" y="4325153"/>
            <a:ext cx="2210805" cy="603883"/>
          </a:xfrm>
          <a:prstGeom prst="rect">
            <a:avLst/>
          </a:prstGeom>
          <a:noFill/>
        </p:spPr>
        <p:txBody>
          <a:bodyPr wrap="square" rtlCol="0">
            <a:spAutoFit/>
          </a:bodyPr>
          <a:lstStyle/>
          <a:p>
            <a:pPr algn="ctr"/>
            <a:r>
              <a:rPr lang="en-US" altLang="ja-JP" sz="1662" b="1" dirty="0">
                <a:latin typeface="Helvetica" panose="020B0604020202030204" pitchFamily="34" charset="0"/>
                <a:cs typeface="Times New Roman" panose="02020603050405020304" pitchFamily="18" charset="0"/>
              </a:rPr>
              <a:t>Target</a:t>
            </a:r>
          </a:p>
          <a:p>
            <a:pPr algn="ctr"/>
            <a:r>
              <a:rPr kumimoji="1" lang="en-US" altLang="ja-JP" sz="1662" b="1" dirty="0">
                <a:latin typeface="Helvetica" panose="020B0604020202030204" pitchFamily="34" charset="0"/>
                <a:cs typeface="Times New Roman" panose="02020603050405020304" pitchFamily="18" charset="0"/>
              </a:rPr>
              <a:t>Domain</a:t>
            </a:r>
            <a:endParaRPr kumimoji="1" lang="ja-JP" altLang="en-US" sz="1662" b="1" dirty="0">
              <a:latin typeface="Helvetica" panose="020B0604020202030204" pitchFamily="34"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C2180C2D-0B2B-D642-A6A9-91133AAFC585}"/>
              </a:ext>
            </a:extLst>
          </p:cNvPr>
          <p:cNvSpPr txBox="1"/>
          <p:nvPr/>
        </p:nvSpPr>
        <p:spPr>
          <a:xfrm>
            <a:off x="1499587" y="3136076"/>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y</a:t>
            </a:r>
            <a:r>
              <a:rPr kumimoji="1" lang="en-US" altLang="ja-JP" sz="3323" b="1" baseline="30000" dirty="0" err="1">
                <a:solidFill>
                  <a:schemeClr val="bg1"/>
                </a:solidFill>
                <a:latin typeface="Helvetica" panose="020B0604020202030204" pitchFamily="34" charset="0"/>
              </a:rPr>
              <a:t>S</a:t>
            </a:r>
            <a:endParaRPr kumimoji="1" lang="ja-JP" altLang="en-US" sz="3323" b="1" baseline="30000" dirty="0">
              <a:solidFill>
                <a:schemeClr val="bg1"/>
              </a:solidFill>
              <a:latin typeface="Helvetica" panose="020B0604020202030204" pitchFamily="34" charset="0"/>
            </a:endParaRPr>
          </a:p>
        </p:txBody>
      </p:sp>
      <p:sp>
        <p:nvSpPr>
          <p:cNvPr id="23" name="テキスト ボックス 22">
            <a:extLst>
              <a:ext uri="{FF2B5EF4-FFF2-40B4-BE49-F238E27FC236}">
                <a16:creationId xmlns:a16="http://schemas.microsoft.com/office/drawing/2014/main" id="{CCED00D0-E5CB-654C-AFC5-0675CCE4680E}"/>
              </a:ext>
            </a:extLst>
          </p:cNvPr>
          <p:cNvSpPr txBox="1"/>
          <p:nvPr/>
        </p:nvSpPr>
        <p:spPr>
          <a:xfrm>
            <a:off x="2647155" y="3161333"/>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S</a:t>
            </a:r>
            <a:endParaRPr kumimoji="1" lang="ja-JP" altLang="en-US" sz="3323" b="1" baseline="30000" dirty="0">
              <a:solidFill>
                <a:schemeClr val="bg1"/>
              </a:solidFill>
              <a:latin typeface="Helvetica" panose="020B0604020202030204" pitchFamily="34" charset="0"/>
            </a:endParaRPr>
          </a:p>
        </p:txBody>
      </p:sp>
      <p:sp>
        <p:nvSpPr>
          <p:cNvPr id="24" name="テキスト ボックス 23">
            <a:extLst>
              <a:ext uri="{FF2B5EF4-FFF2-40B4-BE49-F238E27FC236}">
                <a16:creationId xmlns:a16="http://schemas.microsoft.com/office/drawing/2014/main" id="{88A3E8E8-B00A-0146-AF0D-95910FB89626}"/>
              </a:ext>
            </a:extLst>
          </p:cNvPr>
          <p:cNvSpPr txBox="1"/>
          <p:nvPr/>
        </p:nvSpPr>
        <p:spPr>
          <a:xfrm>
            <a:off x="3813511" y="3136076"/>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S</a:t>
            </a:r>
            <a:endParaRPr kumimoji="1" lang="ja-JP" altLang="en-US" sz="3323" b="1" baseline="30000" dirty="0">
              <a:solidFill>
                <a:schemeClr val="bg1"/>
              </a:solidFill>
              <a:latin typeface="Helvetica" panose="020B0604020202030204" pitchFamily="34" charset="0"/>
            </a:endParaRPr>
          </a:p>
        </p:txBody>
      </p:sp>
      <p:sp>
        <p:nvSpPr>
          <p:cNvPr id="25" name="テキスト ボックス 24">
            <a:extLst>
              <a:ext uri="{FF2B5EF4-FFF2-40B4-BE49-F238E27FC236}">
                <a16:creationId xmlns:a16="http://schemas.microsoft.com/office/drawing/2014/main" id="{EF4BE190-CF3B-B547-BFBE-9B40981C6162}"/>
              </a:ext>
            </a:extLst>
          </p:cNvPr>
          <p:cNvSpPr txBox="1"/>
          <p:nvPr/>
        </p:nvSpPr>
        <p:spPr>
          <a:xfrm>
            <a:off x="1499587" y="4313551"/>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y</a:t>
            </a:r>
            <a:r>
              <a:rPr kumimoji="1" lang="en-US" altLang="ja-JP" sz="3323" b="1" baseline="30000" dirty="0" err="1">
                <a:solidFill>
                  <a:schemeClr val="bg1"/>
                </a:solidFill>
                <a:latin typeface="Helvetica" panose="020B0604020202030204" pitchFamily="34" charset="0"/>
              </a:rPr>
              <a:t>T</a:t>
            </a:r>
            <a:endParaRPr kumimoji="1" lang="ja-JP" altLang="en-US" sz="3323" b="1" baseline="30000" dirty="0">
              <a:solidFill>
                <a:schemeClr val="bg1"/>
              </a:solidFill>
              <a:latin typeface="Helvetica" panose="020B0604020202030204" pitchFamily="34" charset="0"/>
            </a:endParaRPr>
          </a:p>
        </p:txBody>
      </p:sp>
      <p:sp>
        <p:nvSpPr>
          <p:cNvPr id="26" name="テキスト ボックス 25">
            <a:extLst>
              <a:ext uri="{FF2B5EF4-FFF2-40B4-BE49-F238E27FC236}">
                <a16:creationId xmlns:a16="http://schemas.microsoft.com/office/drawing/2014/main" id="{73A8EEB7-DFE4-FB47-846E-B7C37C9A49ED}"/>
              </a:ext>
            </a:extLst>
          </p:cNvPr>
          <p:cNvSpPr txBox="1"/>
          <p:nvPr/>
        </p:nvSpPr>
        <p:spPr>
          <a:xfrm>
            <a:off x="2647154" y="4331138"/>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T</a:t>
            </a:r>
            <a:endParaRPr kumimoji="1" lang="ja-JP" altLang="en-US" sz="3323" b="1" baseline="30000" dirty="0">
              <a:solidFill>
                <a:schemeClr val="bg1"/>
              </a:solidFill>
              <a:latin typeface="Helvetica" panose="020B0604020202030204" pitchFamily="34" charset="0"/>
            </a:endParaRPr>
          </a:p>
        </p:txBody>
      </p:sp>
      <p:sp>
        <p:nvSpPr>
          <p:cNvPr id="27" name="テキスト ボックス 26">
            <a:extLst>
              <a:ext uri="{FF2B5EF4-FFF2-40B4-BE49-F238E27FC236}">
                <a16:creationId xmlns:a16="http://schemas.microsoft.com/office/drawing/2014/main" id="{2A75B0FA-7442-0644-A32A-92D0080602BF}"/>
              </a:ext>
            </a:extLst>
          </p:cNvPr>
          <p:cNvSpPr txBox="1"/>
          <p:nvPr/>
        </p:nvSpPr>
        <p:spPr>
          <a:xfrm>
            <a:off x="4943827" y="4339101"/>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T</a:t>
            </a:r>
            <a:endParaRPr kumimoji="1" lang="ja-JP" altLang="en-US" sz="3323" b="1" baseline="30000" dirty="0">
              <a:solidFill>
                <a:schemeClr val="bg1"/>
              </a:solidFill>
              <a:latin typeface="Helvetica" panose="020B0604020202030204" pitchFamily="34" charset="0"/>
            </a:endParaRPr>
          </a:p>
        </p:txBody>
      </p:sp>
      <p:sp>
        <p:nvSpPr>
          <p:cNvPr id="28" name="左中かっこ 27">
            <a:extLst>
              <a:ext uri="{FF2B5EF4-FFF2-40B4-BE49-F238E27FC236}">
                <a16:creationId xmlns:a16="http://schemas.microsoft.com/office/drawing/2014/main" id="{DC02023B-09BD-8E46-85DF-99621BFE54D6}"/>
              </a:ext>
            </a:extLst>
          </p:cNvPr>
          <p:cNvSpPr/>
          <p:nvPr/>
        </p:nvSpPr>
        <p:spPr>
          <a:xfrm rot="5400000">
            <a:off x="3912859" y="2234770"/>
            <a:ext cx="204703" cy="10505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62"/>
          </a:p>
        </p:txBody>
      </p:sp>
      <p:sp>
        <p:nvSpPr>
          <p:cNvPr id="29" name="テキスト ボックス 28">
            <a:extLst>
              <a:ext uri="{FF2B5EF4-FFF2-40B4-BE49-F238E27FC236}">
                <a16:creationId xmlns:a16="http://schemas.microsoft.com/office/drawing/2014/main" id="{5027129A-48CD-B449-81DB-A593411223BF}"/>
              </a:ext>
            </a:extLst>
          </p:cNvPr>
          <p:cNvSpPr txBox="1"/>
          <p:nvPr/>
        </p:nvSpPr>
        <p:spPr>
          <a:xfrm>
            <a:off x="3404723" y="2111798"/>
            <a:ext cx="1164520" cy="603883"/>
          </a:xfrm>
          <a:prstGeom prst="rect">
            <a:avLst/>
          </a:prstGeom>
          <a:noFill/>
        </p:spPr>
        <p:txBody>
          <a:bodyPr wrap="square" rtlCol="0">
            <a:spAutoFit/>
          </a:bodyPr>
          <a:lstStyle/>
          <a:p>
            <a:pPr algn="ctr"/>
            <a:r>
              <a:rPr kumimoji="1" lang="en-US" altLang="ja-JP" sz="1662" b="1" dirty="0">
                <a:latin typeface="Helvetica" panose="020B0604020202030204" pitchFamily="34" charset="0"/>
                <a:cs typeface="Times New Roman" panose="02020603050405020304" pitchFamily="18" charset="0"/>
              </a:rPr>
              <a:t>Source</a:t>
            </a:r>
            <a:br>
              <a:rPr kumimoji="1" lang="en-US" altLang="ja-JP" sz="1662" b="1" dirty="0">
                <a:latin typeface="Helvetica" panose="020B0604020202030204" pitchFamily="34" charset="0"/>
                <a:cs typeface="Times New Roman" panose="02020603050405020304" pitchFamily="18" charset="0"/>
              </a:rPr>
            </a:br>
            <a:r>
              <a:rPr kumimoji="1" lang="en-US" altLang="ja-JP" sz="1662" b="1" dirty="0">
                <a:latin typeface="Helvetica" panose="020B0604020202030204" pitchFamily="34" charset="0"/>
                <a:cs typeface="Times New Roman" panose="02020603050405020304" pitchFamily="18" charset="0"/>
              </a:rPr>
              <a:t>16</a:t>
            </a:r>
            <a:r>
              <a:rPr kumimoji="1" lang="ja-JP" altLang="en-US" sz="1662" b="1" dirty="0">
                <a:latin typeface="Helvetica" panose="020B0604020202030204" pitchFamily="34" charset="0"/>
                <a:cs typeface="Times New Roman" panose="02020603050405020304" pitchFamily="18" charset="0"/>
              </a:rPr>
              <a:t>次元</a:t>
            </a:r>
          </a:p>
        </p:txBody>
      </p:sp>
      <p:sp>
        <p:nvSpPr>
          <p:cNvPr id="30" name="左中かっこ 29">
            <a:extLst>
              <a:ext uri="{FF2B5EF4-FFF2-40B4-BE49-F238E27FC236}">
                <a16:creationId xmlns:a16="http://schemas.microsoft.com/office/drawing/2014/main" id="{5253A63A-FEE9-0C46-A4DD-234ED34DE2C5}"/>
              </a:ext>
            </a:extLst>
          </p:cNvPr>
          <p:cNvSpPr/>
          <p:nvPr/>
        </p:nvSpPr>
        <p:spPr>
          <a:xfrm rot="5400000">
            <a:off x="5080478" y="2227736"/>
            <a:ext cx="204703" cy="10505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62"/>
          </a:p>
        </p:txBody>
      </p:sp>
      <p:sp>
        <p:nvSpPr>
          <p:cNvPr id="31" name="テキスト ボックス 30">
            <a:extLst>
              <a:ext uri="{FF2B5EF4-FFF2-40B4-BE49-F238E27FC236}">
                <a16:creationId xmlns:a16="http://schemas.microsoft.com/office/drawing/2014/main" id="{D39A7BAC-282A-8B4E-8546-D612B835ECDC}"/>
              </a:ext>
            </a:extLst>
          </p:cNvPr>
          <p:cNvSpPr txBox="1"/>
          <p:nvPr/>
        </p:nvSpPr>
        <p:spPr>
          <a:xfrm>
            <a:off x="4572341" y="2104764"/>
            <a:ext cx="1164520" cy="603883"/>
          </a:xfrm>
          <a:prstGeom prst="rect">
            <a:avLst/>
          </a:prstGeom>
          <a:noFill/>
        </p:spPr>
        <p:txBody>
          <a:bodyPr wrap="square" rtlCol="0">
            <a:spAutoFit/>
          </a:bodyPr>
          <a:lstStyle/>
          <a:p>
            <a:pPr algn="ctr"/>
            <a:r>
              <a:rPr kumimoji="1" lang="en-US" altLang="ja-JP" sz="1662" b="1" dirty="0">
                <a:latin typeface="Helvetica" panose="020B0604020202030204" pitchFamily="34" charset="0"/>
                <a:cs typeface="Times New Roman" panose="02020603050405020304" pitchFamily="18" charset="0"/>
              </a:rPr>
              <a:t>Target</a:t>
            </a:r>
            <a:br>
              <a:rPr kumimoji="1" lang="en-US" altLang="ja-JP" sz="1662" b="1" dirty="0">
                <a:latin typeface="Helvetica" panose="020B0604020202030204" pitchFamily="34" charset="0"/>
                <a:cs typeface="Times New Roman" panose="02020603050405020304" pitchFamily="18" charset="0"/>
              </a:rPr>
            </a:br>
            <a:r>
              <a:rPr kumimoji="1" lang="en-US" altLang="ja-JP" sz="1662" b="1" dirty="0">
                <a:latin typeface="Helvetica" panose="020B0604020202030204" pitchFamily="34" charset="0"/>
                <a:cs typeface="Times New Roman" panose="02020603050405020304" pitchFamily="18" charset="0"/>
              </a:rPr>
              <a:t>19</a:t>
            </a:r>
            <a:r>
              <a:rPr kumimoji="1" lang="ja-JP" altLang="en-US" sz="1662" b="1" dirty="0">
                <a:latin typeface="Helvetica" panose="020B0604020202030204" pitchFamily="34" charset="0"/>
                <a:cs typeface="Times New Roman" panose="02020603050405020304" pitchFamily="18" charset="0"/>
              </a:rPr>
              <a:t>次元</a:t>
            </a:r>
          </a:p>
        </p:txBody>
      </p:sp>
      <p:sp>
        <p:nvSpPr>
          <p:cNvPr id="32" name="四角形: 角を丸くする 2">
            <a:extLst>
              <a:ext uri="{FF2B5EF4-FFF2-40B4-BE49-F238E27FC236}">
                <a16:creationId xmlns:a16="http://schemas.microsoft.com/office/drawing/2014/main" id="{CD763BB9-5CD8-4147-9BF9-63F0CEC857D5}"/>
              </a:ext>
            </a:extLst>
          </p:cNvPr>
          <p:cNvSpPr/>
          <p:nvPr/>
        </p:nvSpPr>
        <p:spPr>
          <a:xfrm>
            <a:off x="2308913" y="2111797"/>
            <a:ext cx="1120457" cy="3064838"/>
          </a:xfrm>
          <a:prstGeom prst="roundRect">
            <a:avLst>
              <a:gd name="adj" fmla="val 7009"/>
            </a:avLst>
          </a:prstGeom>
          <a:no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grpSp>
        <p:nvGrpSpPr>
          <p:cNvPr id="33" name="グループ化 32">
            <a:extLst>
              <a:ext uri="{FF2B5EF4-FFF2-40B4-BE49-F238E27FC236}">
                <a16:creationId xmlns:a16="http://schemas.microsoft.com/office/drawing/2014/main" id="{71BE869A-CB2A-0742-9145-5CBDB92A8191}"/>
              </a:ext>
            </a:extLst>
          </p:cNvPr>
          <p:cNvGrpSpPr/>
          <p:nvPr/>
        </p:nvGrpSpPr>
        <p:grpSpPr>
          <a:xfrm>
            <a:off x="435551" y="1380783"/>
            <a:ext cx="5241085" cy="577482"/>
            <a:chOff x="831783" y="1244232"/>
            <a:chExt cx="5368050" cy="591472"/>
          </a:xfrm>
        </p:grpSpPr>
        <p:sp>
          <p:nvSpPr>
            <p:cNvPr id="34" name="左中かっこ 33">
              <a:extLst>
                <a:ext uri="{FF2B5EF4-FFF2-40B4-BE49-F238E27FC236}">
                  <a16:creationId xmlns:a16="http://schemas.microsoft.com/office/drawing/2014/main" id="{477E12C9-8BFB-FA4D-8816-B48F0D942A87}"/>
                </a:ext>
              </a:extLst>
            </p:cNvPr>
            <p:cNvSpPr/>
            <p:nvPr/>
          </p:nvSpPr>
          <p:spPr>
            <a:xfrm rot="5400000">
              <a:off x="1930580" y="1270497"/>
              <a:ext cx="221762" cy="90865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lang="ja-JP" altLang="en-US" sz="1662"/>
            </a:p>
          </p:txBody>
        </p:sp>
        <p:sp>
          <p:nvSpPr>
            <p:cNvPr id="35" name="左中かっこ 34">
              <a:extLst>
                <a:ext uri="{FF2B5EF4-FFF2-40B4-BE49-F238E27FC236}">
                  <a16:creationId xmlns:a16="http://schemas.microsoft.com/office/drawing/2014/main" id="{C9C165E7-8367-5849-959C-82509C3A4A15}"/>
                </a:ext>
              </a:extLst>
            </p:cNvPr>
            <p:cNvSpPr/>
            <p:nvPr/>
          </p:nvSpPr>
          <p:spPr>
            <a:xfrm rot="5400000">
              <a:off x="4412394" y="41877"/>
              <a:ext cx="221762" cy="3353117"/>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lang="ja-JP" altLang="en-US" sz="1662"/>
            </a:p>
          </p:txBody>
        </p:sp>
        <p:sp>
          <p:nvSpPr>
            <p:cNvPr id="36" name="テキスト ボックス 29">
              <a:extLst>
                <a:ext uri="{FF2B5EF4-FFF2-40B4-BE49-F238E27FC236}">
                  <a16:creationId xmlns:a16="http://schemas.microsoft.com/office/drawing/2014/main" id="{802A6626-0EAB-3F4D-BF3B-A79F1B535DAB}"/>
                </a:ext>
              </a:extLst>
            </p:cNvPr>
            <p:cNvSpPr txBox="1"/>
            <p:nvPr/>
          </p:nvSpPr>
          <p:spPr>
            <a:xfrm>
              <a:off x="3325755" y="1244232"/>
              <a:ext cx="2395039" cy="35654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62" b="1" dirty="0">
                  <a:latin typeface="Times New Roman" panose="02020603050405020304" pitchFamily="18" charset="0"/>
                  <a:cs typeface="Times New Roman" panose="02020603050405020304" pitchFamily="18" charset="0"/>
                </a:rPr>
                <a:t>入力データ</a:t>
              </a:r>
            </a:p>
          </p:txBody>
        </p:sp>
        <p:sp>
          <p:nvSpPr>
            <p:cNvPr id="37" name="テキスト ボックス 30">
              <a:extLst>
                <a:ext uri="{FF2B5EF4-FFF2-40B4-BE49-F238E27FC236}">
                  <a16:creationId xmlns:a16="http://schemas.microsoft.com/office/drawing/2014/main" id="{0E5AEE6F-0A86-794C-9F70-3E158EA08008}"/>
                </a:ext>
              </a:extLst>
            </p:cNvPr>
            <p:cNvSpPr txBox="1"/>
            <p:nvPr/>
          </p:nvSpPr>
          <p:spPr>
            <a:xfrm>
              <a:off x="831783" y="1244232"/>
              <a:ext cx="2395039" cy="35654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62" b="1" dirty="0">
                  <a:latin typeface="Times New Roman" panose="02020603050405020304" pitchFamily="18" charset="0"/>
                  <a:cs typeface="Times New Roman" panose="02020603050405020304" pitchFamily="18" charset="0"/>
                </a:rPr>
                <a:t>出力</a:t>
              </a:r>
            </a:p>
          </p:txBody>
        </p:sp>
      </p:grpSp>
      <p:sp>
        <p:nvSpPr>
          <p:cNvPr id="48" name="テキスト ボックス 47">
            <a:extLst>
              <a:ext uri="{FF2B5EF4-FFF2-40B4-BE49-F238E27FC236}">
                <a16:creationId xmlns:a16="http://schemas.microsoft.com/office/drawing/2014/main" id="{10539CD1-588A-814F-9BE5-89B58DA82808}"/>
              </a:ext>
            </a:extLst>
          </p:cNvPr>
          <p:cNvSpPr txBox="1"/>
          <p:nvPr/>
        </p:nvSpPr>
        <p:spPr>
          <a:xfrm>
            <a:off x="4943827" y="6457890"/>
            <a:ext cx="4200173" cy="400110"/>
          </a:xfrm>
          <a:prstGeom prst="rect">
            <a:avLst/>
          </a:prstGeom>
          <a:noFill/>
        </p:spPr>
        <p:txBody>
          <a:bodyPr wrap="square">
            <a:spAutoFit/>
          </a:bodyPr>
          <a:lstStyle/>
          <a:p>
            <a:r>
              <a:rPr lang="en-US" altLang="ja-JP" sz="1000" dirty="0">
                <a:latin typeface="Times New Roman" panose="02020603050405020304" pitchFamily="18" charset="0"/>
                <a:ea typeface="游明朝" panose="02020400000000000000" pitchFamily="18" charset="-128"/>
              </a:rPr>
              <a:t>H. </a:t>
            </a:r>
            <a:r>
              <a:rPr lang="en-US" altLang="ja-JP" sz="1000" dirty="0" err="1">
                <a:latin typeface="Times New Roman" panose="02020603050405020304" pitchFamily="18" charset="0"/>
                <a:ea typeface="游明朝" panose="02020400000000000000" pitchFamily="18" charset="-128"/>
              </a:rPr>
              <a:t>Daumé</a:t>
            </a:r>
            <a:r>
              <a:rPr lang="en-US" altLang="ja-JP" sz="1000" dirty="0">
                <a:latin typeface="Times New Roman" panose="02020603050405020304" pitchFamily="18" charset="0"/>
                <a:ea typeface="游明朝" panose="02020400000000000000" pitchFamily="18" charset="-128"/>
              </a:rPr>
              <a:t> III, Frustratingly Easy Domain Adaptation, </a:t>
            </a:r>
            <a:r>
              <a:rPr lang="en-US" altLang="ja-JP" sz="1000" dirty="0" err="1">
                <a:latin typeface="Times New Roman" panose="02020603050405020304" pitchFamily="18" charset="0"/>
                <a:ea typeface="游明朝" panose="02020400000000000000" pitchFamily="18" charset="-128"/>
              </a:rPr>
              <a:t>ArXiv</a:t>
            </a:r>
            <a:r>
              <a:rPr lang="en-US" altLang="ja-JP" sz="1000" dirty="0">
                <a:latin typeface="Times New Roman" panose="02020603050405020304" pitchFamily="18" charset="0"/>
                <a:ea typeface="游明朝" panose="02020400000000000000" pitchFamily="18" charset="-128"/>
              </a:rPr>
              <a:t> [</a:t>
            </a:r>
            <a:r>
              <a:rPr lang="en-US" altLang="ja-JP" sz="1000" dirty="0" err="1">
                <a:latin typeface="Times New Roman" panose="02020603050405020304" pitchFamily="18" charset="0"/>
                <a:ea typeface="游明朝" panose="02020400000000000000" pitchFamily="18" charset="-128"/>
              </a:rPr>
              <a:t>Cs.LG</a:t>
            </a:r>
            <a:r>
              <a:rPr lang="en-US" altLang="ja-JP" sz="1000" dirty="0">
                <a:latin typeface="Times New Roman" panose="02020603050405020304" pitchFamily="18" charset="0"/>
                <a:ea typeface="游明朝" panose="02020400000000000000" pitchFamily="18" charset="-128"/>
              </a:rPr>
              <a:t>]. (2009). http://arxiv.org/abs/0907.1815.</a:t>
            </a:r>
            <a:endParaRPr lang="ja-JP" altLang="en-US" sz="1000" dirty="0"/>
          </a:p>
        </p:txBody>
      </p:sp>
      <p:sp>
        <p:nvSpPr>
          <p:cNvPr id="49" name="正方形/長方形 48">
            <a:extLst>
              <a:ext uri="{FF2B5EF4-FFF2-40B4-BE49-F238E27FC236}">
                <a16:creationId xmlns:a16="http://schemas.microsoft.com/office/drawing/2014/main" id="{46C1FD36-F73D-5E31-9303-FFE4DABC8EFA}"/>
              </a:ext>
            </a:extLst>
          </p:cNvPr>
          <p:cNvSpPr/>
          <p:nvPr/>
        </p:nvSpPr>
        <p:spPr>
          <a:xfrm>
            <a:off x="5854732" y="2725390"/>
            <a:ext cx="3225240" cy="2450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b="1" dirty="0">
              <a:solidFill>
                <a:sysClr val="windowText" lastClr="000000"/>
              </a:solidFill>
            </a:endParaRPr>
          </a:p>
        </p:txBody>
      </p:sp>
      <p:sp>
        <p:nvSpPr>
          <p:cNvPr id="50" name="正方形/長方形 49">
            <a:extLst>
              <a:ext uri="{FF2B5EF4-FFF2-40B4-BE49-F238E27FC236}">
                <a16:creationId xmlns:a16="http://schemas.microsoft.com/office/drawing/2014/main" id="{F9C505F6-21AC-BACD-F08D-37E28E3A42B5}"/>
              </a:ext>
            </a:extLst>
          </p:cNvPr>
          <p:cNvSpPr/>
          <p:nvPr/>
        </p:nvSpPr>
        <p:spPr>
          <a:xfrm>
            <a:off x="5945310" y="2583880"/>
            <a:ext cx="1584000" cy="331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kumimoji="1" lang="en-US" altLang="ja-JP" dirty="0">
                <a:solidFill>
                  <a:sysClr val="windowText" lastClr="000000"/>
                </a:solidFill>
              </a:rPr>
              <a:t>ARD</a:t>
            </a:r>
            <a:r>
              <a:rPr kumimoji="1" lang="ja-JP" altLang="en-US" dirty="0">
                <a:solidFill>
                  <a:sysClr val="windowText" lastClr="000000"/>
                </a:solidFill>
              </a:rPr>
              <a:t>カーネル</a:t>
            </a:r>
          </a:p>
        </p:txBody>
      </p:sp>
      <p:graphicFrame>
        <p:nvGraphicFramePr>
          <p:cNvPr id="51" name="グラフ 50">
            <a:extLst>
              <a:ext uri="{FF2B5EF4-FFF2-40B4-BE49-F238E27FC236}">
                <a16:creationId xmlns:a16="http://schemas.microsoft.com/office/drawing/2014/main" id="{8AA8DA06-B62F-0F42-38FB-5787018238F0}"/>
              </a:ext>
            </a:extLst>
          </p:cNvPr>
          <p:cNvGraphicFramePr>
            <a:graphicFrameLocks/>
          </p:cNvGraphicFramePr>
          <p:nvPr>
            <p:extLst>
              <p:ext uri="{D42A27DB-BD31-4B8C-83A1-F6EECF244321}">
                <p14:modId xmlns:p14="http://schemas.microsoft.com/office/powerpoint/2010/main" val="3805501967"/>
              </p:ext>
            </p:extLst>
          </p:nvPr>
        </p:nvGraphicFramePr>
        <p:xfrm>
          <a:off x="5924931" y="3101375"/>
          <a:ext cx="3123434" cy="2074787"/>
        </p:xfrm>
        <a:graphic>
          <a:graphicData uri="http://schemas.openxmlformats.org/drawingml/2006/chart">
            <c:chart xmlns:c="http://schemas.openxmlformats.org/drawingml/2006/chart" xmlns:r="http://schemas.openxmlformats.org/officeDocument/2006/relationships" r:id="rId7"/>
          </a:graphicData>
        </a:graphic>
      </p:graphicFrame>
      <p:sp>
        <p:nvSpPr>
          <p:cNvPr id="52" name="四角形: 角を丸くする 51">
            <a:extLst>
              <a:ext uri="{FF2B5EF4-FFF2-40B4-BE49-F238E27FC236}">
                <a16:creationId xmlns:a16="http://schemas.microsoft.com/office/drawing/2014/main" id="{2AE291B4-5E0D-9775-9AFD-3574690EF455}"/>
              </a:ext>
            </a:extLst>
          </p:cNvPr>
          <p:cNvSpPr/>
          <p:nvPr/>
        </p:nvSpPr>
        <p:spPr>
          <a:xfrm>
            <a:off x="7312971" y="2971726"/>
            <a:ext cx="1727293" cy="579609"/>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各部分の</a:t>
            </a:r>
            <a:br>
              <a:rPr kumimoji="1" lang="en-US" altLang="ja-JP" b="1" dirty="0">
                <a:solidFill>
                  <a:schemeClr val="bg1"/>
                </a:solidFill>
              </a:rPr>
            </a:br>
            <a:r>
              <a:rPr kumimoji="1" lang="ja-JP" altLang="en-US" b="1" dirty="0">
                <a:solidFill>
                  <a:schemeClr val="bg1"/>
                </a:solidFill>
              </a:rPr>
              <a:t>寄与度を推定</a:t>
            </a:r>
            <a:endParaRPr kumimoji="1" lang="ja-JP" altLang="en-US" b="1" dirty="0">
              <a:solidFill>
                <a:schemeClr val="accent1">
                  <a:lumMod val="75000"/>
                </a:schemeClr>
              </a:solidFill>
            </a:endParaRPr>
          </a:p>
        </p:txBody>
      </p:sp>
    </p:spTree>
    <p:extLst>
      <p:ext uri="{BB962C8B-B14F-4D97-AF65-F5344CB8AC3E}">
        <p14:creationId xmlns:p14="http://schemas.microsoft.com/office/powerpoint/2010/main" val="3955327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4A495D-64A9-F846-8912-5330205DCC85}"/>
              </a:ext>
            </a:extLst>
          </p:cNvPr>
          <p:cNvSpPr>
            <a:spLocks noGrp="1"/>
          </p:cNvSpPr>
          <p:nvPr>
            <p:ph type="title"/>
          </p:nvPr>
        </p:nvSpPr>
        <p:spPr/>
        <p:txBody>
          <a:bodyPr/>
          <a:lstStyle/>
          <a:p>
            <a:r>
              <a:rPr kumimoji="1" lang="ja-JP" altLang="en-US"/>
              <a:t>検証方法</a:t>
            </a:r>
          </a:p>
        </p:txBody>
      </p:sp>
      <p:sp>
        <p:nvSpPr>
          <p:cNvPr id="5" name="テキスト ボックス 4">
            <a:extLst>
              <a:ext uri="{FF2B5EF4-FFF2-40B4-BE49-F238E27FC236}">
                <a16:creationId xmlns:a16="http://schemas.microsoft.com/office/drawing/2014/main" id="{3E5F78C3-48A8-3F4B-9D0D-BCCFBBE9085B}"/>
              </a:ext>
            </a:extLst>
          </p:cNvPr>
          <p:cNvSpPr txBox="1"/>
          <p:nvPr/>
        </p:nvSpPr>
        <p:spPr>
          <a:xfrm>
            <a:off x="338888" y="1512155"/>
            <a:ext cx="8681126" cy="4678973"/>
          </a:xfrm>
          <a:prstGeom prst="rect">
            <a:avLst/>
          </a:prstGeom>
          <a:noFill/>
        </p:spPr>
        <p:txBody>
          <a:bodyPr wrap="square" rtlCol="0">
            <a:spAutoFit/>
          </a:bodyPr>
          <a:lstStyle/>
          <a:p>
            <a:pPr marL="457200" indent="-457200">
              <a:lnSpc>
                <a:spcPct val="125000"/>
              </a:lnSpc>
              <a:buFont typeface="+mj-ea"/>
              <a:buAutoNum type="circleNumDbPlain"/>
            </a:pPr>
            <a:r>
              <a:rPr kumimoji="1" lang="ja-JP" altLang="en-US" sz="2400" dirty="0">
                <a:latin typeface="Yu Gothic Medium" panose="020B0400000000000000" pitchFamily="34" charset="-128"/>
                <a:ea typeface="Yu Gothic Medium" panose="020B0400000000000000" pitchFamily="34" charset="-128"/>
              </a:rPr>
              <a:t>訓練データから</a:t>
            </a:r>
            <a:r>
              <a:rPr kumimoji="1" lang="ja-JP" altLang="en-US" sz="2400" b="1" dirty="0">
                <a:solidFill>
                  <a:schemeClr val="accent2"/>
                </a:solidFill>
                <a:latin typeface="+mn-ea"/>
              </a:rPr>
              <a:t>転移学習ガウス過程回帰サロゲートモデル</a:t>
            </a:r>
            <a:r>
              <a:rPr kumimoji="1" lang="ja-JP" altLang="en-US" sz="2400" b="1" dirty="0">
                <a:solidFill>
                  <a:srgbClr val="ED7D31"/>
                </a:solidFill>
                <a:latin typeface="+mn-ea"/>
              </a:rPr>
              <a:t>（</a:t>
            </a:r>
            <a:r>
              <a:rPr kumimoji="1" lang="en-US" altLang="ja-JP" sz="2400" b="1" dirty="0">
                <a:solidFill>
                  <a:srgbClr val="ED7D31"/>
                </a:solidFill>
                <a:latin typeface="+mn-ea"/>
                <a:cs typeface="Times New Roman" panose="02020603050405020304" pitchFamily="18" charset="0"/>
              </a:rPr>
              <a:t>TL-GPRSM</a:t>
            </a:r>
            <a:r>
              <a:rPr kumimoji="1" lang="ja-JP" altLang="en-US" sz="2400" b="1" dirty="0">
                <a:solidFill>
                  <a:srgbClr val="ED7D31"/>
                </a:solidFill>
                <a:latin typeface="+mn-ea"/>
              </a:rPr>
              <a:t>）</a:t>
            </a:r>
            <a:r>
              <a:rPr kumimoji="1" lang="ja-JP" altLang="en-US" sz="2400" dirty="0">
                <a:latin typeface="Yu Gothic Medium" panose="020B0400000000000000" pitchFamily="34" charset="-128"/>
                <a:ea typeface="Yu Gothic Medium" panose="020B0400000000000000" pitchFamily="34" charset="-128"/>
              </a:rPr>
              <a:t>を構築</a:t>
            </a:r>
            <a:endParaRPr kumimoji="1" lang="en-US" altLang="ja-JP" sz="2400" dirty="0">
              <a:latin typeface="Yu Gothic Medium" panose="020B0400000000000000" pitchFamily="34" charset="-128"/>
              <a:ea typeface="Yu Gothic Medium" panose="020B0400000000000000" pitchFamily="34" charset="-128"/>
            </a:endParaRPr>
          </a:p>
          <a:p>
            <a:pPr marL="457200" indent="-457200">
              <a:lnSpc>
                <a:spcPct val="125000"/>
              </a:lnSpc>
              <a:buFont typeface="+mj-ea"/>
              <a:buAutoNum type="circleNumDbPlain"/>
            </a:pPr>
            <a:r>
              <a:rPr kumimoji="1" lang="en-US" altLang="ja-JP" sz="2400" dirty="0">
                <a:latin typeface="Yu Gothic Medium" panose="020B0400000000000000" pitchFamily="34" charset="-128"/>
                <a:ea typeface="Yu Gothic Medium" panose="020B0400000000000000" pitchFamily="34" charset="-128"/>
                <a:cs typeface="Times New Roman" panose="02020603050405020304" pitchFamily="18" charset="0"/>
              </a:rPr>
              <a:t>TL-GPRSM</a:t>
            </a:r>
            <a:r>
              <a:rPr kumimoji="1" lang="ja-JP" altLang="en-US" sz="2400" dirty="0">
                <a:latin typeface="Yu Gothic Medium" panose="020B0400000000000000" pitchFamily="34" charset="-128"/>
                <a:ea typeface="Yu Gothic Medium" panose="020B0400000000000000" pitchFamily="34" charset="-128"/>
              </a:rPr>
              <a:t>でテストデータ点における出力を予測</a:t>
            </a:r>
            <a:endParaRPr kumimoji="1" lang="en-US" altLang="ja-JP" sz="2400" dirty="0">
              <a:latin typeface="Yu Gothic Medium" panose="020B0400000000000000" pitchFamily="34" charset="-128"/>
              <a:ea typeface="Yu Gothic Medium" panose="020B0400000000000000" pitchFamily="34" charset="-128"/>
            </a:endParaRPr>
          </a:p>
          <a:p>
            <a:pPr marL="457200" indent="-457200">
              <a:lnSpc>
                <a:spcPct val="125000"/>
              </a:lnSpc>
              <a:buFont typeface="+mj-ea"/>
              <a:buAutoNum type="circleNumDbPlain"/>
            </a:pPr>
            <a:r>
              <a:rPr kumimoji="1" lang="en-US" altLang="ja-JP" sz="2400" dirty="0">
                <a:latin typeface="Yu Gothic Medium" panose="020B0400000000000000" pitchFamily="34" charset="-128"/>
                <a:ea typeface="Yu Gothic Medium" panose="020B0400000000000000" pitchFamily="34" charset="-128"/>
                <a:cs typeface="Times New Roman" panose="02020603050405020304" pitchFamily="18" charset="0"/>
              </a:rPr>
              <a:t>TL-GPRSM</a:t>
            </a:r>
            <a:r>
              <a:rPr kumimoji="1" lang="ja-JP" altLang="en-US" sz="2400" dirty="0">
                <a:latin typeface="Yu Gothic Medium" panose="020B0400000000000000" pitchFamily="34" charset="-128"/>
                <a:ea typeface="Yu Gothic Medium" panose="020B0400000000000000" pitchFamily="34" charset="-128"/>
              </a:rPr>
              <a:t>の性能を以下の指標等で比較</a:t>
            </a:r>
            <a:endParaRPr kumimoji="1" lang="en-US" altLang="ja-JP" sz="2400" dirty="0">
              <a:latin typeface="Yu Gothic Medium" panose="020B0400000000000000" pitchFamily="34" charset="-128"/>
              <a:ea typeface="Yu Gothic Medium" panose="020B0400000000000000" pitchFamily="34" charset="-128"/>
            </a:endParaRPr>
          </a:p>
          <a:p>
            <a:pPr marL="738572" lvl="1" indent="-316531">
              <a:lnSpc>
                <a:spcPct val="125000"/>
              </a:lnSpc>
              <a:buFont typeface="+mj-lt"/>
              <a:buAutoNum type="arabicPeriod"/>
            </a:pPr>
            <a:r>
              <a:rPr kumimoji="1" lang="en-US" altLang="ja-JP" sz="2400" dirty="0">
                <a:latin typeface="Yu Gothic Medium" panose="020B0400000000000000" pitchFamily="34" charset="-128"/>
                <a:ea typeface="Yu Gothic Medium" panose="020B0400000000000000" pitchFamily="34" charset="-128"/>
              </a:rPr>
              <a:t> </a:t>
            </a:r>
            <a:r>
              <a:rPr kumimoji="1" lang="ja-JP" altLang="en-US" sz="2400" dirty="0">
                <a:latin typeface="Yu Gothic Medium" panose="020B0400000000000000" pitchFamily="34" charset="-128"/>
                <a:ea typeface="Yu Gothic Medium" panose="020B0400000000000000" pitchFamily="34" charset="-128"/>
              </a:rPr>
              <a:t>二乗平均平方根誤差パーセント（</a:t>
            </a:r>
            <a:r>
              <a:rPr kumimoji="1" lang="en-US" altLang="ja-JP" sz="2400" b="1" dirty="0">
                <a:solidFill>
                  <a:schemeClr val="accent2"/>
                </a:solidFill>
                <a:latin typeface="+mn-ea"/>
                <a:cs typeface="Times New Roman" panose="02020603050405020304" pitchFamily="18" charset="0"/>
              </a:rPr>
              <a:t>RMSPE</a:t>
            </a:r>
            <a:r>
              <a:rPr kumimoji="1" lang="ja-JP" altLang="en-US" sz="2400" dirty="0">
                <a:latin typeface="Yu Gothic Medium" panose="020B0400000000000000" pitchFamily="34" charset="-128"/>
                <a:ea typeface="Yu Gothic Medium" panose="020B0400000000000000" pitchFamily="34" charset="-128"/>
              </a:rPr>
              <a:t>）</a:t>
            </a:r>
            <a:endParaRPr kumimoji="1" lang="en-US" altLang="ja-JP" sz="2400" dirty="0">
              <a:latin typeface="Yu Gothic Medium" panose="020B0400000000000000" pitchFamily="34" charset="-128"/>
              <a:ea typeface="Yu Gothic Medium" panose="020B0400000000000000" pitchFamily="34" charset="-128"/>
            </a:endParaRPr>
          </a:p>
          <a:p>
            <a:pPr marL="738572" lvl="1" indent="-316531">
              <a:lnSpc>
                <a:spcPct val="125000"/>
              </a:lnSpc>
              <a:buFont typeface="+mj-lt"/>
              <a:buAutoNum type="arabicPeriod"/>
            </a:pPr>
            <a:endParaRPr kumimoji="1" lang="en-US" altLang="ja-JP" sz="2400" dirty="0">
              <a:latin typeface="Yu Gothic Medium" panose="020B0400000000000000" pitchFamily="34" charset="-128"/>
              <a:ea typeface="Yu Gothic Medium" panose="020B0400000000000000" pitchFamily="34" charset="-128"/>
            </a:endParaRPr>
          </a:p>
          <a:p>
            <a:pPr marL="738572" lvl="1" indent="-316531">
              <a:lnSpc>
                <a:spcPct val="125000"/>
              </a:lnSpc>
              <a:buFont typeface="+mj-lt"/>
              <a:buAutoNum type="arabicPeriod"/>
            </a:pPr>
            <a:endParaRPr kumimoji="1" lang="en-US" altLang="ja-JP" sz="2400" dirty="0">
              <a:latin typeface="Yu Gothic Medium" panose="020B0400000000000000" pitchFamily="34" charset="-128"/>
              <a:ea typeface="Yu Gothic Medium" panose="020B0400000000000000" pitchFamily="34" charset="-128"/>
            </a:endParaRPr>
          </a:p>
          <a:p>
            <a:pPr marL="738572" lvl="1" indent="-316531">
              <a:lnSpc>
                <a:spcPct val="125000"/>
              </a:lnSpc>
              <a:buFont typeface="+mj-lt"/>
              <a:buAutoNum type="arabicPeriod"/>
            </a:pPr>
            <a:endParaRPr kumimoji="1" lang="en-US" altLang="ja-JP" sz="2400" dirty="0">
              <a:latin typeface="Yu Gothic Medium" panose="020B0400000000000000" pitchFamily="34" charset="-128"/>
              <a:ea typeface="Yu Gothic Medium" panose="020B0400000000000000" pitchFamily="34" charset="-128"/>
            </a:endParaRPr>
          </a:p>
          <a:p>
            <a:pPr marL="738572" lvl="1" indent="-316531">
              <a:lnSpc>
                <a:spcPct val="125000"/>
              </a:lnSpc>
              <a:buFont typeface="+mj-lt"/>
              <a:buAutoNum type="arabicPeriod"/>
            </a:pPr>
            <a:r>
              <a:rPr kumimoji="1" lang="en-US" altLang="ja-JP" sz="2400" dirty="0">
                <a:latin typeface="Yu Gothic Medium" panose="020B0400000000000000" pitchFamily="34" charset="-128"/>
                <a:ea typeface="Yu Gothic Medium" panose="020B0400000000000000" pitchFamily="34" charset="-128"/>
              </a:rPr>
              <a:t> </a:t>
            </a:r>
            <a:r>
              <a:rPr kumimoji="1" lang="ja-JP" altLang="en-US" sz="2400" b="1" dirty="0">
                <a:solidFill>
                  <a:schemeClr val="accent2"/>
                </a:solidFill>
                <a:latin typeface="+mn-ea"/>
              </a:rPr>
              <a:t>最大応力の分布形状</a:t>
            </a:r>
            <a:endParaRPr kumimoji="1" lang="en-US" altLang="ja-JP" sz="2400" b="1" dirty="0">
              <a:solidFill>
                <a:schemeClr val="accent2"/>
              </a:solidFill>
              <a:latin typeface="+mn-ea"/>
            </a:endParaRPr>
          </a:p>
          <a:p>
            <a:pPr marL="738572" lvl="1" indent="-316531">
              <a:lnSpc>
                <a:spcPct val="125000"/>
              </a:lnSpc>
              <a:buFont typeface="+mj-lt"/>
              <a:buAutoNum type="arabicPeriod"/>
            </a:pPr>
            <a:r>
              <a:rPr kumimoji="1" lang="en-US" altLang="ja-JP" sz="2400" dirty="0">
                <a:latin typeface="Yu Gothic Medium" panose="020B0400000000000000" pitchFamily="34" charset="-128"/>
                <a:ea typeface="Yu Gothic Medium" panose="020B0400000000000000" pitchFamily="34" charset="-128"/>
              </a:rPr>
              <a:t> ARD</a:t>
            </a:r>
            <a:r>
              <a:rPr kumimoji="1" lang="ja-JP" altLang="en-US" sz="2400" dirty="0">
                <a:latin typeface="Yu Gothic Medium" panose="020B0400000000000000" pitchFamily="34" charset="-128"/>
                <a:ea typeface="Yu Gothic Medium" panose="020B0400000000000000" pitchFamily="34" charset="-128"/>
              </a:rPr>
              <a:t>カーネルの特性長スケールでの</a:t>
            </a:r>
            <a:r>
              <a:rPr kumimoji="1" lang="ja-JP" altLang="en-US" sz="2400" b="1" dirty="0">
                <a:solidFill>
                  <a:schemeClr val="accent2"/>
                </a:solidFill>
                <a:latin typeface="+mn-ea"/>
              </a:rPr>
              <a:t>寄与度推定</a:t>
            </a:r>
          </a:p>
        </p:txBody>
      </p:sp>
      <p:graphicFrame>
        <p:nvGraphicFramePr>
          <p:cNvPr id="6" name="オブジェクト 5">
            <a:extLst>
              <a:ext uri="{FF2B5EF4-FFF2-40B4-BE49-F238E27FC236}">
                <a16:creationId xmlns:a16="http://schemas.microsoft.com/office/drawing/2014/main" id="{D629D050-676D-5243-BA04-4708902EEC07}"/>
              </a:ext>
            </a:extLst>
          </p:cNvPr>
          <p:cNvGraphicFramePr>
            <a:graphicFrameLocks noChangeAspect="1"/>
          </p:cNvGraphicFramePr>
          <p:nvPr>
            <p:extLst>
              <p:ext uri="{D42A27DB-BD31-4B8C-83A1-F6EECF244321}">
                <p14:modId xmlns:p14="http://schemas.microsoft.com/office/powerpoint/2010/main" val="799953859"/>
              </p:ext>
            </p:extLst>
          </p:nvPr>
        </p:nvGraphicFramePr>
        <p:xfrm>
          <a:off x="1201635" y="3906197"/>
          <a:ext cx="3829137" cy="1130752"/>
        </p:xfrm>
        <a:graphic>
          <a:graphicData uri="http://schemas.openxmlformats.org/presentationml/2006/ole">
            <mc:AlternateContent xmlns:mc="http://schemas.openxmlformats.org/markup-compatibility/2006">
              <mc:Choice xmlns:v="urn:schemas-microsoft-com:vml" Requires="v">
                <p:oleObj name="Equation" r:id="rId3" imgW="1892160" imgH="558720" progId="Equation.DSMT4">
                  <p:embed/>
                </p:oleObj>
              </mc:Choice>
              <mc:Fallback>
                <p:oleObj name="Equation" r:id="rId3" imgW="1892160" imgH="558720" progId="Equation.DSMT4">
                  <p:embed/>
                  <p:pic>
                    <p:nvPicPr>
                      <p:cNvPr id="6" name="オブジェクト 5">
                        <a:extLst>
                          <a:ext uri="{FF2B5EF4-FFF2-40B4-BE49-F238E27FC236}">
                            <a16:creationId xmlns:a16="http://schemas.microsoft.com/office/drawing/2014/main" id="{D629D050-676D-5243-BA04-4708902EEC07}"/>
                          </a:ext>
                        </a:extLst>
                      </p:cNvPr>
                      <p:cNvPicPr/>
                      <p:nvPr/>
                    </p:nvPicPr>
                    <p:blipFill>
                      <a:blip r:embed="rId4"/>
                      <a:stretch>
                        <a:fillRect/>
                      </a:stretch>
                    </p:blipFill>
                    <p:spPr>
                      <a:xfrm>
                        <a:off x="1201635" y="3906197"/>
                        <a:ext cx="3829137" cy="1130752"/>
                      </a:xfrm>
                      <a:prstGeom prst="rect">
                        <a:avLst/>
                      </a:prstGeom>
                    </p:spPr>
                  </p:pic>
                </p:oleObj>
              </mc:Fallback>
            </mc:AlternateContent>
          </a:graphicData>
        </a:graphic>
      </p:graphicFrame>
      <p:grpSp>
        <p:nvGrpSpPr>
          <p:cNvPr id="7" name="グループ化 6">
            <a:extLst>
              <a:ext uri="{FF2B5EF4-FFF2-40B4-BE49-F238E27FC236}">
                <a16:creationId xmlns:a16="http://schemas.microsoft.com/office/drawing/2014/main" id="{BAFD9A83-68AE-5A43-A088-81EEE54E54E6}"/>
              </a:ext>
            </a:extLst>
          </p:cNvPr>
          <p:cNvGrpSpPr/>
          <p:nvPr/>
        </p:nvGrpSpPr>
        <p:grpSpPr>
          <a:xfrm>
            <a:off x="275203" y="1010033"/>
            <a:ext cx="2231222" cy="400050"/>
            <a:chOff x="274734" y="925733"/>
            <a:chExt cx="2231222" cy="400050"/>
          </a:xfrm>
        </p:grpSpPr>
        <p:sp>
          <p:nvSpPr>
            <p:cNvPr id="8" name="平行四辺形 7">
              <a:extLst>
                <a:ext uri="{FF2B5EF4-FFF2-40B4-BE49-F238E27FC236}">
                  <a16:creationId xmlns:a16="http://schemas.microsoft.com/office/drawing/2014/main" id="{8B4A7ED8-911F-9A40-91C2-51EC38A384A7}"/>
                </a:ext>
              </a:extLst>
            </p:cNvPr>
            <p:cNvSpPr/>
            <p:nvPr/>
          </p:nvSpPr>
          <p:spPr>
            <a:xfrm>
              <a:off x="274734" y="1193558"/>
              <a:ext cx="1440000"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1D00F6C-2681-8149-90E4-8B6DF2BA6BBC}"/>
                </a:ext>
              </a:extLst>
            </p:cNvPr>
            <p:cNvSpPr/>
            <p:nvPr/>
          </p:nvSpPr>
          <p:spPr>
            <a:xfrm>
              <a:off x="338419" y="925733"/>
              <a:ext cx="2167537"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sz="2400" b="1" dirty="0">
                  <a:solidFill>
                    <a:schemeClr val="tx1"/>
                  </a:solidFill>
                  <a:latin typeface="Yu Gothic" panose="020B0400000000000000" pitchFamily="34" charset="-128"/>
                  <a:ea typeface="Yu Gothic" panose="020B0400000000000000" pitchFamily="34" charset="-128"/>
                </a:rPr>
                <a:t>評価方法</a:t>
              </a:r>
            </a:p>
          </p:txBody>
        </p:sp>
      </p:grpSp>
    </p:spTree>
    <p:extLst>
      <p:ext uri="{BB962C8B-B14F-4D97-AF65-F5344CB8AC3E}">
        <p14:creationId xmlns:p14="http://schemas.microsoft.com/office/powerpoint/2010/main" val="3681888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C60D8C-E640-A341-B685-0E382A8AA9ED}"/>
              </a:ext>
            </a:extLst>
          </p:cNvPr>
          <p:cNvSpPr>
            <a:spLocks noGrp="1"/>
          </p:cNvSpPr>
          <p:nvPr>
            <p:ph type="title"/>
          </p:nvPr>
        </p:nvSpPr>
        <p:spPr/>
        <p:txBody>
          <a:bodyPr/>
          <a:lstStyle/>
          <a:p>
            <a:r>
              <a:rPr lang="en-US" altLang="ja-JP" dirty="0"/>
              <a:t>【</a:t>
            </a:r>
            <a:r>
              <a:rPr lang="ja-JP" altLang="en-US" dirty="0"/>
              <a:t>結果</a:t>
            </a:r>
            <a:r>
              <a:rPr lang="en-US" altLang="ja-JP" dirty="0"/>
              <a:t>】TL-GPRSM</a:t>
            </a:r>
            <a:r>
              <a:rPr lang="ja-JP" altLang="en-US" dirty="0"/>
              <a:t>の精度</a:t>
            </a:r>
            <a:endParaRPr kumimoji="1" lang="ja-JP" altLang="en-US" dirty="0"/>
          </a:p>
        </p:txBody>
      </p:sp>
      <p:pic>
        <p:nvPicPr>
          <p:cNvPr id="4" name="グラフィックス 16">
            <a:extLst>
              <a:ext uri="{FF2B5EF4-FFF2-40B4-BE49-F238E27FC236}">
                <a16:creationId xmlns:a16="http://schemas.microsoft.com/office/drawing/2014/main" id="{CF997E11-00F1-B849-AE3D-76AF71D370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94" y="2112337"/>
            <a:ext cx="2865601" cy="1718792"/>
          </a:xfrm>
          <a:prstGeom prst="rect">
            <a:avLst/>
          </a:prstGeom>
        </p:spPr>
      </p:pic>
      <p:pic>
        <p:nvPicPr>
          <p:cNvPr id="5" name="グラフィックス 35">
            <a:extLst>
              <a:ext uri="{FF2B5EF4-FFF2-40B4-BE49-F238E27FC236}">
                <a16:creationId xmlns:a16="http://schemas.microsoft.com/office/drawing/2014/main" id="{02544061-B417-DA49-8E46-2D955449D0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7907" y="2125823"/>
            <a:ext cx="2855367" cy="1712538"/>
          </a:xfrm>
          <a:prstGeom prst="rect">
            <a:avLst/>
          </a:prstGeom>
        </p:spPr>
      </p:pic>
      <p:pic>
        <p:nvPicPr>
          <p:cNvPr id="6" name="グラフィックス 36">
            <a:extLst>
              <a:ext uri="{FF2B5EF4-FFF2-40B4-BE49-F238E27FC236}">
                <a16:creationId xmlns:a16="http://schemas.microsoft.com/office/drawing/2014/main" id="{7D351CFA-F325-9945-8680-FE9D36ACF8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6490" y="2112841"/>
            <a:ext cx="2855367" cy="1712656"/>
          </a:xfrm>
          <a:prstGeom prst="rect">
            <a:avLst/>
          </a:prstGeom>
        </p:spPr>
      </p:pic>
      <p:sp>
        <p:nvSpPr>
          <p:cNvPr id="8" name="テキスト ボックス 7">
            <a:extLst>
              <a:ext uri="{FF2B5EF4-FFF2-40B4-BE49-F238E27FC236}">
                <a16:creationId xmlns:a16="http://schemas.microsoft.com/office/drawing/2014/main" id="{05499C29-9094-B14B-B1B0-3A43610285A4}"/>
              </a:ext>
            </a:extLst>
          </p:cNvPr>
          <p:cNvSpPr txBox="1"/>
          <p:nvPr/>
        </p:nvSpPr>
        <p:spPr>
          <a:xfrm>
            <a:off x="390771" y="1867552"/>
            <a:ext cx="2432723" cy="338554"/>
          </a:xfrm>
          <a:prstGeom prst="rect">
            <a:avLst/>
          </a:prstGeom>
          <a:noFill/>
        </p:spPr>
        <p:txBody>
          <a:bodyPr wrap="square" rtlCol="0">
            <a:spAutoFit/>
          </a:bodyPr>
          <a:lstStyle/>
          <a:p>
            <a:pPr algn="ctr"/>
            <a:r>
              <a:rPr kumimoji="1" lang="ja-JP" altLang="en-US" sz="1600" dirty="0">
                <a:latin typeface="游ゴシック Medium" panose="020B0500000000000000" pitchFamily="50" charset="-128"/>
                <a:ea typeface="游ゴシック Medium" panose="020B0500000000000000" pitchFamily="50" charset="-128"/>
              </a:rPr>
              <a:t>設計時のデータ数</a:t>
            </a:r>
            <a:r>
              <a:rPr kumimoji="1" lang="en-US" altLang="ja-JP" sz="1600" dirty="0">
                <a:latin typeface="游ゴシック Medium" panose="020B0500000000000000" pitchFamily="50" charset="-128"/>
                <a:ea typeface="游ゴシック Medium" panose="020B0500000000000000" pitchFamily="50" charset="-128"/>
              </a:rPr>
              <a:t>: 10</a:t>
            </a:r>
            <a:endParaRPr kumimoji="1" lang="ja-JP" altLang="en-US" sz="1600" dirty="0">
              <a:latin typeface="游ゴシック Medium" panose="020B0500000000000000" pitchFamily="50" charset="-128"/>
              <a:ea typeface="游ゴシック Medium" panose="020B0500000000000000" pitchFamily="50" charset="-128"/>
            </a:endParaRPr>
          </a:p>
        </p:txBody>
      </p:sp>
      <p:sp>
        <p:nvSpPr>
          <p:cNvPr id="9" name="テキスト ボックス 8">
            <a:extLst>
              <a:ext uri="{FF2B5EF4-FFF2-40B4-BE49-F238E27FC236}">
                <a16:creationId xmlns:a16="http://schemas.microsoft.com/office/drawing/2014/main" id="{024CBED2-400E-374A-A5A2-B3D9E602860F}"/>
              </a:ext>
            </a:extLst>
          </p:cNvPr>
          <p:cNvSpPr txBox="1"/>
          <p:nvPr/>
        </p:nvSpPr>
        <p:spPr>
          <a:xfrm>
            <a:off x="3484174" y="1867552"/>
            <a:ext cx="2432723" cy="338554"/>
          </a:xfrm>
          <a:prstGeom prst="rect">
            <a:avLst/>
          </a:prstGeom>
          <a:noFill/>
        </p:spPr>
        <p:txBody>
          <a:bodyPr wrap="square" rtlCol="0">
            <a:spAutoFit/>
          </a:bodyPr>
          <a:lstStyle/>
          <a:p>
            <a:pPr algn="ctr"/>
            <a:r>
              <a:rPr kumimoji="1" lang="ja-JP" altLang="en-US" sz="1600" dirty="0">
                <a:latin typeface="游ゴシック Medium" panose="020B0500000000000000" pitchFamily="50" charset="-128"/>
                <a:ea typeface="游ゴシック Medium" panose="020B0500000000000000" pitchFamily="50" charset="-128"/>
              </a:rPr>
              <a:t>設計時のデータ数</a:t>
            </a:r>
            <a:r>
              <a:rPr kumimoji="1" lang="en-US" altLang="ja-JP" sz="1600" dirty="0">
                <a:latin typeface="游ゴシック Medium" panose="020B0500000000000000" pitchFamily="50" charset="-128"/>
                <a:ea typeface="游ゴシック Medium" panose="020B0500000000000000" pitchFamily="50" charset="-128"/>
              </a:rPr>
              <a:t>: 30</a:t>
            </a:r>
            <a:endParaRPr kumimoji="1" lang="ja-JP" altLang="en-US" sz="1600" dirty="0">
              <a:latin typeface="游ゴシック Medium" panose="020B0500000000000000" pitchFamily="50" charset="-128"/>
              <a:ea typeface="游ゴシック Medium" panose="020B0500000000000000" pitchFamily="50" charset="-128"/>
            </a:endParaRPr>
          </a:p>
        </p:txBody>
      </p:sp>
      <p:sp>
        <p:nvSpPr>
          <p:cNvPr id="10" name="テキスト ボックス 9">
            <a:extLst>
              <a:ext uri="{FF2B5EF4-FFF2-40B4-BE49-F238E27FC236}">
                <a16:creationId xmlns:a16="http://schemas.microsoft.com/office/drawing/2014/main" id="{BF01B3A6-9908-E746-9222-A7E4BEBEB102}"/>
              </a:ext>
            </a:extLst>
          </p:cNvPr>
          <p:cNvSpPr txBox="1"/>
          <p:nvPr/>
        </p:nvSpPr>
        <p:spPr>
          <a:xfrm>
            <a:off x="6314217" y="1867552"/>
            <a:ext cx="2752089" cy="338554"/>
          </a:xfrm>
          <a:prstGeom prst="rect">
            <a:avLst/>
          </a:prstGeom>
          <a:noFill/>
        </p:spPr>
        <p:txBody>
          <a:bodyPr wrap="square" rtlCol="0">
            <a:spAutoFit/>
          </a:bodyPr>
          <a:lstStyle/>
          <a:p>
            <a:pPr algn="ctr"/>
            <a:r>
              <a:rPr kumimoji="1" lang="ja-JP" altLang="en-US" sz="1600" dirty="0">
                <a:latin typeface="游ゴシック Medium" panose="020B0500000000000000" pitchFamily="50" charset="-128"/>
                <a:ea typeface="游ゴシック Medium" panose="020B0500000000000000" pitchFamily="50" charset="-128"/>
              </a:rPr>
              <a:t>設計時のデータ数</a:t>
            </a:r>
            <a:r>
              <a:rPr kumimoji="1" lang="en-US" altLang="ja-JP" sz="1600" dirty="0">
                <a:latin typeface="游ゴシック Medium" panose="020B0500000000000000" pitchFamily="50" charset="-128"/>
                <a:ea typeface="游ゴシック Medium" panose="020B0500000000000000" pitchFamily="50" charset="-128"/>
              </a:rPr>
              <a:t>: 100</a:t>
            </a:r>
            <a:endParaRPr kumimoji="1" lang="ja-JP" altLang="en-US" sz="1600" dirty="0">
              <a:latin typeface="游ゴシック Medium" panose="020B0500000000000000" pitchFamily="50" charset="-128"/>
              <a:ea typeface="游ゴシック Medium" panose="020B0500000000000000" pitchFamily="50" charset="-128"/>
            </a:endParaRPr>
          </a:p>
        </p:txBody>
      </p:sp>
      <p:grpSp>
        <p:nvGrpSpPr>
          <p:cNvPr id="14" name="グループ化 13">
            <a:extLst>
              <a:ext uri="{FF2B5EF4-FFF2-40B4-BE49-F238E27FC236}">
                <a16:creationId xmlns:a16="http://schemas.microsoft.com/office/drawing/2014/main" id="{F2BFA587-6F50-833D-EF5B-5E97B8A073D9}"/>
              </a:ext>
            </a:extLst>
          </p:cNvPr>
          <p:cNvGrpSpPr/>
          <p:nvPr/>
        </p:nvGrpSpPr>
        <p:grpSpPr>
          <a:xfrm>
            <a:off x="287403" y="873684"/>
            <a:ext cx="6611968" cy="400050"/>
            <a:chOff x="274734" y="925733"/>
            <a:chExt cx="2001533" cy="400050"/>
          </a:xfrm>
        </p:grpSpPr>
        <p:sp>
          <p:nvSpPr>
            <p:cNvPr id="15" name="平行四辺形 14">
              <a:extLst>
                <a:ext uri="{FF2B5EF4-FFF2-40B4-BE49-F238E27FC236}">
                  <a16:creationId xmlns:a16="http://schemas.microsoft.com/office/drawing/2014/main" id="{B81F5FDC-9FD1-FF26-B993-EA5ABE6F0586}"/>
                </a:ext>
              </a:extLst>
            </p:cNvPr>
            <p:cNvSpPr/>
            <p:nvPr/>
          </p:nvSpPr>
          <p:spPr>
            <a:xfrm>
              <a:off x="274734" y="1193558"/>
              <a:ext cx="1405802"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1E88F3B-665C-5511-C832-ACF2C2A32835}"/>
                </a:ext>
              </a:extLst>
            </p:cNvPr>
            <p:cNvSpPr/>
            <p:nvPr/>
          </p:nvSpPr>
          <p:spPr>
            <a:xfrm>
              <a:off x="306025" y="925733"/>
              <a:ext cx="1970242"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sz="2400" b="1" dirty="0">
                  <a:solidFill>
                    <a:schemeClr val="tx1"/>
                  </a:solidFill>
                </a:rPr>
                <a:t>最大応力の予測（学習</a:t>
              </a:r>
              <a:r>
                <a:rPr kumimoji="1" lang="en-US" altLang="ja-JP" sz="2400" b="1" dirty="0">
                  <a:solidFill>
                    <a:schemeClr val="tx1"/>
                  </a:solidFill>
                </a:rPr>
                <a:t>10</a:t>
              </a:r>
              <a:r>
                <a:rPr kumimoji="1" lang="ja-JP" altLang="en-US" sz="2400" b="1" dirty="0">
                  <a:solidFill>
                    <a:schemeClr val="tx1"/>
                  </a:solidFill>
                </a:rPr>
                <a:t>回試行）</a:t>
              </a:r>
            </a:p>
          </p:txBody>
        </p:sp>
      </p:grpSp>
      <p:sp>
        <p:nvSpPr>
          <p:cNvPr id="17" name="角丸四角形 20">
            <a:extLst>
              <a:ext uri="{FF2B5EF4-FFF2-40B4-BE49-F238E27FC236}">
                <a16:creationId xmlns:a16="http://schemas.microsoft.com/office/drawing/2014/main" id="{E9750F83-622A-C9A4-FD07-D21F89056CA9}"/>
              </a:ext>
            </a:extLst>
          </p:cNvPr>
          <p:cNvSpPr/>
          <p:nvPr/>
        </p:nvSpPr>
        <p:spPr>
          <a:xfrm>
            <a:off x="269331" y="4065535"/>
            <a:ext cx="8652518" cy="2461725"/>
          </a:xfrm>
          <a:prstGeom prst="roundRect">
            <a:avLst>
              <a:gd name="adj" fmla="val 0"/>
            </a:avLst>
          </a:prstGeom>
          <a:solidFill>
            <a:schemeClr val="tx2">
              <a:lumMod val="20000"/>
              <a:lumOff val="80000"/>
            </a:schemeClr>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5000"/>
              </a:lnSpc>
              <a:buFont typeface="Arial" panose="020B0604020202020204" pitchFamily="34" charset="0"/>
              <a:buChar char="•"/>
            </a:pPr>
            <a:r>
              <a:rPr kumimoji="1" lang="ja-JP" altLang="en-US" sz="2400" b="1" dirty="0">
                <a:solidFill>
                  <a:schemeClr val="tx1"/>
                </a:solidFill>
              </a:rPr>
              <a:t>設計時のデータ数に関わらず、 </a:t>
            </a:r>
            <a:r>
              <a:rPr kumimoji="1" lang="en-US" altLang="ja-JP" sz="2400" b="1" dirty="0">
                <a:solidFill>
                  <a:schemeClr val="tx1"/>
                </a:solidFill>
              </a:rPr>
              <a:t>TL-GPRSM</a:t>
            </a:r>
            <a:r>
              <a:rPr kumimoji="1" lang="ja-JP" altLang="en-US" sz="2400" b="1" dirty="0">
                <a:solidFill>
                  <a:schemeClr val="tx1"/>
                </a:solidFill>
              </a:rPr>
              <a:t>は訓練データ数に対する収束が速く、転移学習なしのサロゲートモデルよりも場合によっては</a:t>
            </a:r>
            <a:r>
              <a:rPr kumimoji="1" lang="en-US" altLang="ja-JP" sz="2400" b="1" dirty="0">
                <a:solidFill>
                  <a:srgbClr val="FF0000"/>
                </a:solidFill>
              </a:rPr>
              <a:t>40%</a:t>
            </a:r>
            <a:r>
              <a:rPr kumimoji="1" lang="ja-JP" altLang="en-US" sz="2400" b="1" dirty="0">
                <a:solidFill>
                  <a:srgbClr val="FF0000"/>
                </a:solidFill>
              </a:rPr>
              <a:t>程度小さいデータ数で収束する</a:t>
            </a:r>
            <a:endParaRPr kumimoji="1" lang="en-US" altLang="ja-JP" sz="2400" b="1" dirty="0">
              <a:solidFill>
                <a:srgbClr val="FF0000"/>
              </a:solidFill>
            </a:endParaRPr>
          </a:p>
          <a:p>
            <a:pPr marL="342900" indent="-342900">
              <a:lnSpc>
                <a:spcPct val="125000"/>
              </a:lnSpc>
              <a:buFont typeface="Arial" panose="020B0604020202020204" pitchFamily="34" charset="0"/>
              <a:buChar char="•"/>
            </a:pPr>
            <a:r>
              <a:rPr kumimoji="1" lang="ja-JP" altLang="en-US" sz="2400" b="1" dirty="0">
                <a:solidFill>
                  <a:schemeClr val="tx1"/>
                </a:solidFill>
              </a:rPr>
              <a:t>設計時のデータ数が多いほど、劣化時のデータ数が少ない領域で高精度な</a:t>
            </a:r>
            <a:r>
              <a:rPr kumimoji="1" lang="en-US" altLang="ja-JP" sz="2400" b="1" dirty="0">
                <a:solidFill>
                  <a:schemeClr val="tx1"/>
                </a:solidFill>
              </a:rPr>
              <a:t>TL-GPRSM</a:t>
            </a:r>
            <a:r>
              <a:rPr kumimoji="1" lang="ja-JP" altLang="en-US" sz="2400" b="1" dirty="0">
                <a:solidFill>
                  <a:schemeClr val="tx1"/>
                </a:solidFill>
              </a:rPr>
              <a:t>が構築された</a:t>
            </a:r>
            <a:endParaRPr kumimoji="1" lang="en-US" altLang="ja-JP" sz="2400" b="1" dirty="0">
              <a:solidFill>
                <a:schemeClr val="tx1"/>
              </a:solidFill>
            </a:endParaRPr>
          </a:p>
        </p:txBody>
      </p:sp>
      <p:sp>
        <p:nvSpPr>
          <p:cNvPr id="18" name="テキスト ボックス 17">
            <a:extLst>
              <a:ext uri="{FF2B5EF4-FFF2-40B4-BE49-F238E27FC236}">
                <a16:creationId xmlns:a16="http://schemas.microsoft.com/office/drawing/2014/main" id="{48DF7A98-A547-4E03-5D73-34242009239D}"/>
              </a:ext>
            </a:extLst>
          </p:cNvPr>
          <p:cNvSpPr txBox="1"/>
          <p:nvPr/>
        </p:nvSpPr>
        <p:spPr>
          <a:xfrm>
            <a:off x="444241" y="3676038"/>
            <a:ext cx="2432723" cy="307777"/>
          </a:xfrm>
          <a:prstGeom prst="rect">
            <a:avLst/>
          </a:prstGeom>
          <a:solidFill>
            <a:schemeClr val="bg1"/>
          </a:solidFill>
        </p:spPr>
        <p:txBody>
          <a:bodyPr wrap="square" rtlCol="0">
            <a:spAutoFit/>
          </a:bodyPr>
          <a:lstStyle/>
          <a:p>
            <a:pPr algn="ctr"/>
            <a:r>
              <a:rPr kumimoji="1" lang="ja-JP" altLang="en-US" sz="1400" dirty="0">
                <a:latin typeface="游ゴシック Medium" panose="020B0500000000000000" pitchFamily="50" charset="-128"/>
                <a:ea typeface="游ゴシック Medium" panose="020B0500000000000000" pitchFamily="50" charset="-128"/>
              </a:rPr>
              <a:t>劣化時のデータ数</a:t>
            </a:r>
          </a:p>
        </p:txBody>
      </p:sp>
      <p:sp>
        <p:nvSpPr>
          <p:cNvPr id="19" name="テキスト ボックス 18">
            <a:extLst>
              <a:ext uri="{FF2B5EF4-FFF2-40B4-BE49-F238E27FC236}">
                <a16:creationId xmlns:a16="http://schemas.microsoft.com/office/drawing/2014/main" id="{02D693E5-04C2-C300-098B-051409181B4D}"/>
              </a:ext>
            </a:extLst>
          </p:cNvPr>
          <p:cNvSpPr txBox="1"/>
          <p:nvPr/>
        </p:nvSpPr>
        <p:spPr>
          <a:xfrm>
            <a:off x="3590551" y="3674549"/>
            <a:ext cx="2432723" cy="307777"/>
          </a:xfrm>
          <a:prstGeom prst="rect">
            <a:avLst/>
          </a:prstGeom>
          <a:solidFill>
            <a:schemeClr val="bg1"/>
          </a:solidFill>
        </p:spPr>
        <p:txBody>
          <a:bodyPr wrap="square" rtlCol="0">
            <a:spAutoFit/>
          </a:bodyPr>
          <a:lstStyle/>
          <a:p>
            <a:pPr algn="ctr"/>
            <a:r>
              <a:rPr kumimoji="1" lang="ja-JP" altLang="en-US" sz="1400" dirty="0">
                <a:latin typeface="游ゴシック Medium" panose="020B0500000000000000" pitchFamily="50" charset="-128"/>
                <a:ea typeface="游ゴシック Medium" panose="020B0500000000000000" pitchFamily="50" charset="-128"/>
              </a:rPr>
              <a:t>劣化時のデータ数</a:t>
            </a:r>
          </a:p>
        </p:txBody>
      </p:sp>
      <p:sp>
        <p:nvSpPr>
          <p:cNvPr id="20" name="テキスト ボックス 19">
            <a:extLst>
              <a:ext uri="{FF2B5EF4-FFF2-40B4-BE49-F238E27FC236}">
                <a16:creationId xmlns:a16="http://schemas.microsoft.com/office/drawing/2014/main" id="{E2B75926-A460-D584-00BC-DCA5BAC9545C}"/>
              </a:ext>
            </a:extLst>
          </p:cNvPr>
          <p:cNvSpPr txBox="1"/>
          <p:nvPr/>
        </p:nvSpPr>
        <p:spPr>
          <a:xfrm>
            <a:off x="6544683" y="3663764"/>
            <a:ext cx="2432723" cy="307777"/>
          </a:xfrm>
          <a:prstGeom prst="rect">
            <a:avLst/>
          </a:prstGeom>
          <a:solidFill>
            <a:schemeClr val="bg1"/>
          </a:solidFill>
        </p:spPr>
        <p:txBody>
          <a:bodyPr wrap="square" rtlCol="0">
            <a:spAutoFit/>
          </a:bodyPr>
          <a:lstStyle/>
          <a:p>
            <a:pPr algn="ctr"/>
            <a:r>
              <a:rPr kumimoji="1" lang="ja-JP" altLang="en-US" sz="1400" dirty="0">
                <a:latin typeface="游ゴシック Medium" panose="020B0500000000000000" pitchFamily="50" charset="-128"/>
                <a:ea typeface="游ゴシック Medium" panose="020B0500000000000000" pitchFamily="50" charset="-128"/>
              </a:rPr>
              <a:t>劣化時のデータ数</a:t>
            </a:r>
          </a:p>
        </p:txBody>
      </p:sp>
      <p:sp>
        <p:nvSpPr>
          <p:cNvPr id="3" name="正方形/長方形 2">
            <a:extLst>
              <a:ext uri="{FF2B5EF4-FFF2-40B4-BE49-F238E27FC236}">
                <a16:creationId xmlns:a16="http://schemas.microsoft.com/office/drawing/2014/main" id="{E3CA01EE-6B9E-2356-CEC0-273D6E04301A}"/>
              </a:ext>
            </a:extLst>
          </p:cNvPr>
          <p:cNvSpPr/>
          <p:nvPr/>
        </p:nvSpPr>
        <p:spPr>
          <a:xfrm>
            <a:off x="1702504" y="2189154"/>
            <a:ext cx="1120990" cy="457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551B488-D68B-6039-09DD-E5B2A1C115B5}"/>
              </a:ext>
            </a:extLst>
          </p:cNvPr>
          <p:cNvSpPr/>
          <p:nvPr/>
        </p:nvSpPr>
        <p:spPr>
          <a:xfrm>
            <a:off x="4782254" y="2190750"/>
            <a:ext cx="1120990" cy="430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483D100-7AFC-B865-A7F6-21C4A11CD711}"/>
              </a:ext>
            </a:extLst>
          </p:cNvPr>
          <p:cNvSpPr/>
          <p:nvPr/>
        </p:nvSpPr>
        <p:spPr>
          <a:xfrm>
            <a:off x="7798504" y="2182804"/>
            <a:ext cx="1120990" cy="457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6981289-9C5B-A97B-C3CC-6AC6616E680D}"/>
              </a:ext>
            </a:extLst>
          </p:cNvPr>
          <p:cNvSpPr txBox="1"/>
          <p:nvPr/>
        </p:nvSpPr>
        <p:spPr>
          <a:xfrm>
            <a:off x="287403" y="1238122"/>
            <a:ext cx="3871847" cy="646331"/>
          </a:xfrm>
          <a:prstGeom prst="rect">
            <a:avLst/>
          </a:prstGeom>
          <a:noFill/>
        </p:spPr>
        <p:txBody>
          <a:bodyPr wrap="squar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ー </a:t>
            </a:r>
            <a:r>
              <a:rPr kumimoji="1" lang="en-US" altLang="ja-JP" b="1" dirty="0">
                <a:solidFill>
                  <a:srgbClr val="FF0000"/>
                </a:solidFill>
                <a:latin typeface="Helvetica" panose="020B0604020202030204" pitchFamily="34" charset="0"/>
                <a:ea typeface="ＭＳ ゴシック" panose="020B0609070205080204" pitchFamily="49" charset="-128"/>
                <a:cs typeface="Times New Roman" panose="02020603050405020304" pitchFamily="18" charset="0"/>
              </a:rPr>
              <a:t>TL-GPRSM</a:t>
            </a:r>
          </a:p>
          <a:p>
            <a:r>
              <a:rPr kumimoji="1" lang="ja-JP" altLang="en-US" dirty="0">
                <a:solidFill>
                  <a:srgbClr val="0618C0"/>
                </a:solidFill>
                <a:latin typeface="ＭＳ ゴシック" panose="020B0609070205080204" pitchFamily="49" charset="-128"/>
                <a:ea typeface="ＭＳ ゴシック" panose="020B0609070205080204" pitchFamily="49" charset="-128"/>
                <a:cs typeface="Times New Roman" panose="02020603050405020304" pitchFamily="18" charset="0"/>
              </a:rPr>
              <a:t>ー</a:t>
            </a:r>
            <a:r>
              <a:rPr kumimoji="1" lang="ja-JP" altLang="en-US"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 </a:t>
            </a:r>
            <a:r>
              <a:rPr kumimoji="1" lang="ja-JP" altLang="en-US" b="1" dirty="0">
                <a:solidFill>
                  <a:srgbClr val="0518C1"/>
                </a:solidFill>
                <a:latin typeface="+mn-ea"/>
                <a:cs typeface="Times New Roman" panose="02020603050405020304" pitchFamily="18" charset="0"/>
              </a:rPr>
              <a:t>転移学習なしサロゲートモデル</a:t>
            </a:r>
          </a:p>
        </p:txBody>
      </p:sp>
      <p:sp>
        <p:nvSpPr>
          <p:cNvPr id="23" name="テキスト ボックス 22">
            <a:extLst>
              <a:ext uri="{FF2B5EF4-FFF2-40B4-BE49-F238E27FC236}">
                <a16:creationId xmlns:a16="http://schemas.microsoft.com/office/drawing/2014/main" id="{AA45EF11-4DEA-1E87-324F-C0256E7F3511}"/>
              </a:ext>
            </a:extLst>
          </p:cNvPr>
          <p:cNvSpPr txBox="1"/>
          <p:nvPr/>
        </p:nvSpPr>
        <p:spPr>
          <a:xfrm rot="16200000">
            <a:off x="-492014" y="2724462"/>
            <a:ext cx="1204073" cy="276999"/>
          </a:xfrm>
          <a:prstGeom prst="rect">
            <a:avLst/>
          </a:prstGeom>
          <a:solidFill>
            <a:schemeClr val="bg1"/>
          </a:solid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RMSPE (%)</a:t>
            </a:r>
            <a:endParaRPr kumimoji="1" lang="ja-JP" altLang="en-US" sz="1200" dirty="0">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7B09E665-C531-CE45-760D-371C3BFBD3FF}"/>
              </a:ext>
            </a:extLst>
          </p:cNvPr>
          <p:cNvSpPr txBox="1"/>
          <p:nvPr/>
        </p:nvSpPr>
        <p:spPr>
          <a:xfrm rot="16200000">
            <a:off x="2581469" y="2732302"/>
            <a:ext cx="1204073" cy="276999"/>
          </a:xfrm>
          <a:prstGeom prst="rect">
            <a:avLst/>
          </a:prstGeom>
          <a:solidFill>
            <a:schemeClr val="bg1"/>
          </a:solid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RMSPE (%)</a:t>
            </a:r>
            <a:endParaRPr kumimoji="1" lang="ja-JP" altLang="en-US" sz="1200" dirty="0">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6226B861-56B5-290E-32F5-009F856E50A1}"/>
              </a:ext>
            </a:extLst>
          </p:cNvPr>
          <p:cNvSpPr txBox="1"/>
          <p:nvPr/>
        </p:nvSpPr>
        <p:spPr>
          <a:xfrm rot="16200000">
            <a:off x="5598586" y="2682710"/>
            <a:ext cx="1204073" cy="276999"/>
          </a:xfrm>
          <a:prstGeom prst="rect">
            <a:avLst/>
          </a:prstGeom>
          <a:solidFill>
            <a:schemeClr val="bg1"/>
          </a:solid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RMSPE (%)</a:t>
            </a:r>
            <a:endParaRPr kumimoji="1" lang="ja-JP" altLang="en-US" sz="1200" dirty="0">
              <a:latin typeface="Times New Roman" panose="02020603050405020304" pitchFamily="18" charset="0"/>
              <a:cs typeface="Times New Roman" panose="02020603050405020304" pitchFamily="18" charset="0"/>
            </a:endParaRPr>
          </a:p>
        </p:txBody>
      </p:sp>
      <p:sp>
        <p:nvSpPr>
          <p:cNvPr id="11" name="正方形/長方形 10">
            <a:extLst>
              <a:ext uri="{FF2B5EF4-FFF2-40B4-BE49-F238E27FC236}">
                <a16:creationId xmlns:a16="http://schemas.microsoft.com/office/drawing/2014/main" id="{AEDCA959-9190-9E82-1404-52DD1BBB16C5}"/>
              </a:ext>
            </a:extLst>
          </p:cNvPr>
          <p:cNvSpPr/>
          <p:nvPr/>
        </p:nvSpPr>
        <p:spPr>
          <a:xfrm>
            <a:off x="405388" y="2168886"/>
            <a:ext cx="566162" cy="1348116"/>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3E9D553A-8EEB-529D-E16C-8C63A017714C}"/>
              </a:ext>
            </a:extLst>
          </p:cNvPr>
          <p:cNvSpPr/>
          <p:nvPr/>
        </p:nvSpPr>
        <p:spPr>
          <a:xfrm>
            <a:off x="3478788" y="2168886"/>
            <a:ext cx="566162" cy="1348116"/>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7BA7EBF3-760C-9395-7C49-4795EEB6FD3B}"/>
              </a:ext>
            </a:extLst>
          </p:cNvPr>
          <p:cNvSpPr/>
          <p:nvPr/>
        </p:nvSpPr>
        <p:spPr>
          <a:xfrm>
            <a:off x="6507738" y="2181586"/>
            <a:ext cx="566162" cy="1348116"/>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FD0723DA-0363-9446-A0C2-3BD0B3E37270}"/>
              </a:ext>
            </a:extLst>
          </p:cNvPr>
          <p:cNvCxnSpPr>
            <a:cxnSpLocks/>
          </p:cNvCxnSpPr>
          <p:nvPr/>
        </p:nvCxnSpPr>
        <p:spPr>
          <a:xfrm>
            <a:off x="3502166" y="3390098"/>
            <a:ext cx="23967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8" name="オブジェクト 27">
            <a:extLst>
              <a:ext uri="{FF2B5EF4-FFF2-40B4-BE49-F238E27FC236}">
                <a16:creationId xmlns:a16="http://schemas.microsoft.com/office/drawing/2014/main" id="{898C0A0F-EA43-9D48-C100-55221499C850}"/>
              </a:ext>
            </a:extLst>
          </p:cNvPr>
          <p:cNvGraphicFramePr>
            <a:graphicFrameLocks noChangeAspect="1"/>
          </p:cNvGraphicFramePr>
          <p:nvPr>
            <p:extLst>
              <p:ext uri="{D42A27DB-BD31-4B8C-83A1-F6EECF244321}">
                <p14:modId xmlns:p14="http://schemas.microsoft.com/office/powerpoint/2010/main" val="2819804798"/>
              </p:ext>
            </p:extLst>
          </p:nvPr>
        </p:nvGraphicFramePr>
        <p:xfrm>
          <a:off x="5574517" y="826759"/>
          <a:ext cx="3237371" cy="956002"/>
        </p:xfrm>
        <a:graphic>
          <a:graphicData uri="http://schemas.openxmlformats.org/presentationml/2006/ole">
            <mc:AlternateContent xmlns:mc="http://schemas.openxmlformats.org/markup-compatibility/2006">
              <mc:Choice xmlns:v="urn:schemas-microsoft-com:vml" Requires="v">
                <p:oleObj name="Equation" r:id="rId9" imgW="1892160" imgH="558720" progId="Equation.DSMT4">
                  <p:embed/>
                </p:oleObj>
              </mc:Choice>
              <mc:Fallback>
                <p:oleObj name="Equation" r:id="rId9" imgW="1892160" imgH="558720" progId="Equation.DSMT4">
                  <p:embed/>
                  <p:pic>
                    <p:nvPicPr>
                      <p:cNvPr id="28" name="オブジェクト 27">
                        <a:extLst>
                          <a:ext uri="{FF2B5EF4-FFF2-40B4-BE49-F238E27FC236}">
                            <a16:creationId xmlns:a16="http://schemas.microsoft.com/office/drawing/2014/main" id="{898C0A0F-EA43-9D48-C100-55221499C850}"/>
                          </a:ext>
                        </a:extLst>
                      </p:cNvPr>
                      <p:cNvPicPr/>
                      <p:nvPr/>
                    </p:nvPicPr>
                    <p:blipFill>
                      <a:blip r:embed="rId10"/>
                      <a:stretch>
                        <a:fillRect/>
                      </a:stretch>
                    </p:blipFill>
                    <p:spPr>
                      <a:xfrm>
                        <a:off x="5574517" y="826759"/>
                        <a:ext cx="3237371" cy="956002"/>
                      </a:xfrm>
                      <a:prstGeom prst="rect">
                        <a:avLst/>
                      </a:prstGeom>
                    </p:spPr>
                  </p:pic>
                </p:oleObj>
              </mc:Fallback>
            </mc:AlternateContent>
          </a:graphicData>
        </a:graphic>
      </p:graphicFrame>
    </p:spTree>
    <p:extLst>
      <p:ext uri="{BB962C8B-B14F-4D97-AF65-F5344CB8AC3E}">
        <p14:creationId xmlns:p14="http://schemas.microsoft.com/office/powerpoint/2010/main" val="232173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C60D8C-E640-A341-B685-0E382A8AA9ED}"/>
              </a:ext>
            </a:extLst>
          </p:cNvPr>
          <p:cNvSpPr>
            <a:spLocks noGrp="1"/>
          </p:cNvSpPr>
          <p:nvPr>
            <p:ph type="title"/>
          </p:nvPr>
        </p:nvSpPr>
        <p:spPr/>
        <p:txBody>
          <a:bodyPr/>
          <a:lstStyle/>
          <a:p>
            <a:r>
              <a:rPr lang="en-US" altLang="ja-JP" dirty="0"/>
              <a:t>【</a:t>
            </a:r>
            <a:r>
              <a:rPr lang="ja-JP" altLang="en-US" dirty="0"/>
              <a:t>結果</a:t>
            </a:r>
            <a:r>
              <a:rPr lang="en-US" altLang="ja-JP" dirty="0"/>
              <a:t>】</a:t>
            </a:r>
            <a:r>
              <a:rPr lang="ja-JP" altLang="en-US" dirty="0"/>
              <a:t>最大応力の予測分布</a:t>
            </a:r>
            <a:endParaRPr kumimoji="1" lang="ja-JP" altLang="en-US" dirty="0"/>
          </a:p>
        </p:txBody>
      </p:sp>
      <p:pic>
        <p:nvPicPr>
          <p:cNvPr id="4" name="ダウンロード_AdobeCreativeCloudExpress">
            <a:hlinkClick r:id="" action="ppaction://media"/>
            <a:extLst>
              <a:ext uri="{FF2B5EF4-FFF2-40B4-BE49-F238E27FC236}">
                <a16:creationId xmlns:a16="http://schemas.microsoft.com/office/drawing/2014/main" id="{3C8D097F-4119-6323-B407-6899BD0942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80" t="1488" r="1126"/>
          <a:stretch/>
        </p:blipFill>
        <p:spPr>
          <a:xfrm>
            <a:off x="438150" y="1747088"/>
            <a:ext cx="5201132" cy="3020249"/>
          </a:xfrm>
          <a:prstGeom prst="rect">
            <a:avLst/>
          </a:prstGeom>
        </p:spPr>
      </p:pic>
      <p:grpSp>
        <p:nvGrpSpPr>
          <p:cNvPr id="12" name="グループ化 11">
            <a:extLst>
              <a:ext uri="{FF2B5EF4-FFF2-40B4-BE49-F238E27FC236}">
                <a16:creationId xmlns:a16="http://schemas.microsoft.com/office/drawing/2014/main" id="{F4524CA0-E5B7-D0B1-CA09-ADA82BFFA5A5}"/>
              </a:ext>
            </a:extLst>
          </p:cNvPr>
          <p:cNvGrpSpPr/>
          <p:nvPr/>
        </p:nvGrpSpPr>
        <p:grpSpPr>
          <a:xfrm>
            <a:off x="287402" y="873684"/>
            <a:ext cx="8337516" cy="400050"/>
            <a:chOff x="274734" y="925733"/>
            <a:chExt cx="2001533" cy="400050"/>
          </a:xfrm>
        </p:grpSpPr>
        <p:sp>
          <p:nvSpPr>
            <p:cNvPr id="13" name="平行四辺形 12">
              <a:extLst>
                <a:ext uri="{FF2B5EF4-FFF2-40B4-BE49-F238E27FC236}">
                  <a16:creationId xmlns:a16="http://schemas.microsoft.com/office/drawing/2014/main" id="{D210780D-EAC8-C977-B47B-45AE25DB3240}"/>
                </a:ext>
              </a:extLst>
            </p:cNvPr>
            <p:cNvSpPr/>
            <p:nvPr/>
          </p:nvSpPr>
          <p:spPr>
            <a:xfrm>
              <a:off x="274734" y="1193558"/>
              <a:ext cx="1405802"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0018065-924B-ECA5-053B-DE9B5ECDE579}"/>
                </a:ext>
              </a:extLst>
            </p:cNvPr>
            <p:cNvSpPr/>
            <p:nvPr/>
          </p:nvSpPr>
          <p:spPr>
            <a:xfrm>
              <a:off x="306025" y="925733"/>
              <a:ext cx="1970242"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sz="2400" b="1" dirty="0">
                  <a:solidFill>
                    <a:schemeClr val="tx1"/>
                  </a:solidFill>
                </a:rPr>
                <a:t>最大応力の予測累積分布（学習</a:t>
              </a:r>
              <a:r>
                <a:rPr kumimoji="1" lang="en-US" altLang="ja-JP" sz="2400" b="1" dirty="0">
                  <a:solidFill>
                    <a:schemeClr val="tx1"/>
                  </a:solidFill>
                </a:rPr>
                <a:t>10</a:t>
              </a:r>
              <a:r>
                <a:rPr kumimoji="1" lang="ja-JP" altLang="en-US" sz="2400" b="1" dirty="0">
                  <a:solidFill>
                    <a:schemeClr val="tx1"/>
                  </a:solidFill>
                </a:rPr>
                <a:t>回試行）</a:t>
              </a:r>
            </a:p>
          </p:txBody>
        </p:sp>
      </p:grpSp>
      <p:sp>
        <p:nvSpPr>
          <p:cNvPr id="15" name="角丸四角形 20">
            <a:extLst>
              <a:ext uri="{FF2B5EF4-FFF2-40B4-BE49-F238E27FC236}">
                <a16:creationId xmlns:a16="http://schemas.microsoft.com/office/drawing/2014/main" id="{3301A6F0-7E45-5934-DF23-2AE5B9763950}"/>
              </a:ext>
            </a:extLst>
          </p:cNvPr>
          <p:cNvSpPr/>
          <p:nvPr/>
        </p:nvSpPr>
        <p:spPr>
          <a:xfrm>
            <a:off x="269331" y="4867532"/>
            <a:ext cx="8652518" cy="1812128"/>
          </a:xfrm>
          <a:prstGeom prst="roundRect">
            <a:avLst>
              <a:gd name="adj" fmla="val 0"/>
            </a:avLst>
          </a:prstGeom>
          <a:solidFill>
            <a:schemeClr val="tx2">
              <a:lumMod val="20000"/>
              <a:lumOff val="80000"/>
            </a:schemeClr>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5000"/>
              </a:lnSpc>
              <a:buFont typeface="Arial" panose="020B0604020202020204" pitchFamily="34" charset="0"/>
              <a:buChar char="•"/>
            </a:pPr>
            <a:r>
              <a:rPr kumimoji="1" lang="en-US" altLang="ja-JP" sz="2000" b="1" dirty="0">
                <a:solidFill>
                  <a:schemeClr val="tx1"/>
                </a:solidFill>
              </a:rPr>
              <a:t>TL-GPRSM</a:t>
            </a:r>
            <a:r>
              <a:rPr kumimoji="1" lang="ja-JP" altLang="en-US" sz="2000" b="1" dirty="0">
                <a:solidFill>
                  <a:schemeClr val="tx1"/>
                </a:solidFill>
              </a:rPr>
              <a:t>は転移学習なしサロゲートモデルよりも訓練データ数に対する</a:t>
            </a:r>
            <a:r>
              <a:rPr kumimoji="1" lang="ja-JP" altLang="en-US" sz="2000" b="1" dirty="0">
                <a:solidFill>
                  <a:srgbClr val="FF0000"/>
                </a:solidFill>
              </a:rPr>
              <a:t>予測分布の収束が速い</a:t>
            </a:r>
            <a:endParaRPr kumimoji="1" lang="en-US" altLang="ja-JP" sz="2000" b="1" dirty="0">
              <a:solidFill>
                <a:srgbClr val="FF0000"/>
              </a:solidFill>
            </a:endParaRPr>
          </a:p>
          <a:p>
            <a:pPr marL="342900" indent="-342900">
              <a:lnSpc>
                <a:spcPct val="125000"/>
              </a:lnSpc>
              <a:buFont typeface="Arial" panose="020B0604020202020204" pitchFamily="34" charset="0"/>
              <a:buChar char="•"/>
            </a:pPr>
            <a:r>
              <a:rPr kumimoji="1" lang="ja-JP" altLang="en-US" sz="2000" b="1" dirty="0">
                <a:solidFill>
                  <a:schemeClr val="tx1"/>
                </a:solidFill>
              </a:rPr>
              <a:t>同数の訓練データ数で、</a:t>
            </a:r>
            <a:r>
              <a:rPr kumimoji="1" lang="en-US" altLang="ja-JP" sz="2000" b="1" dirty="0">
                <a:solidFill>
                  <a:schemeClr val="tx1"/>
                </a:solidFill>
              </a:rPr>
              <a:t>TL-GPRSM</a:t>
            </a:r>
            <a:r>
              <a:rPr kumimoji="1" lang="ja-JP" altLang="en-US" sz="2000" b="1" dirty="0">
                <a:solidFill>
                  <a:schemeClr val="tx1"/>
                </a:solidFill>
              </a:rPr>
              <a:t>は転移学習なしサロゲートモデルよりも</a:t>
            </a:r>
            <a:r>
              <a:rPr kumimoji="1" lang="en-US" altLang="ja-JP" sz="2000" b="1" dirty="0">
                <a:solidFill>
                  <a:srgbClr val="FF0000"/>
                </a:solidFill>
              </a:rPr>
              <a:t>FE</a:t>
            </a:r>
            <a:r>
              <a:rPr kumimoji="1" lang="ja-JP" altLang="en-US" sz="2000" b="1" dirty="0">
                <a:solidFill>
                  <a:srgbClr val="FF0000"/>
                </a:solidFill>
              </a:rPr>
              <a:t>モデルによる結果に近い分布形状を予測</a:t>
            </a:r>
            <a:r>
              <a:rPr kumimoji="1" lang="ja-JP" altLang="en-US" sz="2000" b="1" dirty="0">
                <a:solidFill>
                  <a:schemeClr val="tx1"/>
                </a:solidFill>
              </a:rPr>
              <a:t>できた</a:t>
            </a:r>
          </a:p>
        </p:txBody>
      </p:sp>
      <p:sp>
        <p:nvSpPr>
          <p:cNvPr id="16" name="テキスト ボックス 15">
            <a:extLst>
              <a:ext uri="{FF2B5EF4-FFF2-40B4-BE49-F238E27FC236}">
                <a16:creationId xmlns:a16="http://schemas.microsoft.com/office/drawing/2014/main" id="{2585CD30-B461-FFF5-2D72-82719FD3D675}"/>
              </a:ext>
            </a:extLst>
          </p:cNvPr>
          <p:cNvSpPr txBox="1"/>
          <p:nvPr/>
        </p:nvSpPr>
        <p:spPr>
          <a:xfrm>
            <a:off x="5840380" y="1998835"/>
            <a:ext cx="2784538" cy="830997"/>
          </a:xfrm>
          <a:prstGeom prst="rect">
            <a:avLst/>
          </a:prstGeom>
          <a:solidFill>
            <a:schemeClr val="bg2"/>
          </a:solidFill>
        </p:spPr>
        <p:txBody>
          <a:bodyPr wrap="square" lIns="0" tIns="0" rIns="0" bIns="0" rtlCol="0">
            <a:spAutoFit/>
          </a:bodyPr>
          <a:lstStyle/>
          <a:p>
            <a:r>
              <a:rPr kumimoji="1" lang="en-US" altLang="ja-JP"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 </a:t>
            </a:r>
            <a:r>
              <a:rPr kumimoji="1" lang="ja-JP" altLang="en-US"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ー </a:t>
            </a:r>
            <a:r>
              <a:rPr kumimoji="1" lang="en-US" altLang="ja-JP" sz="1600" b="1" dirty="0">
                <a:solidFill>
                  <a:srgbClr val="FF0000"/>
                </a:solidFill>
                <a:latin typeface="Helvetica" panose="020B0604020202030204" pitchFamily="34" charset="0"/>
                <a:ea typeface="ＭＳ ゴシック" panose="020B0609070205080204" pitchFamily="49" charset="-128"/>
                <a:cs typeface="Times New Roman" panose="02020603050405020304" pitchFamily="18" charset="0"/>
              </a:rPr>
              <a:t>TL-GPRSM</a:t>
            </a:r>
            <a:r>
              <a:rPr kumimoji="1" lang="ja-JP" altLang="en-US" sz="1600" b="1" dirty="0">
                <a:solidFill>
                  <a:srgbClr val="FF0000"/>
                </a:solidFill>
                <a:latin typeface="Helvetica" panose="020B0604020202030204" pitchFamily="34" charset="0"/>
                <a:ea typeface="ＭＳ ゴシック" panose="020B0609070205080204" pitchFamily="49" charset="-128"/>
                <a:cs typeface="Times New Roman" panose="02020603050405020304" pitchFamily="18" charset="0"/>
              </a:rPr>
              <a:t>（</a:t>
            </a:r>
            <a:r>
              <a:rPr kumimoji="1" lang="en-US" altLang="ja-JP" sz="1600" b="1" dirty="0">
                <a:solidFill>
                  <a:srgbClr val="FF0000"/>
                </a:solidFill>
                <a:latin typeface="Helvetica" panose="020B0604020202030204" pitchFamily="34" charset="0"/>
                <a:ea typeface="ＭＳ ゴシック" panose="020B0609070205080204" pitchFamily="49" charset="-128"/>
                <a:cs typeface="Times New Roman" panose="02020603050405020304" pitchFamily="18" charset="0"/>
              </a:rPr>
              <a:t>10</a:t>
            </a:r>
            <a:r>
              <a:rPr kumimoji="1" lang="ja-JP" altLang="en-US" sz="1600" b="1" dirty="0">
                <a:solidFill>
                  <a:srgbClr val="FF0000"/>
                </a:solidFill>
                <a:latin typeface="Helvetica" panose="020B0604020202030204" pitchFamily="34" charset="0"/>
                <a:ea typeface="ＭＳ ゴシック" panose="020B0609070205080204" pitchFamily="49" charset="-128"/>
                <a:cs typeface="Times New Roman" panose="02020603050405020304" pitchFamily="18" charset="0"/>
              </a:rPr>
              <a:t>回試行）</a:t>
            </a:r>
            <a:endParaRPr kumimoji="1" lang="en-US" altLang="ja-JP" sz="1600" b="1" dirty="0">
              <a:solidFill>
                <a:srgbClr val="FF0000"/>
              </a:solidFill>
              <a:latin typeface="Helvetica" panose="020B0604020202030204" pitchFamily="34" charset="0"/>
              <a:ea typeface="ＭＳ ゴシック" panose="020B0609070205080204" pitchFamily="49" charset="-128"/>
              <a:cs typeface="Times New Roman" panose="02020603050405020304" pitchFamily="18" charset="0"/>
            </a:endParaRPr>
          </a:p>
          <a:p>
            <a:r>
              <a:rPr kumimoji="1" lang="ja-JP" altLang="en-US" dirty="0">
                <a:solidFill>
                  <a:srgbClr val="0618C0"/>
                </a:solidFill>
                <a:latin typeface="ＭＳ ゴシック" panose="020B0609070205080204" pitchFamily="49" charset="-128"/>
                <a:ea typeface="ＭＳ ゴシック" panose="020B0609070205080204" pitchFamily="49" charset="-128"/>
                <a:cs typeface="Times New Roman" panose="02020603050405020304" pitchFamily="18" charset="0"/>
              </a:rPr>
              <a:t> ー</a:t>
            </a:r>
            <a:r>
              <a:rPr kumimoji="1" lang="ja-JP" altLang="en-US"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 </a:t>
            </a:r>
            <a:r>
              <a:rPr kumimoji="1" lang="en-US" altLang="ja-JP" sz="1600" b="1" dirty="0">
                <a:solidFill>
                  <a:srgbClr val="0518C1"/>
                </a:solidFill>
                <a:latin typeface="+mn-ea"/>
                <a:cs typeface="Times New Roman" panose="02020603050405020304" pitchFamily="18" charset="0"/>
              </a:rPr>
              <a:t>TL</a:t>
            </a:r>
            <a:r>
              <a:rPr kumimoji="1" lang="ja-JP" altLang="en-US" sz="1600" b="1" dirty="0">
                <a:solidFill>
                  <a:srgbClr val="0518C1"/>
                </a:solidFill>
                <a:latin typeface="+mn-ea"/>
                <a:cs typeface="Times New Roman" panose="02020603050405020304" pitchFamily="18" charset="0"/>
              </a:rPr>
              <a:t>なし</a:t>
            </a:r>
            <a:r>
              <a:rPr kumimoji="1" lang="en-US" altLang="ja-JP" sz="1600" b="1" dirty="0">
                <a:solidFill>
                  <a:srgbClr val="0518C1"/>
                </a:solidFill>
                <a:latin typeface="+mn-ea"/>
                <a:cs typeface="Times New Roman" panose="02020603050405020304" pitchFamily="18" charset="0"/>
              </a:rPr>
              <a:t>SM</a:t>
            </a:r>
            <a:r>
              <a:rPr kumimoji="1" lang="ja-JP" altLang="en-US" sz="1600" b="1" dirty="0">
                <a:solidFill>
                  <a:srgbClr val="0518C1"/>
                </a:solidFill>
                <a:latin typeface="+mn-ea"/>
                <a:cs typeface="Times New Roman" panose="02020603050405020304" pitchFamily="18" charset="0"/>
              </a:rPr>
              <a:t>（</a:t>
            </a:r>
            <a:r>
              <a:rPr kumimoji="1" lang="en-US" altLang="ja-JP" sz="1600" b="1" dirty="0">
                <a:solidFill>
                  <a:srgbClr val="0518C1"/>
                </a:solidFill>
                <a:latin typeface="+mn-ea"/>
                <a:cs typeface="Times New Roman" panose="02020603050405020304" pitchFamily="18" charset="0"/>
              </a:rPr>
              <a:t>10</a:t>
            </a:r>
            <a:r>
              <a:rPr kumimoji="1" lang="ja-JP" altLang="en-US" sz="1600" b="1" dirty="0">
                <a:solidFill>
                  <a:srgbClr val="0518C1"/>
                </a:solidFill>
                <a:latin typeface="+mn-ea"/>
                <a:cs typeface="Times New Roman" panose="02020603050405020304" pitchFamily="18" charset="0"/>
              </a:rPr>
              <a:t>回試行）</a:t>
            </a:r>
            <a:endParaRPr kumimoji="1" lang="en-US" altLang="ja-JP" sz="1600" b="1" dirty="0">
              <a:solidFill>
                <a:srgbClr val="0518C1"/>
              </a:solidFill>
              <a:latin typeface="+mn-ea"/>
              <a:cs typeface="Times New Roman" panose="02020603050405020304" pitchFamily="18" charset="0"/>
            </a:endParaRPr>
          </a:p>
          <a:p>
            <a:r>
              <a:rPr kumimoji="1" lang="ja-JP" altLang="en-US" b="1" dirty="0">
                <a:latin typeface="ＭＳ ゴシック" panose="020B0609070205080204" pitchFamily="49" charset="-128"/>
                <a:ea typeface="ＭＳ ゴシック" panose="020B0609070205080204" pitchFamily="49" charset="-128"/>
                <a:cs typeface="Times New Roman" panose="02020603050405020304" pitchFamily="18" charset="0"/>
              </a:rPr>
              <a:t> ー</a:t>
            </a:r>
            <a:r>
              <a:rPr kumimoji="1" lang="ja-JP" altLang="en-US" b="1" dirty="0">
                <a:latin typeface="+mn-ea"/>
                <a:ea typeface="ＭＳ ゴシック" panose="020B0609070205080204" pitchFamily="49" charset="-128"/>
                <a:cs typeface="Times New Roman" panose="02020603050405020304" pitchFamily="18" charset="0"/>
              </a:rPr>
              <a:t>  </a:t>
            </a:r>
            <a:r>
              <a:rPr kumimoji="1" lang="en-US" altLang="ja-JP" sz="1600" b="1" dirty="0">
                <a:latin typeface="+mn-ea"/>
                <a:cs typeface="Times New Roman" panose="02020603050405020304" pitchFamily="18" charset="0"/>
              </a:rPr>
              <a:t>FE</a:t>
            </a:r>
            <a:r>
              <a:rPr kumimoji="1" lang="ja-JP" altLang="en-US" sz="1600" b="1" dirty="0">
                <a:latin typeface="+mn-ea"/>
                <a:cs typeface="Times New Roman" panose="02020603050405020304" pitchFamily="18" charset="0"/>
              </a:rPr>
              <a:t>モデルによる解析</a:t>
            </a:r>
            <a:endParaRPr kumimoji="1" lang="en-US" altLang="ja-JP" sz="1600" b="1" dirty="0">
              <a:latin typeface="+mn-ea"/>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7F9A9043-FA96-F6DD-0B22-F378E56C52DE}"/>
              </a:ext>
            </a:extLst>
          </p:cNvPr>
          <p:cNvSpPr txBox="1"/>
          <p:nvPr/>
        </p:nvSpPr>
        <p:spPr>
          <a:xfrm>
            <a:off x="353864" y="1291263"/>
            <a:ext cx="2205186" cy="391628"/>
          </a:xfrm>
          <a:prstGeom prst="rect">
            <a:avLst/>
          </a:prstGeom>
          <a:solidFill>
            <a:schemeClr val="bg2"/>
          </a:solidFill>
        </p:spPr>
        <p:txBody>
          <a:bodyPr wrap="square" lIns="72000" tIns="72000" rIns="72000" bIns="72000" rtlCol="0">
            <a:spAutoFit/>
          </a:bodyPr>
          <a:lstStyle/>
          <a:p>
            <a:r>
              <a:rPr kumimoji="1" lang="ja-JP" altLang="en-US" sz="1600" b="1" dirty="0">
                <a:latin typeface="+mn-ea"/>
                <a:cs typeface="Times New Roman" panose="02020603050405020304" pitchFamily="18" charset="0"/>
              </a:rPr>
              <a:t>設計時のデータ数：</a:t>
            </a:r>
            <a:r>
              <a:rPr kumimoji="1" lang="en-US" altLang="ja-JP" sz="1600" b="1" dirty="0">
                <a:latin typeface="+mn-ea"/>
                <a:cs typeface="Times New Roman" panose="02020603050405020304" pitchFamily="18" charset="0"/>
              </a:rPr>
              <a:t>30</a:t>
            </a:r>
          </a:p>
        </p:txBody>
      </p:sp>
      <p:sp>
        <p:nvSpPr>
          <p:cNvPr id="18" name="テキスト ボックス 17">
            <a:extLst>
              <a:ext uri="{FF2B5EF4-FFF2-40B4-BE49-F238E27FC236}">
                <a16:creationId xmlns:a16="http://schemas.microsoft.com/office/drawing/2014/main" id="{D8A0E8F6-9CF0-60DC-6E74-AB6A29F15FB1}"/>
              </a:ext>
            </a:extLst>
          </p:cNvPr>
          <p:cNvSpPr txBox="1"/>
          <p:nvPr/>
        </p:nvSpPr>
        <p:spPr>
          <a:xfrm>
            <a:off x="2053000" y="1761653"/>
            <a:ext cx="1725250" cy="230832"/>
          </a:xfrm>
          <a:prstGeom prst="rect">
            <a:avLst/>
          </a:prstGeom>
          <a:solidFill>
            <a:schemeClr val="bg1"/>
          </a:solidFill>
        </p:spPr>
        <p:txBody>
          <a:bodyPr wrap="square" lIns="0" tIns="0" rIns="0" bIns="0" rtlCol="0">
            <a:spAutoFit/>
          </a:bodyPr>
          <a:lstStyle/>
          <a:p>
            <a:r>
              <a:rPr kumimoji="1" lang="ja-JP" altLang="en-US" sz="1500" b="1" dirty="0">
                <a:latin typeface="+mn-ea"/>
                <a:cs typeface="Times New Roman" panose="02020603050405020304" pitchFamily="18" charset="0"/>
              </a:rPr>
              <a:t>損傷時のデータ数：</a:t>
            </a:r>
            <a:endParaRPr kumimoji="1" lang="en-US" altLang="ja-JP" sz="1500" b="1" dirty="0">
              <a:latin typeface="+mn-ea"/>
              <a:cs typeface="Times New Roman" panose="02020603050405020304" pitchFamily="18" charset="0"/>
            </a:endParaRPr>
          </a:p>
        </p:txBody>
      </p:sp>
    </p:spTree>
    <p:extLst>
      <p:ext uri="{BB962C8B-B14F-4D97-AF65-F5344CB8AC3E}">
        <p14:creationId xmlns:p14="http://schemas.microsoft.com/office/powerpoint/2010/main" val="253359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C60D8C-E640-A341-B685-0E382A8AA9ED}"/>
              </a:ext>
            </a:extLst>
          </p:cNvPr>
          <p:cNvSpPr>
            <a:spLocks noGrp="1"/>
          </p:cNvSpPr>
          <p:nvPr>
            <p:ph type="title"/>
          </p:nvPr>
        </p:nvSpPr>
        <p:spPr/>
        <p:txBody>
          <a:bodyPr>
            <a:normAutofit fontScale="90000"/>
          </a:bodyPr>
          <a:lstStyle/>
          <a:p>
            <a:r>
              <a:rPr lang="en-US" altLang="ja-JP" dirty="0"/>
              <a:t>【</a:t>
            </a:r>
            <a:r>
              <a:rPr lang="ja-JP" altLang="en-US" dirty="0"/>
              <a:t>結果</a:t>
            </a:r>
            <a:r>
              <a:rPr lang="en-US" altLang="ja-JP" dirty="0"/>
              <a:t>】 ARD</a:t>
            </a:r>
            <a:r>
              <a:rPr lang="ja-JP" altLang="en-US" dirty="0"/>
              <a:t>によるパラメータの寄与度推定結果</a:t>
            </a:r>
            <a:endParaRPr kumimoji="1" lang="ja-JP" altLang="en-US" dirty="0"/>
          </a:p>
        </p:txBody>
      </p:sp>
      <p:pic>
        <p:nvPicPr>
          <p:cNvPr id="3" name="グラフィックス 37">
            <a:extLst>
              <a:ext uri="{FF2B5EF4-FFF2-40B4-BE49-F238E27FC236}">
                <a16:creationId xmlns:a16="http://schemas.microsoft.com/office/drawing/2014/main" id="{CBAC15A1-9F5A-99AB-BF2E-195AA5C635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98" y="2782577"/>
            <a:ext cx="2928740" cy="1756841"/>
          </a:xfrm>
          <a:prstGeom prst="rect">
            <a:avLst/>
          </a:prstGeom>
        </p:spPr>
      </p:pic>
      <p:pic>
        <p:nvPicPr>
          <p:cNvPr id="4" name="グラフィックス 38">
            <a:extLst>
              <a:ext uri="{FF2B5EF4-FFF2-40B4-BE49-F238E27FC236}">
                <a16:creationId xmlns:a16="http://schemas.microsoft.com/office/drawing/2014/main" id="{037CC865-8C9F-1C7F-901B-F23835C660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3584" y="2782577"/>
            <a:ext cx="2928748" cy="1756841"/>
          </a:xfrm>
          <a:prstGeom prst="rect">
            <a:avLst/>
          </a:prstGeom>
        </p:spPr>
      </p:pic>
      <p:pic>
        <p:nvPicPr>
          <p:cNvPr id="5" name="グラフィックス 39">
            <a:extLst>
              <a:ext uri="{FF2B5EF4-FFF2-40B4-BE49-F238E27FC236}">
                <a16:creationId xmlns:a16="http://schemas.microsoft.com/office/drawing/2014/main" id="{188AA4D2-A446-B1F1-163B-9EAB471EED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2128" y="2796973"/>
            <a:ext cx="2928964" cy="1756841"/>
          </a:xfrm>
          <a:prstGeom prst="rect">
            <a:avLst/>
          </a:prstGeom>
        </p:spPr>
      </p:pic>
      <p:sp>
        <p:nvSpPr>
          <p:cNvPr id="6" name="テキスト ボックス 5">
            <a:extLst>
              <a:ext uri="{FF2B5EF4-FFF2-40B4-BE49-F238E27FC236}">
                <a16:creationId xmlns:a16="http://schemas.microsoft.com/office/drawing/2014/main" id="{2484CE71-386E-813D-1156-516FCEA4BC37}"/>
              </a:ext>
            </a:extLst>
          </p:cNvPr>
          <p:cNvSpPr txBox="1"/>
          <p:nvPr/>
        </p:nvSpPr>
        <p:spPr>
          <a:xfrm>
            <a:off x="177609" y="2511930"/>
            <a:ext cx="2985068" cy="338554"/>
          </a:xfrm>
          <a:prstGeom prst="rect">
            <a:avLst/>
          </a:prstGeom>
          <a:noFill/>
        </p:spPr>
        <p:txBody>
          <a:bodyPr wrap="square" rtlCol="0">
            <a:spAutoFit/>
          </a:bodyPr>
          <a:lstStyle/>
          <a:p>
            <a:pPr algn="ctr"/>
            <a:r>
              <a:rPr kumimoji="1" lang="en-US" altLang="ja-JP" sz="1600" dirty="0"/>
              <a:t>Source Data</a:t>
            </a:r>
            <a:r>
              <a:rPr kumimoji="1" lang="ja-JP" altLang="en-US" sz="1600" dirty="0"/>
              <a:t>（設計時）</a:t>
            </a:r>
            <a:r>
              <a:rPr kumimoji="1" lang="en-US" altLang="ja-JP" sz="1600" dirty="0"/>
              <a:t>: 10</a:t>
            </a:r>
            <a:endParaRPr kumimoji="1" lang="ja-JP" altLang="en-US" sz="1600" dirty="0"/>
          </a:p>
        </p:txBody>
      </p:sp>
      <p:sp>
        <p:nvSpPr>
          <p:cNvPr id="7" name="テキスト ボックス 6">
            <a:extLst>
              <a:ext uri="{FF2B5EF4-FFF2-40B4-BE49-F238E27FC236}">
                <a16:creationId xmlns:a16="http://schemas.microsoft.com/office/drawing/2014/main" id="{00FCB3F6-8991-D451-1F9B-CF3562FB1183}"/>
              </a:ext>
            </a:extLst>
          </p:cNvPr>
          <p:cNvSpPr txBox="1"/>
          <p:nvPr/>
        </p:nvSpPr>
        <p:spPr>
          <a:xfrm>
            <a:off x="3272398" y="2511930"/>
            <a:ext cx="2873882" cy="338554"/>
          </a:xfrm>
          <a:prstGeom prst="rect">
            <a:avLst/>
          </a:prstGeom>
          <a:noFill/>
        </p:spPr>
        <p:txBody>
          <a:bodyPr wrap="square" rtlCol="0">
            <a:spAutoFit/>
          </a:bodyPr>
          <a:lstStyle/>
          <a:p>
            <a:pPr algn="ctr"/>
            <a:r>
              <a:rPr kumimoji="1" lang="en-US" altLang="ja-JP" sz="1600" dirty="0"/>
              <a:t>Source Data</a:t>
            </a:r>
            <a:r>
              <a:rPr kumimoji="1" lang="ja-JP" altLang="en-US" sz="1600" dirty="0"/>
              <a:t>（設計時）</a:t>
            </a:r>
            <a:r>
              <a:rPr kumimoji="1" lang="en-US" altLang="ja-JP" sz="1600" dirty="0"/>
              <a:t>: 30</a:t>
            </a:r>
            <a:endParaRPr kumimoji="1" lang="ja-JP" altLang="en-US" sz="1600" dirty="0"/>
          </a:p>
        </p:txBody>
      </p:sp>
      <p:sp>
        <p:nvSpPr>
          <p:cNvPr id="8" name="テキスト ボックス 7">
            <a:extLst>
              <a:ext uri="{FF2B5EF4-FFF2-40B4-BE49-F238E27FC236}">
                <a16:creationId xmlns:a16="http://schemas.microsoft.com/office/drawing/2014/main" id="{ECBC1A1D-2E8F-3F9C-B81F-296576BE86C7}"/>
              </a:ext>
            </a:extLst>
          </p:cNvPr>
          <p:cNvSpPr txBox="1"/>
          <p:nvPr/>
        </p:nvSpPr>
        <p:spPr>
          <a:xfrm>
            <a:off x="6367898" y="2511930"/>
            <a:ext cx="2776102" cy="338554"/>
          </a:xfrm>
          <a:prstGeom prst="rect">
            <a:avLst/>
          </a:prstGeom>
          <a:noFill/>
        </p:spPr>
        <p:txBody>
          <a:bodyPr wrap="square" rtlCol="0">
            <a:spAutoFit/>
          </a:bodyPr>
          <a:lstStyle/>
          <a:p>
            <a:pPr algn="ctr"/>
            <a:r>
              <a:rPr kumimoji="1" lang="en-US" altLang="ja-JP" sz="1600" dirty="0"/>
              <a:t>Source Data</a:t>
            </a:r>
            <a:r>
              <a:rPr kumimoji="1" lang="ja-JP" altLang="en-US" sz="1600" dirty="0"/>
              <a:t>（設計時）</a:t>
            </a:r>
            <a:r>
              <a:rPr kumimoji="1" lang="en-US" altLang="ja-JP" sz="1600" dirty="0"/>
              <a:t>: 100</a:t>
            </a:r>
            <a:endParaRPr kumimoji="1" lang="ja-JP" altLang="en-US" sz="1600" dirty="0"/>
          </a:p>
        </p:txBody>
      </p:sp>
      <p:grpSp>
        <p:nvGrpSpPr>
          <p:cNvPr id="10" name="グループ化 9">
            <a:extLst>
              <a:ext uri="{FF2B5EF4-FFF2-40B4-BE49-F238E27FC236}">
                <a16:creationId xmlns:a16="http://schemas.microsoft.com/office/drawing/2014/main" id="{180F5E1C-194A-E507-116B-D549313DF79A}"/>
              </a:ext>
            </a:extLst>
          </p:cNvPr>
          <p:cNvGrpSpPr/>
          <p:nvPr/>
        </p:nvGrpSpPr>
        <p:grpSpPr>
          <a:xfrm>
            <a:off x="287403" y="873684"/>
            <a:ext cx="3738498" cy="400050"/>
            <a:chOff x="274734" y="925733"/>
            <a:chExt cx="2001533" cy="400050"/>
          </a:xfrm>
        </p:grpSpPr>
        <p:sp>
          <p:nvSpPr>
            <p:cNvPr id="11" name="平行四辺形 10">
              <a:extLst>
                <a:ext uri="{FF2B5EF4-FFF2-40B4-BE49-F238E27FC236}">
                  <a16:creationId xmlns:a16="http://schemas.microsoft.com/office/drawing/2014/main" id="{BEE5A8EB-AD65-E27B-BD8A-8A9B1F5ACC92}"/>
                </a:ext>
              </a:extLst>
            </p:cNvPr>
            <p:cNvSpPr/>
            <p:nvPr/>
          </p:nvSpPr>
          <p:spPr>
            <a:xfrm>
              <a:off x="274734" y="1193558"/>
              <a:ext cx="1405802"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7398C3A-96F4-BF6C-E5A3-9344F63D5907}"/>
                </a:ext>
              </a:extLst>
            </p:cNvPr>
            <p:cNvSpPr/>
            <p:nvPr/>
          </p:nvSpPr>
          <p:spPr>
            <a:xfrm>
              <a:off x="306025" y="925733"/>
              <a:ext cx="1970242"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sz="2400" b="1" dirty="0">
                  <a:solidFill>
                    <a:schemeClr val="tx1"/>
                  </a:solidFill>
                </a:rPr>
                <a:t>各部ごとの寄与度</a:t>
              </a:r>
            </a:p>
          </p:txBody>
        </p:sp>
      </p:grpSp>
      <p:sp>
        <p:nvSpPr>
          <p:cNvPr id="13" name="テキスト ボックス 12">
            <a:extLst>
              <a:ext uri="{FF2B5EF4-FFF2-40B4-BE49-F238E27FC236}">
                <a16:creationId xmlns:a16="http://schemas.microsoft.com/office/drawing/2014/main" id="{0AAD2C0C-D18B-A11D-A6DB-D88D11F02A5C}"/>
              </a:ext>
            </a:extLst>
          </p:cNvPr>
          <p:cNvSpPr txBox="1"/>
          <p:nvPr/>
        </p:nvSpPr>
        <p:spPr>
          <a:xfrm>
            <a:off x="344514" y="1342331"/>
            <a:ext cx="1960497" cy="1056508"/>
          </a:xfrm>
          <a:prstGeom prst="rect">
            <a:avLst/>
          </a:prstGeom>
          <a:solidFill>
            <a:schemeClr val="bg2">
              <a:lumMod val="90000"/>
            </a:schemeClr>
          </a:solidFill>
        </p:spPr>
        <p:txBody>
          <a:bodyPr wrap="square" rtlCol="0">
            <a:spAutoFit/>
          </a:bodyPr>
          <a:lstStyle/>
          <a:p>
            <a:pPr>
              <a:lnSpc>
                <a:spcPct val="120000"/>
              </a:lnSpc>
            </a:pPr>
            <a:r>
              <a:rPr kumimoji="1" lang="ja-JP" altLang="en-US"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ー </a:t>
            </a:r>
            <a:r>
              <a:rPr kumimoji="1" lang="en-US" altLang="ja-JP" b="1" dirty="0">
                <a:solidFill>
                  <a:srgbClr val="FF0000"/>
                </a:solidFill>
                <a:latin typeface="Helvetica" panose="020B0604020202030204" pitchFamily="34" charset="0"/>
                <a:ea typeface="ＭＳ ゴシック" panose="020B0609070205080204" pitchFamily="49" charset="-128"/>
                <a:cs typeface="Times New Roman" panose="02020603050405020304" pitchFamily="18" charset="0"/>
              </a:rPr>
              <a:t>Common</a:t>
            </a:r>
            <a:r>
              <a:rPr kumimoji="1" lang="ja-JP" altLang="en-US" b="1" dirty="0">
                <a:solidFill>
                  <a:srgbClr val="FF0000"/>
                </a:solidFill>
                <a:latin typeface="Helvetica" panose="020B0604020202030204" pitchFamily="34" charset="0"/>
                <a:ea typeface="ＭＳ ゴシック" panose="020B0609070205080204" pitchFamily="49" charset="-128"/>
                <a:cs typeface="Times New Roman" panose="02020603050405020304" pitchFamily="18" charset="0"/>
              </a:rPr>
              <a:t>部</a:t>
            </a:r>
            <a:endParaRPr kumimoji="1" lang="en-US" altLang="ja-JP" b="1" dirty="0">
              <a:solidFill>
                <a:srgbClr val="FF0000"/>
              </a:solidFill>
              <a:latin typeface="Helvetica" panose="020B0604020202030204" pitchFamily="34" charset="0"/>
              <a:ea typeface="ＭＳ ゴシック" panose="020B0609070205080204" pitchFamily="49" charset="-128"/>
              <a:cs typeface="Times New Roman" panose="02020603050405020304" pitchFamily="18" charset="0"/>
            </a:endParaRPr>
          </a:p>
          <a:p>
            <a:pPr>
              <a:lnSpc>
                <a:spcPct val="120000"/>
              </a:lnSpc>
            </a:pPr>
            <a:r>
              <a:rPr kumimoji="1" lang="ja-JP" altLang="en-US" dirty="0">
                <a:solidFill>
                  <a:srgbClr val="0618C0"/>
                </a:solidFill>
                <a:latin typeface="ＭＳ ゴシック" panose="020B0609070205080204" pitchFamily="49" charset="-128"/>
                <a:ea typeface="ＭＳ ゴシック" panose="020B0609070205080204" pitchFamily="49" charset="-128"/>
                <a:cs typeface="Times New Roman" panose="02020603050405020304" pitchFamily="18" charset="0"/>
              </a:rPr>
              <a:t>ー</a:t>
            </a:r>
            <a:r>
              <a:rPr kumimoji="1" lang="ja-JP" altLang="en-US" dirty="0">
                <a:solidFill>
                  <a:srgbClr val="FF0000"/>
                </a:solidFill>
                <a:latin typeface="ＭＳ ゴシック" panose="020B0609070205080204" pitchFamily="49" charset="-128"/>
                <a:ea typeface="ＭＳ ゴシック" panose="020B0609070205080204" pitchFamily="49" charset="-128"/>
                <a:cs typeface="Times New Roman" panose="02020603050405020304" pitchFamily="18" charset="0"/>
              </a:rPr>
              <a:t> </a:t>
            </a:r>
            <a:r>
              <a:rPr kumimoji="1" lang="en-US" altLang="ja-JP" b="1" dirty="0">
                <a:solidFill>
                  <a:srgbClr val="0618C0"/>
                </a:solidFill>
                <a:latin typeface="Helvetica" panose="020B0604020202030204" pitchFamily="34" charset="0"/>
                <a:ea typeface="ＭＳ ゴシック" panose="020B0609070205080204" pitchFamily="49" charset="-128"/>
                <a:cs typeface="Times New Roman" panose="02020603050405020304" pitchFamily="18" charset="0"/>
              </a:rPr>
              <a:t>Target</a:t>
            </a:r>
            <a:r>
              <a:rPr kumimoji="1" lang="ja-JP" altLang="en-US" b="1" dirty="0">
                <a:solidFill>
                  <a:srgbClr val="0618C0"/>
                </a:solidFill>
                <a:latin typeface="Helvetica" panose="020B0604020202030204" pitchFamily="34" charset="0"/>
                <a:ea typeface="ＭＳ ゴシック" panose="020B0609070205080204" pitchFamily="49" charset="-128"/>
                <a:cs typeface="Times New Roman" panose="02020603050405020304" pitchFamily="18" charset="0"/>
              </a:rPr>
              <a:t>部</a:t>
            </a:r>
            <a:endParaRPr kumimoji="1" lang="en-US" altLang="ja-JP" b="1" dirty="0">
              <a:solidFill>
                <a:srgbClr val="0618C0"/>
              </a:solidFill>
              <a:latin typeface="Helvetica" panose="020B0604020202030204" pitchFamily="34" charset="0"/>
              <a:ea typeface="ＭＳ ゴシック" panose="020B0609070205080204" pitchFamily="49" charset="-128"/>
              <a:cs typeface="Times New Roman" panose="02020603050405020304" pitchFamily="18" charset="0"/>
            </a:endParaRPr>
          </a:p>
          <a:p>
            <a:pPr>
              <a:lnSpc>
                <a:spcPct val="120000"/>
              </a:lnSpc>
            </a:pPr>
            <a:r>
              <a:rPr kumimoji="1" lang="ja-JP" altLang="en-US" b="1" dirty="0">
                <a:solidFill>
                  <a:schemeClr val="accent6">
                    <a:lumMod val="75000"/>
                  </a:schemeClr>
                </a:solidFill>
                <a:latin typeface="ＭＳ ゴシック" panose="020B0609070205080204" pitchFamily="49" charset="-128"/>
                <a:ea typeface="ＭＳ ゴシック" panose="020B0609070205080204" pitchFamily="49" charset="-128"/>
                <a:cs typeface="Times New Roman" panose="02020603050405020304" pitchFamily="18" charset="0"/>
              </a:rPr>
              <a:t>ー </a:t>
            </a:r>
            <a:r>
              <a:rPr kumimoji="1" lang="en-US" altLang="ja-JP" b="1" dirty="0">
                <a:solidFill>
                  <a:schemeClr val="accent6">
                    <a:lumMod val="75000"/>
                  </a:schemeClr>
                </a:solidFill>
                <a:latin typeface="Helvetica" panose="020B0604020202030204" pitchFamily="34" charset="0"/>
                <a:ea typeface="ＭＳ ゴシック" panose="020B0609070205080204" pitchFamily="49" charset="-128"/>
                <a:cs typeface="Times New Roman" panose="02020603050405020304" pitchFamily="18" charset="0"/>
              </a:rPr>
              <a:t>Source</a:t>
            </a:r>
            <a:r>
              <a:rPr kumimoji="1" lang="ja-JP" altLang="en-US" b="1" dirty="0">
                <a:solidFill>
                  <a:schemeClr val="accent6">
                    <a:lumMod val="75000"/>
                  </a:schemeClr>
                </a:solidFill>
                <a:latin typeface="Helvetica" panose="020B0604020202030204" pitchFamily="34" charset="0"/>
                <a:ea typeface="ＭＳ ゴシック" panose="020B0609070205080204" pitchFamily="49" charset="-128"/>
                <a:cs typeface="Times New Roman" panose="02020603050405020304" pitchFamily="18" charset="0"/>
              </a:rPr>
              <a:t>部</a:t>
            </a:r>
          </a:p>
        </p:txBody>
      </p:sp>
      <p:sp>
        <p:nvSpPr>
          <p:cNvPr id="14" name="テキスト ボックス 13">
            <a:extLst>
              <a:ext uri="{FF2B5EF4-FFF2-40B4-BE49-F238E27FC236}">
                <a16:creationId xmlns:a16="http://schemas.microsoft.com/office/drawing/2014/main" id="{C0E3CD8B-610C-B38E-BCA3-9D5E075A45DF}"/>
              </a:ext>
            </a:extLst>
          </p:cNvPr>
          <p:cNvSpPr txBox="1"/>
          <p:nvPr/>
        </p:nvSpPr>
        <p:spPr>
          <a:xfrm>
            <a:off x="256625" y="4365503"/>
            <a:ext cx="2844761" cy="307777"/>
          </a:xfrm>
          <a:prstGeom prst="rect">
            <a:avLst/>
          </a:prstGeom>
          <a:solidFill>
            <a:schemeClr val="bg1"/>
          </a:solidFill>
        </p:spPr>
        <p:txBody>
          <a:bodyPr wrap="square" rtlCol="0">
            <a:spAutoFit/>
          </a:bodyPr>
          <a:lstStyle/>
          <a:p>
            <a:pPr algn="ctr"/>
            <a:r>
              <a:rPr kumimoji="1" lang="en-US" altLang="ja-JP" sz="1400" dirty="0"/>
              <a:t>Target Data</a:t>
            </a:r>
            <a:r>
              <a:rPr kumimoji="1" lang="ja-JP" altLang="en-US" sz="1400" dirty="0"/>
              <a:t>（劣化時）のデータ数</a:t>
            </a:r>
          </a:p>
        </p:txBody>
      </p:sp>
      <p:sp>
        <p:nvSpPr>
          <p:cNvPr id="15" name="テキスト ボックス 14">
            <a:extLst>
              <a:ext uri="{FF2B5EF4-FFF2-40B4-BE49-F238E27FC236}">
                <a16:creationId xmlns:a16="http://schemas.microsoft.com/office/drawing/2014/main" id="{00E92511-4B4B-32F1-CF09-C433655C7649}"/>
              </a:ext>
            </a:extLst>
          </p:cNvPr>
          <p:cNvSpPr txBox="1"/>
          <p:nvPr/>
        </p:nvSpPr>
        <p:spPr>
          <a:xfrm>
            <a:off x="3338493" y="4365503"/>
            <a:ext cx="2844761" cy="307777"/>
          </a:xfrm>
          <a:prstGeom prst="rect">
            <a:avLst/>
          </a:prstGeom>
          <a:solidFill>
            <a:schemeClr val="bg1"/>
          </a:solidFill>
        </p:spPr>
        <p:txBody>
          <a:bodyPr wrap="square" rtlCol="0">
            <a:spAutoFit/>
          </a:bodyPr>
          <a:lstStyle/>
          <a:p>
            <a:pPr algn="ctr"/>
            <a:r>
              <a:rPr kumimoji="1" lang="en-US" altLang="ja-JP" sz="1400" dirty="0"/>
              <a:t>Target Data</a:t>
            </a:r>
            <a:r>
              <a:rPr kumimoji="1" lang="ja-JP" altLang="en-US" sz="1400" dirty="0"/>
              <a:t>（劣化時）のデータ数</a:t>
            </a:r>
          </a:p>
        </p:txBody>
      </p:sp>
      <p:sp>
        <p:nvSpPr>
          <p:cNvPr id="16" name="テキスト ボックス 15">
            <a:extLst>
              <a:ext uri="{FF2B5EF4-FFF2-40B4-BE49-F238E27FC236}">
                <a16:creationId xmlns:a16="http://schemas.microsoft.com/office/drawing/2014/main" id="{9962D15A-2831-9BA8-88D9-8CEB84EF1E96}"/>
              </a:ext>
            </a:extLst>
          </p:cNvPr>
          <p:cNvSpPr txBox="1"/>
          <p:nvPr/>
        </p:nvSpPr>
        <p:spPr>
          <a:xfrm>
            <a:off x="6333568" y="4385529"/>
            <a:ext cx="2844761" cy="307777"/>
          </a:xfrm>
          <a:prstGeom prst="rect">
            <a:avLst/>
          </a:prstGeom>
          <a:solidFill>
            <a:schemeClr val="bg1"/>
          </a:solidFill>
        </p:spPr>
        <p:txBody>
          <a:bodyPr wrap="square" rtlCol="0">
            <a:spAutoFit/>
          </a:bodyPr>
          <a:lstStyle/>
          <a:p>
            <a:pPr algn="ctr"/>
            <a:r>
              <a:rPr kumimoji="1" lang="en-US" altLang="ja-JP" sz="1400" dirty="0"/>
              <a:t>Target Data</a:t>
            </a:r>
            <a:r>
              <a:rPr kumimoji="1" lang="ja-JP" altLang="en-US" sz="1400" dirty="0"/>
              <a:t>（劣化時）のデータ数</a:t>
            </a:r>
          </a:p>
        </p:txBody>
      </p:sp>
      <p:sp>
        <p:nvSpPr>
          <p:cNvPr id="17" name="テキスト ボックス 16">
            <a:extLst>
              <a:ext uri="{FF2B5EF4-FFF2-40B4-BE49-F238E27FC236}">
                <a16:creationId xmlns:a16="http://schemas.microsoft.com/office/drawing/2014/main" id="{132FEF57-B103-2686-8F30-CD46E7CCCD60}"/>
              </a:ext>
            </a:extLst>
          </p:cNvPr>
          <p:cNvSpPr txBox="1"/>
          <p:nvPr/>
        </p:nvSpPr>
        <p:spPr>
          <a:xfrm rot="16200000">
            <a:off x="-900227" y="3351798"/>
            <a:ext cx="2058188" cy="276999"/>
          </a:xfrm>
          <a:prstGeom prst="rect">
            <a:avLst/>
          </a:prstGeom>
          <a:solidFill>
            <a:schemeClr val="bg1"/>
          </a:solidFill>
        </p:spPr>
        <p:txBody>
          <a:bodyPr wrap="square" rtlCol="0">
            <a:spAutoFit/>
          </a:bodyPr>
          <a:lstStyle/>
          <a:p>
            <a:pPr algn="ctr"/>
            <a:r>
              <a:rPr kumimoji="1" lang="en-US" altLang="ja-JP" sz="1200" dirty="0"/>
              <a:t>ARD</a:t>
            </a:r>
            <a:r>
              <a:rPr kumimoji="1" lang="ja-JP" altLang="en-US" sz="1200" dirty="0"/>
              <a:t>による寄与度（</a:t>
            </a:r>
            <a:r>
              <a:rPr kumimoji="1" lang="en-US" altLang="ja-JP" sz="1200" dirty="0"/>
              <a:t>%</a:t>
            </a:r>
            <a:r>
              <a:rPr kumimoji="1" lang="ja-JP" altLang="en-US" sz="1200" dirty="0"/>
              <a:t>）</a:t>
            </a:r>
          </a:p>
        </p:txBody>
      </p:sp>
      <p:sp>
        <p:nvSpPr>
          <p:cNvPr id="18" name="テキスト ボックス 17">
            <a:extLst>
              <a:ext uri="{FF2B5EF4-FFF2-40B4-BE49-F238E27FC236}">
                <a16:creationId xmlns:a16="http://schemas.microsoft.com/office/drawing/2014/main" id="{BB0936A4-9CA8-6046-0952-3D882D3EC1D7}"/>
              </a:ext>
            </a:extLst>
          </p:cNvPr>
          <p:cNvSpPr txBox="1"/>
          <p:nvPr/>
        </p:nvSpPr>
        <p:spPr>
          <a:xfrm rot="16200000">
            <a:off x="2141423" y="3358148"/>
            <a:ext cx="2058188" cy="276999"/>
          </a:xfrm>
          <a:prstGeom prst="rect">
            <a:avLst/>
          </a:prstGeom>
          <a:solidFill>
            <a:schemeClr val="bg1"/>
          </a:solidFill>
        </p:spPr>
        <p:txBody>
          <a:bodyPr wrap="square" rtlCol="0">
            <a:spAutoFit/>
          </a:bodyPr>
          <a:lstStyle/>
          <a:p>
            <a:pPr algn="ctr"/>
            <a:r>
              <a:rPr kumimoji="1" lang="en-US" altLang="ja-JP" sz="1200" dirty="0"/>
              <a:t>ARD</a:t>
            </a:r>
            <a:r>
              <a:rPr kumimoji="1" lang="ja-JP" altLang="en-US" sz="1200" dirty="0"/>
              <a:t>による寄与度（</a:t>
            </a:r>
            <a:r>
              <a:rPr kumimoji="1" lang="en-US" altLang="ja-JP" sz="1200" dirty="0"/>
              <a:t>%</a:t>
            </a:r>
            <a:r>
              <a:rPr kumimoji="1" lang="ja-JP" altLang="en-US" sz="1200" dirty="0"/>
              <a:t>）</a:t>
            </a:r>
          </a:p>
        </p:txBody>
      </p:sp>
      <p:sp>
        <p:nvSpPr>
          <p:cNvPr id="19" name="テキスト ボックス 18">
            <a:extLst>
              <a:ext uri="{FF2B5EF4-FFF2-40B4-BE49-F238E27FC236}">
                <a16:creationId xmlns:a16="http://schemas.microsoft.com/office/drawing/2014/main" id="{95F13D1B-8583-255F-ABD1-F28F63357F69}"/>
              </a:ext>
            </a:extLst>
          </p:cNvPr>
          <p:cNvSpPr txBox="1"/>
          <p:nvPr/>
        </p:nvSpPr>
        <p:spPr>
          <a:xfrm rot="16200000">
            <a:off x="5183073" y="3339098"/>
            <a:ext cx="2058188" cy="276999"/>
          </a:xfrm>
          <a:prstGeom prst="rect">
            <a:avLst/>
          </a:prstGeom>
          <a:solidFill>
            <a:schemeClr val="bg1"/>
          </a:solidFill>
        </p:spPr>
        <p:txBody>
          <a:bodyPr wrap="square" rtlCol="0">
            <a:spAutoFit/>
          </a:bodyPr>
          <a:lstStyle/>
          <a:p>
            <a:pPr algn="ctr"/>
            <a:r>
              <a:rPr kumimoji="1" lang="en-US" altLang="ja-JP" sz="1200" dirty="0"/>
              <a:t>ARD</a:t>
            </a:r>
            <a:r>
              <a:rPr kumimoji="1" lang="ja-JP" altLang="en-US" sz="1200" dirty="0"/>
              <a:t>による寄与度（</a:t>
            </a:r>
            <a:r>
              <a:rPr kumimoji="1" lang="en-US" altLang="ja-JP" sz="1200" dirty="0"/>
              <a:t>%</a:t>
            </a:r>
            <a:r>
              <a:rPr kumimoji="1" lang="ja-JP" altLang="en-US" sz="1200" dirty="0"/>
              <a:t>）</a:t>
            </a:r>
          </a:p>
        </p:txBody>
      </p:sp>
      <p:sp>
        <p:nvSpPr>
          <p:cNvPr id="20" name="角丸四角形 20">
            <a:extLst>
              <a:ext uri="{FF2B5EF4-FFF2-40B4-BE49-F238E27FC236}">
                <a16:creationId xmlns:a16="http://schemas.microsoft.com/office/drawing/2014/main" id="{9077EFA1-5AE2-1335-1731-33A2D18C2061}"/>
              </a:ext>
            </a:extLst>
          </p:cNvPr>
          <p:cNvSpPr/>
          <p:nvPr/>
        </p:nvSpPr>
        <p:spPr>
          <a:xfrm>
            <a:off x="269331" y="4867532"/>
            <a:ext cx="8652518" cy="1812128"/>
          </a:xfrm>
          <a:prstGeom prst="roundRect">
            <a:avLst>
              <a:gd name="adj" fmla="val 0"/>
            </a:avLst>
          </a:prstGeom>
          <a:solidFill>
            <a:schemeClr val="tx2">
              <a:lumMod val="20000"/>
              <a:lumOff val="80000"/>
            </a:schemeClr>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5000"/>
              </a:lnSpc>
              <a:buFont typeface="Arial" panose="020B0604020202020204" pitchFamily="34" charset="0"/>
              <a:buChar char="•"/>
            </a:pPr>
            <a:r>
              <a:rPr kumimoji="1" lang="en-US" altLang="ja-JP" sz="2000" b="1" dirty="0">
                <a:solidFill>
                  <a:srgbClr val="FF0000"/>
                </a:solidFill>
              </a:rPr>
              <a:t>Source</a:t>
            </a:r>
            <a:r>
              <a:rPr kumimoji="1" lang="ja-JP" altLang="en-US" sz="2000" b="1" dirty="0">
                <a:solidFill>
                  <a:srgbClr val="FF0000"/>
                </a:solidFill>
              </a:rPr>
              <a:t>データ数が多いほど</a:t>
            </a:r>
            <a:r>
              <a:rPr kumimoji="1" lang="en-US" altLang="ja-JP" sz="2000" b="1" dirty="0">
                <a:solidFill>
                  <a:schemeClr val="tx1"/>
                </a:solidFill>
              </a:rPr>
              <a:t>Common</a:t>
            </a:r>
            <a:r>
              <a:rPr kumimoji="1" lang="ja-JP" altLang="en-US" sz="2000" b="1" dirty="0">
                <a:solidFill>
                  <a:schemeClr val="tx1"/>
                </a:solidFill>
              </a:rPr>
              <a:t>部の寄与度が高くなり、</a:t>
            </a:r>
            <a:br>
              <a:rPr kumimoji="1" lang="en-US" altLang="ja-JP" sz="2000" b="1" dirty="0">
                <a:solidFill>
                  <a:schemeClr val="tx1"/>
                </a:solidFill>
              </a:rPr>
            </a:br>
            <a:r>
              <a:rPr kumimoji="1" lang="ja-JP" altLang="en-US" sz="2000" b="1" dirty="0">
                <a:solidFill>
                  <a:srgbClr val="FF0000"/>
                </a:solidFill>
              </a:rPr>
              <a:t>転移学習の効果が大きい</a:t>
            </a:r>
            <a:r>
              <a:rPr kumimoji="1" lang="ja-JP" altLang="en-US" sz="2000" b="1" dirty="0">
                <a:solidFill>
                  <a:schemeClr val="tx1"/>
                </a:solidFill>
              </a:rPr>
              <a:t>といえた</a:t>
            </a:r>
            <a:endParaRPr kumimoji="1" lang="en-US" altLang="ja-JP" sz="2000" b="1" dirty="0">
              <a:solidFill>
                <a:schemeClr val="tx1"/>
              </a:solidFill>
            </a:endParaRPr>
          </a:p>
          <a:p>
            <a:pPr marL="342900" indent="-342900">
              <a:lnSpc>
                <a:spcPct val="125000"/>
              </a:lnSpc>
              <a:buFont typeface="Arial" panose="020B0604020202020204" pitchFamily="34" charset="0"/>
              <a:buChar char="•"/>
            </a:pPr>
            <a:r>
              <a:rPr kumimoji="1" lang="en-US" altLang="ja-JP" sz="2000" b="1" dirty="0">
                <a:solidFill>
                  <a:schemeClr val="tx1"/>
                </a:solidFill>
              </a:rPr>
              <a:t>Source</a:t>
            </a:r>
            <a:r>
              <a:rPr kumimoji="1" lang="ja-JP" altLang="en-US" sz="2000" b="1" dirty="0">
                <a:solidFill>
                  <a:schemeClr val="tx1"/>
                </a:solidFill>
              </a:rPr>
              <a:t>データ数：</a:t>
            </a:r>
            <a:r>
              <a:rPr kumimoji="1" lang="en-US" altLang="ja-JP" sz="2000" b="1" dirty="0">
                <a:solidFill>
                  <a:schemeClr val="tx1"/>
                </a:solidFill>
              </a:rPr>
              <a:t>30</a:t>
            </a:r>
            <a:r>
              <a:rPr kumimoji="1" lang="ja-JP" altLang="en-US" sz="2000" b="1" dirty="0">
                <a:solidFill>
                  <a:schemeClr val="tx1"/>
                </a:solidFill>
              </a:rPr>
              <a:t>のときと、</a:t>
            </a:r>
            <a:r>
              <a:rPr kumimoji="1" lang="en-US" altLang="ja-JP" sz="2000" b="1" dirty="0">
                <a:solidFill>
                  <a:schemeClr val="tx1"/>
                </a:solidFill>
              </a:rPr>
              <a:t>Source</a:t>
            </a:r>
            <a:r>
              <a:rPr kumimoji="1" lang="ja-JP" altLang="en-US" sz="2000" b="1" dirty="0">
                <a:solidFill>
                  <a:schemeClr val="tx1"/>
                </a:solidFill>
              </a:rPr>
              <a:t>データ数：</a:t>
            </a:r>
            <a:r>
              <a:rPr kumimoji="1" lang="en-US" altLang="ja-JP" sz="2000" b="1" dirty="0">
                <a:solidFill>
                  <a:schemeClr val="tx1"/>
                </a:solidFill>
              </a:rPr>
              <a:t>100</a:t>
            </a:r>
            <a:r>
              <a:rPr kumimoji="1" lang="ja-JP" altLang="en-US" sz="2000" b="1" dirty="0">
                <a:solidFill>
                  <a:schemeClr val="tx1"/>
                </a:solidFill>
              </a:rPr>
              <a:t>のときでは、</a:t>
            </a:r>
            <a:br>
              <a:rPr kumimoji="1" lang="en-US" altLang="ja-JP" sz="2000" b="1" dirty="0">
                <a:solidFill>
                  <a:schemeClr val="tx1"/>
                </a:solidFill>
              </a:rPr>
            </a:br>
            <a:r>
              <a:rPr kumimoji="1" lang="ja-JP" altLang="en-US" sz="2000" b="1" dirty="0">
                <a:solidFill>
                  <a:schemeClr val="tx1"/>
                </a:solidFill>
              </a:rPr>
              <a:t>大体同じ寄与度へと収束していた</a:t>
            </a:r>
            <a:endParaRPr kumimoji="1" lang="en-US" altLang="ja-JP" sz="2000" b="1" dirty="0">
              <a:solidFill>
                <a:schemeClr val="tx1"/>
              </a:solidFill>
            </a:endParaRPr>
          </a:p>
        </p:txBody>
      </p:sp>
      <p:sp>
        <p:nvSpPr>
          <p:cNvPr id="21" name="正方形/長方形 20">
            <a:extLst>
              <a:ext uri="{FF2B5EF4-FFF2-40B4-BE49-F238E27FC236}">
                <a16:creationId xmlns:a16="http://schemas.microsoft.com/office/drawing/2014/main" id="{D8DBC9F0-A6B8-4821-C9B9-486E8CF3ADDC}"/>
              </a:ext>
            </a:extLst>
          </p:cNvPr>
          <p:cNvSpPr/>
          <p:nvPr/>
        </p:nvSpPr>
        <p:spPr>
          <a:xfrm>
            <a:off x="1801231" y="3581985"/>
            <a:ext cx="1120990" cy="457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16583E8-ED81-C0CB-AB5F-D4F29676DB4E}"/>
              </a:ext>
            </a:extLst>
          </p:cNvPr>
          <p:cNvSpPr/>
          <p:nvPr/>
        </p:nvSpPr>
        <p:spPr>
          <a:xfrm>
            <a:off x="5143499" y="3543885"/>
            <a:ext cx="794972" cy="457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CACCADB-CF4D-A925-FC6A-3218D2561DC5}"/>
              </a:ext>
            </a:extLst>
          </p:cNvPr>
          <p:cNvSpPr/>
          <p:nvPr/>
        </p:nvSpPr>
        <p:spPr>
          <a:xfrm>
            <a:off x="8185149" y="3537535"/>
            <a:ext cx="814021" cy="400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AADC402-B99F-74DD-8B00-E533F32E5AE9}"/>
              </a:ext>
            </a:extLst>
          </p:cNvPr>
          <p:cNvPicPr>
            <a:picLocks noChangeAspect="1"/>
          </p:cNvPicPr>
          <p:nvPr/>
        </p:nvPicPr>
        <p:blipFill rotWithShape="1">
          <a:blip r:embed="rId9"/>
          <a:srcRect b="13429"/>
          <a:stretch/>
        </p:blipFill>
        <p:spPr>
          <a:xfrm>
            <a:off x="4012213" y="725414"/>
            <a:ext cx="4890193" cy="1580567"/>
          </a:xfrm>
          <a:prstGeom prst="rect">
            <a:avLst/>
          </a:prstGeom>
        </p:spPr>
      </p:pic>
    </p:spTree>
    <p:extLst>
      <p:ext uri="{BB962C8B-B14F-4D97-AF65-F5344CB8AC3E}">
        <p14:creationId xmlns:p14="http://schemas.microsoft.com/office/powerpoint/2010/main" val="3171866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C60D8C-E640-A341-B685-0E382A8AA9ED}"/>
              </a:ext>
            </a:extLst>
          </p:cNvPr>
          <p:cNvSpPr>
            <a:spLocks noGrp="1"/>
          </p:cNvSpPr>
          <p:nvPr>
            <p:ph type="title"/>
          </p:nvPr>
        </p:nvSpPr>
        <p:spPr/>
        <p:txBody>
          <a:bodyPr>
            <a:normAutofit fontScale="90000"/>
          </a:bodyPr>
          <a:lstStyle/>
          <a:p>
            <a:r>
              <a:rPr lang="en-US" altLang="ja-JP" dirty="0"/>
              <a:t>【</a:t>
            </a:r>
            <a:r>
              <a:rPr lang="ja-JP" altLang="en-US" dirty="0"/>
              <a:t>結果</a:t>
            </a:r>
            <a:r>
              <a:rPr lang="en-US" altLang="ja-JP" dirty="0"/>
              <a:t>】 ARD</a:t>
            </a:r>
            <a:r>
              <a:rPr lang="ja-JP" altLang="en-US" dirty="0"/>
              <a:t>によるパラメータの寄与度推定結果</a:t>
            </a:r>
            <a:endParaRPr kumimoji="1" lang="ja-JP" altLang="en-US" dirty="0"/>
          </a:p>
        </p:txBody>
      </p:sp>
      <p:pic>
        <p:nvPicPr>
          <p:cNvPr id="3" name="グラフィックス 48">
            <a:extLst>
              <a:ext uri="{FF2B5EF4-FFF2-40B4-BE49-F238E27FC236}">
                <a16:creationId xmlns:a16="http://schemas.microsoft.com/office/drawing/2014/main" id="{6B05CB9D-09C8-B29A-D338-8DA26624BE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04" y="2093822"/>
            <a:ext cx="2880000" cy="3910815"/>
          </a:xfrm>
          <a:prstGeom prst="rect">
            <a:avLst/>
          </a:prstGeom>
        </p:spPr>
      </p:pic>
      <p:pic>
        <p:nvPicPr>
          <p:cNvPr id="4" name="グラフィックス 50">
            <a:extLst>
              <a:ext uri="{FF2B5EF4-FFF2-40B4-BE49-F238E27FC236}">
                <a16:creationId xmlns:a16="http://schemas.microsoft.com/office/drawing/2014/main" id="{89794F23-807B-BA1E-BBD2-9666BD9EA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64032" y="2100288"/>
            <a:ext cx="2880000" cy="3904349"/>
          </a:xfrm>
          <a:prstGeom prst="rect">
            <a:avLst/>
          </a:prstGeom>
        </p:spPr>
      </p:pic>
      <p:pic>
        <p:nvPicPr>
          <p:cNvPr id="5" name="グラフィックス 51">
            <a:extLst>
              <a:ext uri="{FF2B5EF4-FFF2-40B4-BE49-F238E27FC236}">
                <a16:creationId xmlns:a16="http://schemas.microsoft.com/office/drawing/2014/main" id="{654582D4-6B21-333C-4866-0F5510C44D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0120" y="2093822"/>
            <a:ext cx="2880000" cy="3891418"/>
          </a:xfrm>
          <a:prstGeom prst="rect">
            <a:avLst/>
          </a:prstGeom>
        </p:spPr>
      </p:pic>
      <p:sp>
        <p:nvSpPr>
          <p:cNvPr id="6" name="テキスト ボックス 5">
            <a:extLst>
              <a:ext uri="{FF2B5EF4-FFF2-40B4-BE49-F238E27FC236}">
                <a16:creationId xmlns:a16="http://schemas.microsoft.com/office/drawing/2014/main" id="{3AA23B2E-3228-B818-6123-E1AEE208F854}"/>
              </a:ext>
            </a:extLst>
          </p:cNvPr>
          <p:cNvSpPr txBox="1"/>
          <p:nvPr/>
        </p:nvSpPr>
        <p:spPr>
          <a:xfrm>
            <a:off x="456698" y="1131687"/>
            <a:ext cx="2435613" cy="646331"/>
          </a:xfrm>
          <a:prstGeom prst="rect">
            <a:avLst/>
          </a:prstGeom>
          <a:noFill/>
        </p:spPr>
        <p:txBody>
          <a:bodyPr wrap="square" rtlCol="0">
            <a:spAutoFit/>
          </a:bodyPr>
          <a:lstStyle/>
          <a:p>
            <a:pPr algn="ctr"/>
            <a:r>
              <a:rPr kumimoji="1" lang="ja-JP" altLang="en-US" dirty="0"/>
              <a:t>設計時のデータ数</a:t>
            </a:r>
            <a:r>
              <a:rPr kumimoji="1" lang="en-US" altLang="ja-JP" dirty="0"/>
              <a:t>: 30 </a:t>
            </a:r>
          </a:p>
          <a:p>
            <a:pPr algn="ctr"/>
            <a:r>
              <a:rPr kumimoji="1" lang="ja-JP" altLang="en-US" dirty="0"/>
              <a:t>劣化時のデータ数</a:t>
            </a:r>
            <a:r>
              <a:rPr kumimoji="1" lang="en-US" altLang="ja-JP" dirty="0"/>
              <a:t>: 15</a:t>
            </a:r>
            <a:endParaRPr kumimoji="1" lang="ja-JP" altLang="en-US" dirty="0"/>
          </a:p>
        </p:txBody>
      </p:sp>
      <p:sp>
        <p:nvSpPr>
          <p:cNvPr id="7" name="テキスト ボックス 6">
            <a:extLst>
              <a:ext uri="{FF2B5EF4-FFF2-40B4-BE49-F238E27FC236}">
                <a16:creationId xmlns:a16="http://schemas.microsoft.com/office/drawing/2014/main" id="{E6AAB148-8F04-1271-BE4C-E9159FFAEAFC}"/>
              </a:ext>
            </a:extLst>
          </p:cNvPr>
          <p:cNvSpPr txBox="1"/>
          <p:nvPr/>
        </p:nvSpPr>
        <p:spPr>
          <a:xfrm>
            <a:off x="940310" y="1724490"/>
            <a:ext cx="1542677" cy="369332"/>
          </a:xfrm>
          <a:prstGeom prst="rect">
            <a:avLst/>
          </a:prstGeom>
          <a:noFill/>
        </p:spPr>
        <p:txBody>
          <a:bodyPr wrap="square" rtlCol="0">
            <a:spAutoFit/>
          </a:bodyPr>
          <a:lstStyle/>
          <a:p>
            <a:pPr algn="ctr"/>
            <a:r>
              <a:rPr kumimoji="1" lang="en-US" altLang="ja-JP" b="1" dirty="0">
                <a:solidFill>
                  <a:srgbClr val="FF0000"/>
                </a:solidFill>
              </a:rPr>
              <a:t>Common</a:t>
            </a:r>
            <a:r>
              <a:rPr kumimoji="1" lang="ja-JP" altLang="en-US" b="1" dirty="0">
                <a:solidFill>
                  <a:srgbClr val="FF0000"/>
                </a:solidFill>
              </a:rPr>
              <a:t>部</a:t>
            </a:r>
          </a:p>
        </p:txBody>
      </p:sp>
      <p:sp>
        <p:nvSpPr>
          <p:cNvPr id="8" name="テキスト ボックス 7">
            <a:extLst>
              <a:ext uri="{FF2B5EF4-FFF2-40B4-BE49-F238E27FC236}">
                <a16:creationId xmlns:a16="http://schemas.microsoft.com/office/drawing/2014/main" id="{C9FB926D-60F2-A1B9-2FD7-9C875A652437}"/>
              </a:ext>
            </a:extLst>
          </p:cNvPr>
          <p:cNvSpPr txBox="1"/>
          <p:nvPr/>
        </p:nvSpPr>
        <p:spPr>
          <a:xfrm>
            <a:off x="3686361" y="1730956"/>
            <a:ext cx="1542677" cy="369332"/>
          </a:xfrm>
          <a:prstGeom prst="rect">
            <a:avLst/>
          </a:prstGeom>
          <a:noFill/>
        </p:spPr>
        <p:txBody>
          <a:bodyPr wrap="square" rtlCol="0">
            <a:spAutoFit/>
          </a:bodyPr>
          <a:lstStyle/>
          <a:p>
            <a:pPr algn="ctr"/>
            <a:r>
              <a:rPr kumimoji="1" lang="en-US" altLang="ja-JP" b="1" dirty="0">
                <a:solidFill>
                  <a:srgbClr val="0518C1"/>
                </a:solidFill>
              </a:rPr>
              <a:t>Source</a:t>
            </a:r>
            <a:r>
              <a:rPr kumimoji="1" lang="ja-JP" altLang="en-US" b="1" dirty="0">
                <a:solidFill>
                  <a:srgbClr val="0518C1"/>
                </a:solidFill>
              </a:rPr>
              <a:t>部</a:t>
            </a:r>
          </a:p>
        </p:txBody>
      </p:sp>
      <p:sp>
        <p:nvSpPr>
          <p:cNvPr id="9" name="テキスト ボックス 8">
            <a:extLst>
              <a:ext uri="{FF2B5EF4-FFF2-40B4-BE49-F238E27FC236}">
                <a16:creationId xmlns:a16="http://schemas.microsoft.com/office/drawing/2014/main" id="{4AB785CD-B4BE-C70D-2C92-31E8FBF35F64}"/>
              </a:ext>
            </a:extLst>
          </p:cNvPr>
          <p:cNvSpPr txBox="1"/>
          <p:nvPr/>
        </p:nvSpPr>
        <p:spPr>
          <a:xfrm>
            <a:off x="6661013" y="1718455"/>
            <a:ext cx="1542677" cy="369332"/>
          </a:xfrm>
          <a:prstGeom prst="rect">
            <a:avLst/>
          </a:prstGeom>
          <a:noFill/>
        </p:spPr>
        <p:txBody>
          <a:bodyPr wrap="square" rtlCol="0">
            <a:spAutoFit/>
          </a:bodyPr>
          <a:lstStyle/>
          <a:p>
            <a:pPr algn="ctr"/>
            <a:r>
              <a:rPr kumimoji="1" lang="en-US" altLang="ja-JP" b="1" dirty="0">
                <a:solidFill>
                  <a:schemeClr val="accent6">
                    <a:lumMod val="75000"/>
                  </a:schemeClr>
                </a:solidFill>
              </a:rPr>
              <a:t>Target</a:t>
            </a:r>
            <a:r>
              <a:rPr kumimoji="1" lang="ja-JP" altLang="en-US" b="1" dirty="0">
                <a:solidFill>
                  <a:schemeClr val="accent6">
                    <a:lumMod val="75000"/>
                  </a:schemeClr>
                </a:solidFill>
              </a:rPr>
              <a:t>部</a:t>
            </a:r>
          </a:p>
        </p:txBody>
      </p:sp>
      <p:sp>
        <p:nvSpPr>
          <p:cNvPr id="10" name="四角形: 角を丸くする 9">
            <a:extLst>
              <a:ext uri="{FF2B5EF4-FFF2-40B4-BE49-F238E27FC236}">
                <a16:creationId xmlns:a16="http://schemas.microsoft.com/office/drawing/2014/main" id="{7EBD5AFD-AFD9-7828-3D4C-0E38FEFFB837}"/>
              </a:ext>
            </a:extLst>
          </p:cNvPr>
          <p:cNvSpPr/>
          <p:nvPr/>
        </p:nvSpPr>
        <p:spPr>
          <a:xfrm>
            <a:off x="85468" y="3779598"/>
            <a:ext cx="1260000" cy="27658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0478F241-3189-AE9E-6B1E-0B14334D4BB4}"/>
              </a:ext>
            </a:extLst>
          </p:cNvPr>
          <p:cNvSpPr/>
          <p:nvPr/>
        </p:nvSpPr>
        <p:spPr>
          <a:xfrm>
            <a:off x="5900120" y="2173536"/>
            <a:ext cx="2628000" cy="576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1DC82FA0-3C32-E1AE-2988-6DE01626F4E9}"/>
              </a:ext>
            </a:extLst>
          </p:cNvPr>
          <p:cNvSpPr/>
          <p:nvPr/>
        </p:nvSpPr>
        <p:spPr>
          <a:xfrm>
            <a:off x="6816973" y="2714366"/>
            <a:ext cx="2251316" cy="855257"/>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損傷に関わる</a:t>
            </a:r>
            <a:br>
              <a:rPr kumimoji="1" lang="en-US" altLang="ja-JP" b="1" dirty="0">
                <a:solidFill>
                  <a:schemeClr val="bg1"/>
                </a:solidFill>
              </a:rPr>
            </a:br>
            <a:r>
              <a:rPr kumimoji="1" lang="ja-JP" altLang="en-US" b="1" dirty="0">
                <a:solidFill>
                  <a:schemeClr val="bg1"/>
                </a:solidFill>
              </a:rPr>
              <a:t>パラメータの寄与が大きい</a:t>
            </a:r>
            <a:endParaRPr kumimoji="1" lang="ja-JP" altLang="en-US" b="1" dirty="0">
              <a:solidFill>
                <a:schemeClr val="accent1">
                  <a:lumMod val="75000"/>
                </a:schemeClr>
              </a:solidFill>
            </a:endParaRPr>
          </a:p>
        </p:txBody>
      </p:sp>
      <p:sp>
        <p:nvSpPr>
          <p:cNvPr id="13" name="四角形: 角を丸くする 12">
            <a:extLst>
              <a:ext uri="{FF2B5EF4-FFF2-40B4-BE49-F238E27FC236}">
                <a16:creationId xmlns:a16="http://schemas.microsoft.com/office/drawing/2014/main" id="{BF997DF9-F273-FF00-AFF4-64EA2A386C92}"/>
              </a:ext>
            </a:extLst>
          </p:cNvPr>
          <p:cNvSpPr/>
          <p:nvPr/>
        </p:nvSpPr>
        <p:spPr>
          <a:xfrm>
            <a:off x="746076" y="3975022"/>
            <a:ext cx="2251316" cy="725396"/>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支承の摩擦係数の寄与が大きい</a:t>
            </a:r>
            <a:endParaRPr kumimoji="1" lang="ja-JP" altLang="en-US" b="1" dirty="0">
              <a:solidFill>
                <a:schemeClr val="accent1">
                  <a:lumMod val="75000"/>
                </a:schemeClr>
              </a:solidFill>
            </a:endParaRPr>
          </a:p>
        </p:txBody>
      </p:sp>
      <p:grpSp>
        <p:nvGrpSpPr>
          <p:cNvPr id="15" name="グループ化 14">
            <a:extLst>
              <a:ext uri="{FF2B5EF4-FFF2-40B4-BE49-F238E27FC236}">
                <a16:creationId xmlns:a16="http://schemas.microsoft.com/office/drawing/2014/main" id="{088F8433-F1F3-B481-1A9F-F32BE3BE3FD7}"/>
              </a:ext>
            </a:extLst>
          </p:cNvPr>
          <p:cNvGrpSpPr/>
          <p:nvPr/>
        </p:nvGrpSpPr>
        <p:grpSpPr>
          <a:xfrm>
            <a:off x="287402" y="733984"/>
            <a:ext cx="5980047" cy="400050"/>
            <a:chOff x="274734" y="925733"/>
            <a:chExt cx="2001533" cy="400050"/>
          </a:xfrm>
        </p:grpSpPr>
        <p:sp>
          <p:nvSpPr>
            <p:cNvPr id="16" name="平行四辺形 15">
              <a:extLst>
                <a:ext uri="{FF2B5EF4-FFF2-40B4-BE49-F238E27FC236}">
                  <a16:creationId xmlns:a16="http://schemas.microsoft.com/office/drawing/2014/main" id="{C5638705-E254-ED9A-8EA1-18025E3C7E4E}"/>
                </a:ext>
              </a:extLst>
            </p:cNvPr>
            <p:cNvSpPr/>
            <p:nvPr/>
          </p:nvSpPr>
          <p:spPr>
            <a:xfrm>
              <a:off x="274734" y="1193558"/>
              <a:ext cx="1405802"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FB0254B7-98E7-100E-7C1F-803E87F129DC}"/>
                </a:ext>
              </a:extLst>
            </p:cNvPr>
            <p:cNvSpPr/>
            <p:nvPr/>
          </p:nvSpPr>
          <p:spPr>
            <a:xfrm>
              <a:off x="306025" y="925733"/>
              <a:ext cx="1970242"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sz="2400" b="1" dirty="0">
                  <a:solidFill>
                    <a:schemeClr val="tx1"/>
                  </a:solidFill>
                </a:rPr>
                <a:t>各不確定パラメータの寄与度</a:t>
              </a:r>
            </a:p>
          </p:txBody>
        </p:sp>
      </p:grpSp>
      <p:sp>
        <p:nvSpPr>
          <p:cNvPr id="20" name="角丸四角形 20">
            <a:extLst>
              <a:ext uri="{FF2B5EF4-FFF2-40B4-BE49-F238E27FC236}">
                <a16:creationId xmlns:a16="http://schemas.microsoft.com/office/drawing/2014/main" id="{F36CA978-FC88-8564-A27E-212C0BB77E13}"/>
              </a:ext>
            </a:extLst>
          </p:cNvPr>
          <p:cNvSpPr/>
          <p:nvPr/>
        </p:nvSpPr>
        <p:spPr>
          <a:xfrm>
            <a:off x="269331" y="6084350"/>
            <a:ext cx="8652518" cy="595309"/>
          </a:xfrm>
          <a:prstGeom prst="roundRect">
            <a:avLst>
              <a:gd name="adj" fmla="val 0"/>
            </a:avLst>
          </a:prstGeom>
          <a:solidFill>
            <a:schemeClr val="tx2">
              <a:lumMod val="20000"/>
              <a:lumOff val="80000"/>
            </a:schemeClr>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en-US" altLang="ja-JP" sz="2000" b="1" dirty="0">
                <a:solidFill>
                  <a:schemeClr val="tx1"/>
                </a:solidFill>
              </a:rPr>
              <a:t>ARD</a:t>
            </a:r>
            <a:r>
              <a:rPr kumimoji="1" lang="ja-JP" altLang="en-US" sz="2000" b="1" dirty="0">
                <a:solidFill>
                  <a:schemeClr val="tx1"/>
                </a:solidFill>
              </a:rPr>
              <a:t>で適切に寄与度を推定できている</a:t>
            </a:r>
            <a:endParaRPr kumimoji="1" lang="en-US" altLang="ja-JP" sz="2000" b="1" dirty="0">
              <a:solidFill>
                <a:schemeClr val="tx1"/>
              </a:solidFill>
            </a:endParaRPr>
          </a:p>
        </p:txBody>
      </p:sp>
    </p:spTree>
    <p:extLst>
      <p:ext uri="{BB962C8B-B14F-4D97-AF65-F5344CB8AC3E}">
        <p14:creationId xmlns:p14="http://schemas.microsoft.com/office/powerpoint/2010/main" val="4121031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C60D8C-E640-A341-B685-0E382A8AA9ED}"/>
              </a:ext>
            </a:extLst>
          </p:cNvPr>
          <p:cNvSpPr>
            <a:spLocks noGrp="1"/>
          </p:cNvSpPr>
          <p:nvPr>
            <p:ph type="title"/>
          </p:nvPr>
        </p:nvSpPr>
        <p:spPr/>
        <p:txBody>
          <a:bodyPr/>
          <a:lstStyle/>
          <a:p>
            <a:r>
              <a:rPr kumimoji="1" lang="ja-JP" altLang="en-US"/>
              <a:t>まとめ</a:t>
            </a:r>
          </a:p>
        </p:txBody>
      </p:sp>
      <p:sp>
        <p:nvSpPr>
          <p:cNvPr id="4" name="テキスト ボックス 3">
            <a:extLst>
              <a:ext uri="{FF2B5EF4-FFF2-40B4-BE49-F238E27FC236}">
                <a16:creationId xmlns:a16="http://schemas.microsoft.com/office/drawing/2014/main" id="{C7265830-42EE-F449-B223-8D8998DFA634}"/>
              </a:ext>
            </a:extLst>
          </p:cNvPr>
          <p:cNvSpPr txBox="1"/>
          <p:nvPr/>
        </p:nvSpPr>
        <p:spPr>
          <a:xfrm>
            <a:off x="108489" y="1231763"/>
            <a:ext cx="8973519" cy="3704925"/>
          </a:xfrm>
          <a:prstGeom prst="rect">
            <a:avLst/>
          </a:prstGeom>
          <a:noFill/>
        </p:spPr>
        <p:txBody>
          <a:bodyPr wrap="square" rtlCol="0">
            <a:spAutoFit/>
          </a:bodyPr>
          <a:lstStyle/>
          <a:p>
            <a:pPr marL="263776" indent="-263776">
              <a:lnSpc>
                <a:spcPct val="120000"/>
              </a:lnSpc>
              <a:spcBef>
                <a:spcPts val="600"/>
              </a:spcBef>
              <a:buFont typeface="Arial" panose="020B0604020202020204" pitchFamily="34" charset="0"/>
              <a:buChar char="•"/>
            </a:pPr>
            <a:r>
              <a:rPr kumimoji="1" lang="ja-JP" altLang="en-US" dirty="0">
                <a:latin typeface="Yu Gothic Medium" panose="020B0400000000000000" pitchFamily="34" charset="-128"/>
                <a:ea typeface="Yu Gothic Medium" panose="020B0400000000000000" pitchFamily="34" charset="-128"/>
              </a:rPr>
              <a:t>転移学習ガウス過程回帰代替モデル</a:t>
            </a:r>
            <a:r>
              <a:rPr kumimoji="1" lang="en-US" altLang="ja-JP" dirty="0">
                <a:latin typeface="Yu Gothic Medium" panose="020B0400000000000000" pitchFamily="34" charset="-128"/>
                <a:ea typeface="Yu Gothic Medium" panose="020B0400000000000000" pitchFamily="34" charset="-128"/>
              </a:rPr>
              <a:t>(TL-GPRSM)</a:t>
            </a:r>
            <a:r>
              <a:rPr kumimoji="1" lang="ja-JP" altLang="en-US" dirty="0">
                <a:latin typeface="Yu Gothic Medium" panose="020B0400000000000000" pitchFamily="34" charset="-128"/>
                <a:ea typeface="Yu Gothic Medium" panose="020B0400000000000000" pitchFamily="34" charset="-128"/>
              </a:rPr>
              <a:t>を提案し、腐食損傷を受けた鋼板桁橋の活荷重性能評価に適用し、設計時のデータを損傷後の解析に利用した。</a:t>
            </a:r>
            <a:endParaRPr kumimoji="1" lang="en-US" altLang="ja-JP" dirty="0">
              <a:latin typeface="Yu Gothic Medium" panose="020B0400000000000000" pitchFamily="34" charset="-128"/>
              <a:ea typeface="Yu Gothic Medium" panose="020B0400000000000000" pitchFamily="34" charset="-128"/>
            </a:endParaRPr>
          </a:p>
          <a:p>
            <a:pPr marL="263776" indent="-263776">
              <a:lnSpc>
                <a:spcPct val="120000"/>
              </a:lnSpc>
              <a:spcBef>
                <a:spcPts val="600"/>
              </a:spcBef>
              <a:buFont typeface="Arial" panose="020B0604020202020204" pitchFamily="34" charset="0"/>
              <a:buChar char="•"/>
            </a:pPr>
            <a:r>
              <a:rPr kumimoji="1" lang="en-US" altLang="ja-JP" dirty="0">
                <a:latin typeface="Yu Gothic Medium" panose="020B0400000000000000" pitchFamily="34" charset="-128"/>
                <a:ea typeface="Yu Gothic Medium" panose="020B0400000000000000" pitchFamily="34" charset="-128"/>
              </a:rPr>
              <a:t>Source</a:t>
            </a:r>
            <a:r>
              <a:rPr kumimoji="1" lang="ja-JP" altLang="en-US" dirty="0">
                <a:latin typeface="Yu Gothic Medium" panose="020B0400000000000000" pitchFamily="34" charset="-128"/>
                <a:ea typeface="Yu Gothic Medium" panose="020B0400000000000000" pitchFamily="34" charset="-128"/>
              </a:rPr>
              <a:t>データ（設計時のデータ）数に関わらず、</a:t>
            </a:r>
            <a:r>
              <a:rPr kumimoji="1" lang="en-US" altLang="ja-JP" dirty="0">
                <a:latin typeface="Yu Gothic Medium" panose="020B0400000000000000" pitchFamily="34" charset="-128"/>
                <a:ea typeface="Yu Gothic Medium" panose="020B0400000000000000" pitchFamily="34" charset="-128"/>
              </a:rPr>
              <a:t>TL-GPRSM</a:t>
            </a:r>
            <a:r>
              <a:rPr kumimoji="1" lang="ja-JP" altLang="en-US" dirty="0">
                <a:latin typeface="Yu Gothic Medium" panose="020B0400000000000000" pitchFamily="34" charset="-128"/>
                <a:ea typeface="Yu Gothic Medium" panose="020B0400000000000000" pitchFamily="34" charset="-128"/>
              </a:rPr>
              <a:t>は転移学習なしの</a:t>
            </a:r>
            <a:br>
              <a:rPr kumimoji="1" lang="en-US" altLang="ja-JP" dirty="0">
                <a:latin typeface="Yu Gothic Medium" panose="020B0400000000000000" pitchFamily="34" charset="-128"/>
                <a:ea typeface="Yu Gothic Medium" panose="020B0400000000000000" pitchFamily="34" charset="-128"/>
              </a:rPr>
            </a:br>
            <a:r>
              <a:rPr kumimoji="1" lang="ja-JP" altLang="en-US" dirty="0">
                <a:latin typeface="Yu Gothic Medium" panose="020B0400000000000000" pitchFamily="34" charset="-128"/>
                <a:ea typeface="Yu Gothic Medium" panose="020B0400000000000000" pitchFamily="34" charset="-128"/>
              </a:rPr>
              <a:t>サロゲートモデルよりも小さいデータ数で高精度であった。</a:t>
            </a:r>
            <a:endParaRPr kumimoji="1" lang="en-US" altLang="ja-JP" dirty="0">
              <a:latin typeface="Yu Gothic Medium" panose="020B0400000000000000" pitchFamily="34" charset="-128"/>
              <a:ea typeface="Yu Gothic Medium" panose="020B0400000000000000" pitchFamily="34" charset="-128"/>
            </a:endParaRPr>
          </a:p>
          <a:p>
            <a:pPr marL="263776" indent="-263776">
              <a:lnSpc>
                <a:spcPct val="120000"/>
              </a:lnSpc>
              <a:spcBef>
                <a:spcPts val="600"/>
              </a:spcBef>
              <a:buFont typeface="Arial" panose="020B0604020202020204" pitchFamily="34" charset="0"/>
              <a:buChar char="•"/>
            </a:pPr>
            <a:r>
              <a:rPr kumimoji="1" lang="en-US" altLang="ja-JP" dirty="0">
                <a:latin typeface="Yu Gothic Medium" panose="020B0400000000000000" pitchFamily="34" charset="-128"/>
                <a:ea typeface="Yu Gothic Medium" panose="020B0400000000000000" pitchFamily="34" charset="-128"/>
              </a:rPr>
              <a:t>TL-GPRSM</a:t>
            </a:r>
            <a:r>
              <a:rPr kumimoji="1" lang="ja-JP" altLang="en-US" dirty="0">
                <a:latin typeface="Yu Gothic Medium" panose="020B0400000000000000" pitchFamily="34" charset="-128"/>
                <a:ea typeface="Yu Gothic Medium" panose="020B0400000000000000" pitchFamily="34" charset="-128"/>
              </a:rPr>
              <a:t>による最大応力の累積分布の予測値は、同数の劣化時のデータを用いた場合、転移学習を行わないサロゲートモデルよりも数値結果に近かった。</a:t>
            </a:r>
            <a:endParaRPr kumimoji="1" lang="en-US" altLang="ja-JP" dirty="0">
              <a:latin typeface="Yu Gothic Medium" panose="020B0400000000000000" pitchFamily="34" charset="-128"/>
              <a:ea typeface="Yu Gothic Medium" panose="020B0400000000000000" pitchFamily="34" charset="-128"/>
            </a:endParaRPr>
          </a:p>
          <a:p>
            <a:pPr marL="263776" indent="-263776">
              <a:lnSpc>
                <a:spcPct val="120000"/>
              </a:lnSpc>
              <a:spcBef>
                <a:spcPts val="600"/>
              </a:spcBef>
              <a:buFont typeface="Arial" panose="020B0604020202020204" pitchFamily="34" charset="0"/>
              <a:buChar char="•"/>
            </a:pPr>
            <a:r>
              <a:rPr kumimoji="1" lang="ja-JP" altLang="en-US" dirty="0">
                <a:latin typeface="Yu Gothic Medium" panose="020B0400000000000000" pitchFamily="34" charset="-128"/>
                <a:ea typeface="Yu Gothic Medium" panose="020B0400000000000000" pitchFamily="34" charset="-128"/>
              </a:rPr>
              <a:t>転移学習の効果は、</a:t>
            </a:r>
            <a:r>
              <a:rPr kumimoji="1" lang="en-US" altLang="ja-JP" dirty="0">
                <a:latin typeface="Yu Gothic Medium" panose="020B0400000000000000" pitchFamily="34" charset="-128"/>
                <a:ea typeface="Yu Gothic Medium" panose="020B0400000000000000" pitchFamily="34" charset="-128"/>
              </a:rPr>
              <a:t>ARD</a:t>
            </a:r>
            <a:r>
              <a:rPr kumimoji="1" lang="ja-JP" altLang="en-US" dirty="0">
                <a:latin typeface="Yu Gothic Medium" panose="020B0400000000000000" pitchFamily="34" charset="-128"/>
                <a:ea typeface="Yu Gothic Medium" panose="020B0400000000000000" pitchFamily="34" charset="-128"/>
              </a:rPr>
              <a:t>カーネルから計算される共通部分の寄与度から判断することができ、</a:t>
            </a:r>
            <a:r>
              <a:rPr kumimoji="1" lang="en-US" altLang="ja-JP" dirty="0">
                <a:latin typeface="Yu Gothic Medium" panose="020B0400000000000000" pitchFamily="34" charset="-128"/>
                <a:ea typeface="Yu Gothic Medium" panose="020B0400000000000000" pitchFamily="34" charset="-128"/>
              </a:rPr>
              <a:t>Source</a:t>
            </a:r>
            <a:r>
              <a:rPr kumimoji="1" lang="ja-JP" altLang="en-US" dirty="0">
                <a:latin typeface="Yu Gothic Medium" panose="020B0400000000000000" pitchFamily="34" charset="-128"/>
                <a:ea typeface="Yu Gothic Medium" panose="020B0400000000000000" pitchFamily="34" charset="-128"/>
              </a:rPr>
              <a:t>データの数が多いほど、転移学習が効果的であると判断された。</a:t>
            </a:r>
            <a:endParaRPr kumimoji="1" lang="en-US" altLang="ja-JP" dirty="0">
              <a:latin typeface="Yu Gothic Medium" panose="020B0400000000000000" pitchFamily="34" charset="-128"/>
              <a:ea typeface="Yu Gothic Medium" panose="020B0400000000000000" pitchFamily="34" charset="-128"/>
            </a:endParaRPr>
          </a:p>
          <a:p>
            <a:pPr marL="263776" indent="-263776">
              <a:lnSpc>
                <a:spcPct val="120000"/>
              </a:lnSpc>
              <a:spcBef>
                <a:spcPts val="600"/>
              </a:spcBef>
              <a:buFont typeface="Arial" panose="020B0604020202020204" pitchFamily="34" charset="0"/>
              <a:buChar char="•"/>
            </a:pPr>
            <a:r>
              <a:rPr kumimoji="1" lang="en-US" altLang="ja-JP" dirty="0">
                <a:latin typeface="Yu Gothic Medium" panose="020B0400000000000000" pitchFamily="34" charset="-128"/>
                <a:ea typeface="Yu Gothic Medium" panose="020B0400000000000000" pitchFamily="34" charset="-128"/>
              </a:rPr>
              <a:t>ARD</a:t>
            </a:r>
            <a:r>
              <a:rPr kumimoji="1" lang="ja-JP" altLang="en-US" dirty="0">
                <a:latin typeface="Yu Gothic Medium" panose="020B0400000000000000" pitchFamily="34" charset="-128"/>
                <a:ea typeface="Yu Gothic Medium" panose="020B0400000000000000" pitchFamily="34" charset="-128"/>
              </a:rPr>
              <a:t>により個々のパラメータの寄与度まで知ることができ、劣化損傷に関連するパラメータの寄与度が高いことがわかった。</a:t>
            </a:r>
          </a:p>
        </p:txBody>
      </p:sp>
      <p:sp>
        <p:nvSpPr>
          <p:cNvPr id="6" name="テキスト ボックス 5">
            <a:extLst>
              <a:ext uri="{FF2B5EF4-FFF2-40B4-BE49-F238E27FC236}">
                <a16:creationId xmlns:a16="http://schemas.microsoft.com/office/drawing/2014/main" id="{AC0D92B5-E526-E549-B2B4-E22BCEEDD4BD}"/>
              </a:ext>
            </a:extLst>
          </p:cNvPr>
          <p:cNvSpPr txBox="1"/>
          <p:nvPr/>
        </p:nvSpPr>
        <p:spPr>
          <a:xfrm>
            <a:off x="108489" y="5325295"/>
            <a:ext cx="8973519" cy="1479700"/>
          </a:xfrm>
          <a:prstGeom prst="rect">
            <a:avLst/>
          </a:prstGeom>
          <a:noFill/>
        </p:spPr>
        <p:txBody>
          <a:bodyPr wrap="square" rtlCol="0">
            <a:spAutoFit/>
          </a:bodyPr>
          <a:lstStyle/>
          <a:p>
            <a:pPr marL="263776" indent="-263776">
              <a:lnSpc>
                <a:spcPct val="120000"/>
              </a:lnSpc>
              <a:spcBef>
                <a:spcPts val="600"/>
              </a:spcBef>
              <a:buFont typeface="Arial" panose="020B0604020202020204" pitchFamily="34" charset="0"/>
              <a:buChar char="•"/>
            </a:pPr>
            <a:r>
              <a:rPr kumimoji="1" lang="ja-JP" altLang="en-US" dirty="0">
                <a:latin typeface="Yu Gothic Medium" panose="020B0400000000000000" pitchFamily="34" charset="-128"/>
                <a:ea typeface="Yu Gothic Medium" panose="020B0400000000000000" pitchFamily="34" charset="-128"/>
              </a:rPr>
              <a:t>カーネル関数の検討により、さらに入出力間の特徴を捉え、計算コストを低減できる可能性がある</a:t>
            </a:r>
            <a:endParaRPr kumimoji="1" lang="en-US" altLang="ja-JP" dirty="0">
              <a:latin typeface="Yu Gothic Medium" panose="020B0400000000000000" pitchFamily="34" charset="-128"/>
              <a:ea typeface="Yu Gothic Medium" panose="020B0400000000000000" pitchFamily="34" charset="-128"/>
            </a:endParaRPr>
          </a:p>
          <a:p>
            <a:pPr marL="263776" indent="-263776">
              <a:lnSpc>
                <a:spcPct val="120000"/>
              </a:lnSpc>
              <a:spcBef>
                <a:spcPts val="600"/>
              </a:spcBef>
              <a:buFont typeface="Arial" panose="020B0604020202020204" pitchFamily="34" charset="0"/>
              <a:buChar char="•"/>
            </a:pPr>
            <a:r>
              <a:rPr kumimoji="1" lang="ja-JP" altLang="en-US" dirty="0">
                <a:latin typeface="Yu Gothic Medium" panose="020B0400000000000000" pitchFamily="34" charset="-128"/>
                <a:ea typeface="Yu Gothic Medium" panose="020B0400000000000000" pitchFamily="34" charset="-128"/>
              </a:rPr>
              <a:t>アダプティブサンプリングにより、サロゲートモデルの性能に大きな影響を与える点を優先的にサンプリングし、さらに計算コストを低減できる可能性がある</a:t>
            </a:r>
          </a:p>
        </p:txBody>
      </p:sp>
      <p:grpSp>
        <p:nvGrpSpPr>
          <p:cNvPr id="11" name="グループ化 10">
            <a:extLst>
              <a:ext uri="{FF2B5EF4-FFF2-40B4-BE49-F238E27FC236}">
                <a16:creationId xmlns:a16="http://schemas.microsoft.com/office/drawing/2014/main" id="{7DE10D11-ECFD-CC46-884F-EC5851057DCD}"/>
              </a:ext>
            </a:extLst>
          </p:cNvPr>
          <p:cNvGrpSpPr/>
          <p:nvPr/>
        </p:nvGrpSpPr>
        <p:grpSpPr>
          <a:xfrm>
            <a:off x="170481" y="808721"/>
            <a:ext cx="887008" cy="400050"/>
            <a:chOff x="274734" y="925733"/>
            <a:chExt cx="2398878" cy="400050"/>
          </a:xfrm>
        </p:grpSpPr>
        <p:sp>
          <p:nvSpPr>
            <p:cNvPr id="12" name="平行四辺形 11">
              <a:extLst>
                <a:ext uri="{FF2B5EF4-FFF2-40B4-BE49-F238E27FC236}">
                  <a16:creationId xmlns:a16="http://schemas.microsoft.com/office/drawing/2014/main" id="{774FAC68-10CD-A24A-91E7-9CBDF210B086}"/>
                </a:ext>
              </a:extLst>
            </p:cNvPr>
            <p:cNvSpPr/>
            <p:nvPr/>
          </p:nvSpPr>
          <p:spPr>
            <a:xfrm>
              <a:off x="274734" y="1193558"/>
              <a:ext cx="2304000"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68D89D8-20EE-4A46-9ED2-9CE385ACC436}"/>
                </a:ext>
              </a:extLst>
            </p:cNvPr>
            <p:cNvSpPr/>
            <p:nvPr/>
          </p:nvSpPr>
          <p:spPr>
            <a:xfrm>
              <a:off x="506074" y="925733"/>
              <a:ext cx="2167538"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sz="2400" b="1">
                  <a:solidFill>
                    <a:schemeClr val="tx1"/>
                  </a:solidFill>
                  <a:latin typeface="Yu Gothic" panose="020B0400000000000000" pitchFamily="34" charset="-128"/>
                  <a:ea typeface="Yu Gothic" panose="020B0400000000000000" pitchFamily="34" charset="-128"/>
                </a:rPr>
                <a:t>結論</a:t>
              </a:r>
              <a:endParaRPr kumimoji="1" lang="ja-JP" altLang="en-US" sz="2400" b="1" dirty="0">
                <a:solidFill>
                  <a:schemeClr val="tx1"/>
                </a:solidFill>
                <a:latin typeface="Yu Gothic" panose="020B0400000000000000" pitchFamily="34" charset="-128"/>
                <a:ea typeface="Yu Gothic" panose="020B0400000000000000" pitchFamily="34" charset="-128"/>
              </a:endParaRPr>
            </a:p>
          </p:txBody>
        </p:sp>
      </p:grpSp>
      <p:grpSp>
        <p:nvGrpSpPr>
          <p:cNvPr id="14" name="グループ化 13">
            <a:extLst>
              <a:ext uri="{FF2B5EF4-FFF2-40B4-BE49-F238E27FC236}">
                <a16:creationId xmlns:a16="http://schemas.microsoft.com/office/drawing/2014/main" id="{F499B8DA-379D-F845-A573-20C0D766B0BF}"/>
              </a:ext>
            </a:extLst>
          </p:cNvPr>
          <p:cNvGrpSpPr/>
          <p:nvPr/>
        </p:nvGrpSpPr>
        <p:grpSpPr>
          <a:xfrm>
            <a:off x="170481" y="4945443"/>
            <a:ext cx="887008" cy="400050"/>
            <a:chOff x="274734" y="925733"/>
            <a:chExt cx="2398878" cy="400050"/>
          </a:xfrm>
        </p:grpSpPr>
        <p:sp>
          <p:nvSpPr>
            <p:cNvPr id="15" name="平行四辺形 14">
              <a:extLst>
                <a:ext uri="{FF2B5EF4-FFF2-40B4-BE49-F238E27FC236}">
                  <a16:creationId xmlns:a16="http://schemas.microsoft.com/office/drawing/2014/main" id="{3E8357C6-0E1A-2D46-BC47-A5207A4D8BF8}"/>
                </a:ext>
              </a:extLst>
            </p:cNvPr>
            <p:cNvSpPr/>
            <p:nvPr/>
          </p:nvSpPr>
          <p:spPr>
            <a:xfrm>
              <a:off x="274734" y="1193558"/>
              <a:ext cx="2304000"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29C18D3-B3DB-5848-984B-7345E51F1842}"/>
                </a:ext>
              </a:extLst>
            </p:cNvPr>
            <p:cNvSpPr/>
            <p:nvPr/>
          </p:nvSpPr>
          <p:spPr>
            <a:xfrm>
              <a:off x="506074" y="925733"/>
              <a:ext cx="2167538"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sz="2400" b="1" dirty="0">
                  <a:solidFill>
                    <a:schemeClr val="tx1"/>
                  </a:solidFill>
                  <a:latin typeface="Yu Gothic" panose="020B0400000000000000" pitchFamily="34" charset="-128"/>
                  <a:ea typeface="Yu Gothic" panose="020B0400000000000000" pitchFamily="34" charset="-128"/>
                </a:rPr>
                <a:t>展望</a:t>
              </a:r>
            </a:p>
          </p:txBody>
        </p:sp>
      </p:grpSp>
    </p:spTree>
    <p:extLst>
      <p:ext uri="{BB962C8B-B14F-4D97-AF65-F5344CB8AC3E}">
        <p14:creationId xmlns:p14="http://schemas.microsoft.com/office/powerpoint/2010/main" val="1700241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20A856-A86D-2244-86E1-C5F15AAD5707}"/>
              </a:ext>
            </a:extLst>
          </p:cNvPr>
          <p:cNvSpPr>
            <a:spLocks noGrp="1"/>
          </p:cNvSpPr>
          <p:nvPr>
            <p:ph type="ctrTitle"/>
          </p:nvPr>
        </p:nvSpPr>
        <p:spPr>
          <a:xfrm>
            <a:off x="685800" y="2042319"/>
            <a:ext cx="7772400" cy="2387600"/>
          </a:xfrm>
        </p:spPr>
        <p:txBody>
          <a:bodyPr>
            <a:noAutofit/>
          </a:bodyPr>
          <a:lstStyle/>
          <a:p>
            <a:r>
              <a:rPr kumimoji="1" lang="ja-JP" altLang="en-US" sz="13400" b="1"/>
              <a:t>使わない</a:t>
            </a:r>
          </a:p>
        </p:txBody>
      </p:sp>
      <p:sp>
        <p:nvSpPr>
          <p:cNvPr id="3" name="字幕 2">
            <a:extLst>
              <a:ext uri="{FF2B5EF4-FFF2-40B4-BE49-F238E27FC236}">
                <a16:creationId xmlns:a16="http://schemas.microsoft.com/office/drawing/2014/main" id="{66180C7A-C15E-6443-99B2-25995F024FB4}"/>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79632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57FCD0-483E-4FFB-9B8B-558C2D843A13}"/>
              </a:ext>
            </a:extLst>
          </p:cNvPr>
          <p:cNvSpPr>
            <a:spLocks noGrp="1"/>
          </p:cNvSpPr>
          <p:nvPr>
            <p:ph type="title"/>
          </p:nvPr>
        </p:nvSpPr>
        <p:spPr/>
        <p:txBody>
          <a:bodyPr/>
          <a:lstStyle/>
          <a:p>
            <a:r>
              <a:rPr kumimoji="1" lang="ja-JP" altLang="en-US" dirty="0"/>
              <a:t>ガウス過程回帰</a:t>
            </a:r>
            <a:r>
              <a:rPr kumimoji="1" lang="en-US" altLang="ja-JP" dirty="0"/>
              <a:t>(GPR)</a:t>
            </a:r>
            <a:endParaRPr kumimoji="1" lang="ja-JP" altLang="en-US" dirty="0"/>
          </a:p>
        </p:txBody>
      </p:sp>
      <p:sp>
        <p:nvSpPr>
          <p:cNvPr id="3" name="スライド番号プレースホルダー 2">
            <a:extLst>
              <a:ext uri="{FF2B5EF4-FFF2-40B4-BE49-F238E27FC236}">
                <a16:creationId xmlns:a16="http://schemas.microsoft.com/office/drawing/2014/main" id="{D16D0FD6-4059-4A04-AE53-8B2D31CC8645}"/>
              </a:ext>
            </a:extLst>
          </p:cNvPr>
          <p:cNvSpPr>
            <a:spLocks noGrp="1"/>
          </p:cNvSpPr>
          <p:nvPr>
            <p:ph type="sldNum" sz="quarter" idx="12"/>
          </p:nvPr>
        </p:nvSpPr>
        <p:spPr/>
        <p:txBody>
          <a:bodyPr/>
          <a:lstStyle/>
          <a:p>
            <a:fld id="{A935EA5B-4CE0-064C-A456-5C9C12F94BC4}" type="slidenum">
              <a:rPr kumimoji="1" lang="ja-JP" altLang="en-US" smtClean="0"/>
              <a:pPr/>
              <a:t>18</a:t>
            </a:fld>
            <a:r>
              <a:rPr kumimoji="1" lang="en-US" altLang="ja-JP" dirty="0"/>
              <a:t>/18</a:t>
            </a:r>
            <a:endParaRPr kumimoji="1" lang="ja-JP" altLang="en-US" dirty="0"/>
          </a:p>
        </p:txBody>
      </p:sp>
      <p:sp>
        <p:nvSpPr>
          <p:cNvPr id="25" name="角丸四角形 3">
            <a:extLst>
              <a:ext uri="{FF2B5EF4-FFF2-40B4-BE49-F238E27FC236}">
                <a16:creationId xmlns:a16="http://schemas.microsoft.com/office/drawing/2014/main" id="{D3F2C956-B4D8-451D-9FA5-2C3691189FC9}"/>
              </a:ext>
            </a:extLst>
          </p:cNvPr>
          <p:cNvSpPr/>
          <p:nvPr/>
        </p:nvSpPr>
        <p:spPr>
          <a:xfrm>
            <a:off x="171819" y="1137265"/>
            <a:ext cx="2334140" cy="4335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15" b="1" dirty="0"/>
              <a:t>ガウス過程回帰</a:t>
            </a:r>
          </a:p>
        </p:txBody>
      </p:sp>
      <p:graphicFrame>
        <p:nvGraphicFramePr>
          <p:cNvPr id="16" name="オブジェクト 15">
            <a:extLst>
              <a:ext uri="{FF2B5EF4-FFF2-40B4-BE49-F238E27FC236}">
                <a16:creationId xmlns:a16="http://schemas.microsoft.com/office/drawing/2014/main" id="{60E55BFE-4B0D-4795-8519-D4AF2B12A6BC}"/>
              </a:ext>
            </a:extLst>
          </p:cNvPr>
          <p:cNvGraphicFramePr>
            <a:graphicFrameLocks noChangeAspect="1"/>
          </p:cNvGraphicFramePr>
          <p:nvPr/>
        </p:nvGraphicFramePr>
        <p:xfrm>
          <a:off x="434500" y="2533965"/>
          <a:ext cx="1520195" cy="395250"/>
        </p:xfrm>
        <a:graphic>
          <a:graphicData uri="http://schemas.openxmlformats.org/presentationml/2006/ole">
            <mc:AlternateContent xmlns:mc="http://schemas.openxmlformats.org/markup-compatibility/2006">
              <mc:Choice xmlns:v="urn:schemas-microsoft-com:vml" Requires="v">
                <p:oleObj name="Equation" r:id="rId3" imgW="634680" imgH="164880" progId="Equation.DSMT4">
                  <p:embed/>
                </p:oleObj>
              </mc:Choice>
              <mc:Fallback>
                <p:oleObj name="Equation" r:id="rId3" imgW="634680" imgH="164880" progId="Equation.DSMT4">
                  <p:embed/>
                  <p:pic>
                    <p:nvPicPr>
                      <p:cNvPr id="16" name="オブジェクト 15">
                        <a:extLst>
                          <a:ext uri="{FF2B5EF4-FFF2-40B4-BE49-F238E27FC236}">
                            <a16:creationId xmlns:a16="http://schemas.microsoft.com/office/drawing/2014/main" id="{60E55BFE-4B0D-4795-8519-D4AF2B12A6BC}"/>
                          </a:ext>
                        </a:extLst>
                      </p:cNvPr>
                      <p:cNvPicPr/>
                      <p:nvPr/>
                    </p:nvPicPr>
                    <p:blipFill>
                      <a:blip r:embed="rId4"/>
                      <a:stretch>
                        <a:fillRect/>
                      </a:stretch>
                    </p:blipFill>
                    <p:spPr>
                      <a:xfrm>
                        <a:off x="434500" y="2533965"/>
                        <a:ext cx="1520195" cy="395250"/>
                      </a:xfrm>
                      <a:prstGeom prst="rect">
                        <a:avLst/>
                      </a:prstGeom>
                    </p:spPr>
                  </p:pic>
                </p:oleObj>
              </mc:Fallback>
            </mc:AlternateContent>
          </a:graphicData>
        </a:graphic>
      </p:graphicFrame>
      <p:sp>
        <p:nvSpPr>
          <p:cNvPr id="27" name="テキスト ボックス 26">
            <a:extLst>
              <a:ext uri="{FF2B5EF4-FFF2-40B4-BE49-F238E27FC236}">
                <a16:creationId xmlns:a16="http://schemas.microsoft.com/office/drawing/2014/main" id="{810CBD8B-2ADD-4C25-B1AC-725F79437FDB}"/>
              </a:ext>
            </a:extLst>
          </p:cNvPr>
          <p:cNvSpPr txBox="1"/>
          <p:nvPr/>
        </p:nvSpPr>
        <p:spPr>
          <a:xfrm>
            <a:off x="385388" y="2996756"/>
            <a:ext cx="3981004" cy="1228541"/>
          </a:xfrm>
          <a:prstGeom prst="rect">
            <a:avLst/>
          </a:prstGeom>
          <a:noFill/>
        </p:spPr>
        <p:txBody>
          <a:bodyPr wrap="square" rtlCol="0">
            <a:spAutoFit/>
          </a:bodyPr>
          <a:lstStyle/>
          <a:p>
            <a:r>
              <a:rPr kumimoji="1" lang="en-US" altLang="ja-JP" sz="1846" b="1" dirty="0">
                <a:latin typeface="Times New Roman" panose="02020603050405020304" pitchFamily="18" charset="0"/>
                <a:cs typeface="Times New Roman" panose="02020603050405020304" pitchFamily="18" charset="0"/>
              </a:rPr>
              <a:t>x </a:t>
            </a:r>
            <a:r>
              <a:rPr kumimoji="1" lang="en-US" altLang="ja-JP" sz="1846" dirty="0">
                <a:latin typeface="+mn-ea"/>
                <a:cs typeface="Times New Roman" panose="02020603050405020304" pitchFamily="18" charset="0"/>
              </a:rPr>
              <a:t>: </a:t>
            </a:r>
            <a:r>
              <a:rPr kumimoji="1" lang="ja-JP" altLang="en-US" sz="1846" dirty="0">
                <a:latin typeface="+mn-ea"/>
                <a:cs typeface="Times New Roman" panose="02020603050405020304" pitchFamily="18" charset="0"/>
              </a:rPr>
              <a:t>入力ベクトル</a:t>
            </a:r>
            <a:br>
              <a:rPr kumimoji="1" lang="en-US" altLang="ja-JP" sz="1846" dirty="0">
                <a:latin typeface="+mn-ea"/>
                <a:cs typeface="Times New Roman" panose="02020603050405020304" pitchFamily="18" charset="0"/>
              </a:rPr>
            </a:br>
            <a:r>
              <a:rPr kumimoji="1" lang="en-US" altLang="ja-JP" sz="1846" b="1" dirty="0">
                <a:latin typeface="Times New Roman" panose="02020603050405020304" pitchFamily="18" charset="0"/>
                <a:cs typeface="Times New Roman" panose="02020603050405020304" pitchFamily="18" charset="0"/>
              </a:rPr>
              <a:t>y</a:t>
            </a:r>
            <a:r>
              <a:rPr kumimoji="1" lang="en-US" altLang="ja-JP" sz="1846" dirty="0"/>
              <a:t>: </a:t>
            </a:r>
            <a:r>
              <a:rPr kumimoji="1" lang="ja-JP" altLang="en-US" sz="1846" dirty="0"/>
              <a:t>出力ベクトル</a:t>
            </a:r>
            <a:br>
              <a:rPr kumimoji="1" lang="en-US" altLang="ja-JP" sz="1846" dirty="0"/>
            </a:br>
            <a:r>
              <a:rPr kumimoji="1" lang="en-US" altLang="ja-JP" sz="1846" dirty="0"/>
              <a:t>k</a:t>
            </a:r>
            <a:r>
              <a:rPr kumimoji="1" lang="ja-JP" altLang="en-US" sz="1846" dirty="0"/>
              <a:t>：カーネル関数</a:t>
            </a:r>
            <a:br>
              <a:rPr kumimoji="1" lang="en-US" altLang="ja-JP" sz="1846" dirty="0"/>
            </a:br>
            <a:r>
              <a:rPr kumimoji="1" lang="en-US" altLang="ja-JP" sz="1846" b="1" dirty="0">
                <a:latin typeface="Times New Roman" panose="02020603050405020304" pitchFamily="18" charset="0"/>
                <a:cs typeface="Times New Roman" panose="02020603050405020304" pitchFamily="18" charset="0"/>
              </a:rPr>
              <a:t>K</a:t>
            </a:r>
            <a:r>
              <a:rPr kumimoji="1" lang="en-US" altLang="ja-JP" sz="1846" i="1" dirty="0">
                <a:latin typeface="Times New Roman" panose="02020603050405020304" pitchFamily="18" charset="0"/>
                <a:cs typeface="Times New Roman" panose="02020603050405020304" pitchFamily="18" charset="0"/>
              </a:rPr>
              <a:t> </a:t>
            </a:r>
            <a:r>
              <a:rPr kumimoji="1" lang="en-US" altLang="ja-JP" sz="1846" dirty="0"/>
              <a:t>: </a:t>
            </a:r>
            <a:r>
              <a:rPr kumimoji="1" lang="ja-JP" altLang="en-US" sz="1846" dirty="0"/>
              <a:t>カーネル行列</a:t>
            </a:r>
          </a:p>
        </p:txBody>
      </p:sp>
      <p:sp>
        <p:nvSpPr>
          <p:cNvPr id="29" name="角丸四角形 3">
            <a:extLst>
              <a:ext uri="{FF2B5EF4-FFF2-40B4-BE49-F238E27FC236}">
                <a16:creationId xmlns:a16="http://schemas.microsoft.com/office/drawing/2014/main" id="{197E5879-2C77-4FE4-A57C-94342FD25C52}"/>
              </a:ext>
            </a:extLst>
          </p:cNvPr>
          <p:cNvSpPr/>
          <p:nvPr/>
        </p:nvSpPr>
        <p:spPr>
          <a:xfrm>
            <a:off x="171819" y="5107769"/>
            <a:ext cx="2334140" cy="4335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15" b="1" dirty="0"/>
              <a:t>カーネル行列</a:t>
            </a:r>
          </a:p>
        </p:txBody>
      </p:sp>
      <p:graphicFrame>
        <p:nvGraphicFramePr>
          <p:cNvPr id="18" name="オブジェクト 17">
            <a:extLst>
              <a:ext uri="{FF2B5EF4-FFF2-40B4-BE49-F238E27FC236}">
                <a16:creationId xmlns:a16="http://schemas.microsoft.com/office/drawing/2014/main" id="{A908CF0A-7FF6-483C-9AA8-7106606CD991}"/>
              </a:ext>
            </a:extLst>
          </p:cNvPr>
          <p:cNvGraphicFramePr>
            <a:graphicFrameLocks noChangeAspect="1"/>
          </p:cNvGraphicFramePr>
          <p:nvPr/>
        </p:nvGraphicFramePr>
        <p:xfrm>
          <a:off x="406598" y="5554145"/>
          <a:ext cx="1987814" cy="553733"/>
        </p:xfrm>
        <a:graphic>
          <a:graphicData uri="http://schemas.openxmlformats.org/presentationml/2006/ole">
            <mc:AlternateContent xmlns:mc="http://schemas.openxmlformats.org/markup-compatibility/2006">
              <mc:Choice xmlns:v="urn:schemas-microsoft-com:vml" Requires="v">
                <p:oleObj name="Equation" r:id="rId5" imgW="1458469" imgH="407175" progId="Equation.DSMT4">
                  <p:embed/>
                </p:oleObj>
              </mc:Choice>
              <mc:Fallback>
                <p:oleObj name="Equation" r:id="rId5" imgW="1458469" imgH="407175" progId="Equation.DSMT4">
                  <p:embed/>
                  <p:pic>
                    <p:nvPicPr>
                      <p:cNvPr id="18" name="オブジェクト 17">
                        <a:extLst>
                          <a:ext uri="{FF2B5EF4-FFF2-40B4-BE49-F238E27FC236}">
                            <a16:creationId xmlns:a16="http://schemas.microsoft.com/office/drawing/2014/main" id="{A908CF0A-7FF6-483C-9AA8-7106606CD991}"/>
                          </a:ext>
                        </a:extLst>
                      </p:cNvPr>
                      <p:cNvPicPr/>
                      <p:nvPr/>
                    </p:nvPicPr>
                    <p:blipFill>
                      <a:blip r:embed="rId6"/>
                      <a:stretch>
                        <a:fillRect/>
                      </a:stretch>
                    </p:blipFill>
                    <p:spPr>
                      <a:xfrm>
                        <a:off x="406598" y="5554145"/>
                        <a:ext cx="1987814" cy="553733"/>
                      </a:xfrm>
                      <a:prstGeom prst="rect">
                        <a:avLst/>
                      </a:prstGeom>
                    </p:spPr>
                  </p:pic>
                </p:oleObj>
              </mc:Fallback>
            </mc:AlternateContent>
          </a:graphicData>
        </a:graphic>
      </p:graphicFrame>
      <p:sp>
        <p:nvSpPr>
          <p:cNvPr id="31" name="テキスト ボックス 30">
            <a:extLst>
              <a:ext uri="{FF2B5EF4-FFF2-40B4-BE49-F238E27FC236}">
                <a16:creationId xmlns:a16="http://schemas.microsoft.com/office/drawing/2014/main" id="{CE9DC8AE-6C92-4685-B888-9DE654A51734}"/>
              </a:ext>
            </a:extLst>
          </p:cNvPr>
          <p:cNvSpPr txBox="1"/>
          <p:nvPr/>
        </p:nvSpPr>
        <p:spPr>
          <a:xfrm>
            <a:off x="417852" y="6066666"/>
            <a:ext cx="3827994" cy="376385"/>
          </a:xfrm>
          <a:prstGeom prst="rect">
            <a:avLst/>
          </a:prstGeom>
          <a:noFill/>
        </p:spPr>
        <p:txBody>
          <a:bodyPr wrap="square" rtlCol="0">
            <a:spAutoFit/>
          </a:bodyPr>
          <a:lstStyle/>
          <a:p>
            <a:r>
              <a:rPr kumimoji="1" lang="en-US" altLang="ja-JP" sz="1846" i="1" dirty="0" err="1">
                <a:latin typeface="Times New Roman" panose="02020603050405020304" pitchFamily="18" charset="0"/>
                <a:cs typeface="Times New Roman" panose="02020603050405020304" pitchFamily="18" charset="0"/>
              </a:rPr>
              <a:t>K</a:t>
            </a:r>
            <a:r>
              <a:rPr kumimoji="1" lang="en-US" altLang="ja-JP" sz="1846" baseline="-25000" dirty="0" err="1">
                <a:latin typeface="Times New Roman" panose="02020603050405020304" pitchFamily="18" charset="0"/>
                <a:cs typeface="Times New Roman" panose="02020603050405020304" pitchFamily="18" charset="0"/>
              </a:rPr>
              <a:t>nm</a:t>
            </a:r>
            <a:r>
              <a:rPr kumimoji="1" lang="en-US" altLang="ja-JP" sz="1846" baseline="-25000" dirty="0">
                <a:latin typeface="Times New Roman" panose="02020603050405020304" pitchFamily="18" charset="0"/>
                <a:cs typeface="Times New Roman" panose="02020603050405020304" pitchFamily="18" charset="0"/>
              </a:rPr>
              <a:t> </a:t>
            </a:r>
            <a:r>
              <a:rPr kumimoji="1" lang="en-US" altLang="ja-JP" sz="1846" dirty="0"/>
              <a:t>: </a:t>
            </a:r>
            <a:r>
              <a:rPr kumimoji="1" lang="ja-JP" altLang="en-US" sz="1846" dirty="0"/>
              <a:t>カーネル行列の要素</a:t>
            </a:r>
          </a:p>
        </p:txBody>
      </p:sp>
      <p:graphicFrame>
        <p:nvGraphicFramePr>
          <p:cNvPr id="19" name="オブジェクト 18">
            <a:extLst>
              <a:ext uri="{FF2B5EF4-FFF2-40B4-BE49-F238E27FC236}">
                <a16:creationId xmlns:a16="http://schemas.microsoft.com/office/drawing/2014/main" id="{889151F2-C246-4D69-8409-CD0385801AF5}"/>
              </a:ext>
            </a:extLst>
          </p:cNvPr>
          <p:cNvGraphicFramePr>
            <a:graphicFrameLocks noChangeAspect="1"/>
          </p:cNvGraphicFramePr>
          <p:nvPr/>
        </p:nvGraphicFramePr>
        <p:xfrm>
          <a:off x="434500" y="1651075"/>
          <a:ext cx="1097918" cy="395250"/>
        </p:xfrm>
        <a:graphic>
          <a:graphicData uri="http://schemas.openxmlformats.org/presentationml/2006/ole">
            <mc:AlternateContent xmlns:mc="http://schemas.openxmlformats.org/markup-compatibility/2006">
              <mc:Choice xmlns:v="urn:schemas-microsoft-com:vml" Requires="v">
                <p:oleObj name="Equation" r:id="rId7" imgW="476749" imgH="171341" progId="Equation.DSMT4">
                  <p:embed/>
                </p:oleObj>
              </mc:Choice>
              <mc:Fallback>
                <p:oleObj name="Equation" r:id="rId7" imgW="476749" imgH="171341" progId="Equation.DSMT4">
                  <p:embed/>
                  <p:pic>
                    <p:nvPicPr>
                      <p:cNvPr id="19" name="オブジェクト 18">
                        <a:extLst>
                          <a:ext uri="{FF2B5EF4-FFF2-40B4-BE49-F238E27FC236}">
                            <a16:creationId xmlns:a16="http://schemas.microsoft.com/office/drawing/2014/main" id="{889151F2-C246-4D69-8409-CD0385801AF5}"/>
                          </a:ext>
                        </a:extLst>
                      </p:cNvPr>
                      <p:cNvPicPr/>
                      <p:nvPr/>
                    </p:nvPicPr>
                    <p:blipFill>
                      <a:blip r:embed="rId8"/>
                      <a:stretch>
                        <a:fillRect/>
                      </a:stretch>
                    </p:blipFill>
                    <p:spPr>
                      <a:xfrm>
                        <a:off x="434500" y="1651075"/>
                        <a:ext cx="1097918" cy="395250"/>
                      </a:xfrm>
                      <a:prstGeom prst="rect">
                        <a:avLst/>
                      </a:prstGeom>
                    </p:spPr>
                  </p:pic>
                </p:oleObj>
              </mc:Fallback>
            </mc:AlternateContent>
          </a:graphicData>
        </a:graphic>
      </p:graphicFrame>
      <p:graphicFrame>
        <p:nvGraphicFramePr>
          <p:cNvPr id="4" name="オブジェクト 3">
            <a:extLst>
              <a:ext uri="{FF2B5EF4-FFF2-40B4-BE49-F238E27FC236}">
                <a16:creationId xmlns:a16="http://schemas.microsoft.com/office/drawing/2014/main" id="{7CDCB844-C243-417D-B26C-6FF7F2FEBB2A}"/>
              </a:ext>
            </a:extLst>
          </p:cNvPr>
          <p:cNvGraphicFramePr>
            <a:graphicFrameLocks noChangeAspect="1"/>
          </p:cNvGraphicFramePr>
          <p:nvPr/>
        </p:nvGraphicFramePr>
        <p:xfrm>
          <a:off x="390449" y="2091967"/>
          <a:ext cx="2258305" cy="391085"/>
        </p:xfrm>
        <a:graphic>
          <a:graphicData uri="http://schemas.openxmlformats.org/presentationml/2006/ole">
            <mc:AlternateContent xmlns:mc="http://schemas.openxmlformats.org/markup-compatibility/2006">
              <mc:Choice xmlns:v="urn:schemas-microsoft-com:vml" Requires="v">
                <p:oleObj name="Equation" r:id="rId9" imgW="952200" imgH="164880" progId="Equation.DSMT4">
                  <p:embed/>
                </p:oleObj>
              </mc:Choice>
              <mc:Fallback>
                <p:oleObj name="Equation" r:id="rId9" imgW="952200" imgH="164880" progId="Equation.DSMT4">
                  <p:embed/>
                  <p:pic>
                    <p:nvPicPr>
                      <p:cNvPr id="4" name="オブジェクト 3">
                        <a:extLst>
                          <a:ext uri="{FF2B5EF4-FFF2-40B4-BE49-F238E27FC236}">
                            <a16:creationId xmlns:a16="http://schemas.microsoft.com/office/drawing/2014/main" id="{7CDCB844-C243-417D-B26C-6FF7F2FEBB2A}"/>
                          </a:ext>
                        </a:extLst>
                      </p:cNvPr>
                      <p:cNvPicPr/>
                      <p:nvPr/>
                    </p:nvPicPr>
                    <p:blipFill>
                      <a:blip r:embed="rId10"/>
                      <a:stretch>
                        <a:fillRect/>
                      </a:stretch>
                    </p:blipFill>
                    <p:spPr>
                      <a:xfrm>
                        <a:off x="390449" y="2091967"/>
                        <a:ext cx="2258305" cy="391085"/>
                      </a:xfrm>
                      <a:prstGeom prst="rect">
                        <a:avLst/>
                      </a:prstGeom>
                    </p:spPr>
                  </p:pic>
                </p:oleObj>
              </mc:Fallback>
            </mc:AlternateContent>
          </a:graphicData>
        </a:graphic>
      </p:graphicFrame>
      <p:sp>
        <p:nvSpPr>
          <p:cNvPr id="20" name="角丸四角形 3">
            <a:extLst>
              <a:ext uri="{FF2B5EF4-FFF2-40B4-BE49-F238E27FC236}">
                <a16:creationId xmlns:a16="http://schemas.microsoft.com/office/drawing/2014/main" id="{B0D5DD4C-BADC-4C68-8CD4-AEA23191D490}"/>
              </a:ext>
            </a:extLst>
          </p:cNvPr>
          <p:cNvSpPr/>
          <p:nvPr/>
        </p:nvSpPr>
        <p:spPr>
          <a:xfrm>
            <a:off x="3894825" y="1128509"/>
            <a:ext cx="2422137" cy="4335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15" b="1" dirty="0"/>
              <a:t>ARD</a:t>
            </a:r>
            <a:r>
              <a:rPr kumimoji="1" lang="ja-JP" altLang="en-US" sz="2215" b="1" dirty="0"/>
              <a:t>カーネル関数</a:t>
            </a:r>
          </a:p>
        </p:txBody>
      </p:sp>
      <p:graphicFrame>
        <p:nvGraphicFramePr>
          <p:cNvPr id="21" name="オブジェクト 20">
            <a:extLst>
              <a:ext uri="{FF2B5EF4-FFF2-40B4-BE49-F238E27FC236}">
                <a16:creationId xmlns:a16="http://schemas.microsoft.com/office/drawing/2014/main" id="{F32C66FB-CAD8-441D-81D3-57DD01CB9C89}"/>
              </a:ext>
            </a:extLst>
          </p:cNvPr>
          <p:cNvGraphicFramePr>
            <a:graphicFrameLocks noChangeAspect="1"/>
          </p:cNvGraphicFramePr>
          <p:nvPr/>
        </p:nvGraphicFramePr>
        <p:xfrm>
          <a:off x="4135193" y="1950742"/>
          <a:ext cx="5031841" cy="906016"/>
        </p:xfrm>
        <a:graphic>
          <a:graphicData uri="http://schemas.openxmlformats.org/presentationml/2006/ole">
            <mc:AlternateContent xmlns:mc="http://schemas.openxmlformats.org/markup-compatibility/2006">
              <mc:Choice xmlns:v="urn:schemas-microsoft-com:vml" Requires="v">
                <p:oleObj name="Equation" r:id="rId11" imgW="2539800" imgH="457200" progId="Equation.DSMT4">
                  <p:embed/>
                </p:oleObj>
              </mc:Choice>
              <mc:Fallback>
                <p:oleObj name="Equation" r:id="rId11" imgW="2539800" imgH="457200" progId="Equation.DSMT4">
                  <p:embed/>
                  <p:pic>
                    <p:nvPicPr>
                      <p:cNvPr id="21" name="オブジェクト 20">
                        <a:extLst>
                          <a:ext uri="{FF2B5EF4-FFF2-40B4-BE49-F238E27FC236}">
                            <a16:creationId xmlns:a16="http://schemas.microsoft.com/office/drawing/2014/main" id="{F32C66FB-CAD8-441D-81D3-57DD01CB9C89}"/>
                          </a:ext>
                        </a:extLst>
                      </p:cNvPr>
                      <p:cNvPicPr/>
                      <p:nvPr/>
                    </p:nvPicPr>
                    <p:blipFill>
                      <a:blip r:embed="rId12"/>
                      <a:stretch>
                        <a:fillRect/>
                      </a:stretch>
                    </p:blipFill>
                    <p:spPr>
                      <a:xfrm>
                        <a:off x="4135193" y="1950742"/>
                        <a:ext cx="5031841" cy="906016"/>
                      </a:xfrm>
                      <a:prstGeom prst="rect">
                        <a:avLst/>
                      </a:prstGeom>
                    </p:spPr>
                  </p:pic>
                </p:oleObj>
              </mc:Fallback>
            </mc:AlternateContent>
          </a:graphicData>
        </a:graphic>
      </p:graphicFrame>
      <p:sp>
        <p:nvSpPr>
          <p:cNvPr id="22" name="楕円 21">
            <a:extLst>
              <a:ext uri="{FF2B5EF4-FFF2-40B4-BE49-F238E27FC236}">
                <a16:creationId xmlns:a16="http://schemas.microsoft.com/office/drawing/2014/main" id="{CC429F85-6922-4512-914D-35895DD70B73}"/>
              </a:ext>
            </a:extLst>
          </p:cNvPr>
          <p:cNvSpPr/>
          <p:nvPr/>
        </p:nvSpPr>
        <p:spPr>
          <a:xfrm>
            <a:off x="6091004" y="2490926"/>
            <a:ext cx="279335" cy="29879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24" name="テキスト ボックス 23">
            <a:extLst>
              <a:ext uri="{FF2B5EF4-FFF2-40B4-BE49-F238E27FC236}">
                <a16:creationId xmlns:a16="http://schemas.microsoft.com/office/drawing/2014/main" id="{0ECD90F4-BD65-4CD6-B0F0-87EA9CC92C66}"/>
              </a:ext>
            </a:extLst>
          </p:cNvPr>
          <p:cNvSpPr txBox="1"/>
          <p:nvPr/>
        </p:nvSpPr>
        <p:spPr>
          <a:xfrm>
            <a:off x="4033726" y="3062180"/>
            <a:ext cx="5272208" cy="859659"/>
          </a:xfrm>
          <a:prstGeom prst="rect">
            <a:avLst/>
          </a:prstGeom>
          <a:noFill/>
        </p:spPr>
        <p:txBody>
          <a:bodyPr wrap="square" rtlCol="0">
            <a:spAutoFit/>
          </a:bodyPr>
          <a:lstStyle/>
          <a:p>
            <a:r>
              <a:rPr kumimoji="1" lang="ja-JP" altLang="en-US" sz="1662" b="1" dirty="0">
                <a:solidFill>
                  <a:srgbClr val="FF0000"/>
                </a:solidFill>
                <a:latin typeface="+mn-ea"/>
              </a:rPr>
              <a:t>特性長スケール（</a:t>
            </a:r>
            <a:r>
              <a:rPr kumimoji="1" lang="en-US" altLang="ja-JP" sz="1662" i="1" dirty="0">
                <a:solidFill>
                  <a:srgbClr val="FF0000"/>
                </a:solidFill>
                <a:latin typeface="Times New Roman" panose="02020603050405020304" pitchFamily="18" charset="0"/>
                <a:cs typeface="Times New Roman" panose="02020603050405020304" pitchFamily="18" charset="0"/>
              </a:rPr>
              <a:t>l</a:t>
            </a:r>
            <a:r>
              <a:rPr kumimoji="1" lang="en-US" altLang="ja-JP" sz="1662" i="1" baseline="-25000" dirty="0">
                <a:solidFill>
                  <a:srgbClr val="FF0000"/>
                </a:solidFill>
                <a:latin typeface="Times New Roman" panose="02020603050405020304" pitchFamily="18" charset="0"/>
                <a:cs typeface="Times New Roman" panose="02020603050405020304" pitchFamily="18" charset="0"/>
              </a:rPr>
              <a:t>i</a:t>
            </a:r>
            <a:r>
              <a:rPr kumimoji="1" lang="ja-JP" altLang="en-US" sz="1662" b="1" dirty="0">
                <a:solidFill>
                  <a:srgbClr val="FF0000"/>
                </a:solidFill>
                <a:latin typeface="+mn-ea"/>
              </a:rPr>
              <a:t>）</a:t>
            </a:r>
            <a:br>
              <a:rPr kumimoji="1" lang="en-US" altLang="ja-JP" sz="1662" b="1" dirty="0">
                <a:solidFill>
                  <a:srgbClr val="FF0000"/>
                </a:solidFill>
                <a:latin typeface="+mn-ea"/>
              </a:rPr>
            </a:br>
            <a:r>
              <a:rPr kumimoji="1" lang="ja-JP" altLang="en-US" sz="1662" b="1" dirty="0">
                <a:solidFill>
                  <a:srgbClr val="FF0000"/>
                </a:solidFill>
                <a:latin typeface="+mn-ea"/>
              </a:rPr>
              <a:t>　出力に対する入力変数ごとの寄与度を表す</a:t>
            </a:r>
            <a:endParaRPr kumimoji="1" lang="en-US" altLang="ja-JP" sz="1662" b="1" dirty="0">
              <a:solidFill>
                <a:srgbClr val="FF0000"/>
              </a:solidFill>
              <a:latin typeface="+mn-ea"/>
            </a:endParaRPr>
          </a:p>
          <a:p>
            <a:r>
              <a:rPr kumimoji="1" lang="ja-JP" altLang="en-US" sz="1662" b="1" i="1" dirty="0">
                <a:solidFill>
                  <a:srgbClr val="FF0000"/>
                </a:solidFill>
                <a:latin typeface="+mn-ea"/>
              </a:rPr>
              <a:t>　</a:t>
            </a:r>
            <a:r>
              <a:rPr kumimoji="1" lang="en-US" altLang="ja-JP" sz="1662" i="1" dirty="0">
                <a:solidFill>
                  <a:srgbClr val="FF0000"/>
                </a:solidFill>
                <a:latin typeface="Times New Roman" panose="02020603050405020304" pitchFamily="18" charset="0"/>
                <a:cs typeface="Times New Roman" panose="02020603050405020304" pitchFamily="18" charset="0"/>
              </a:rPr>
              <a:t>l</a:t>
            </a:r>
            <a:r>
              <a:rPr kumimoji="1" lang="en-US" altLang="ja-JP" sz="1662" i="1" baseline="-25000" dirty="0">
                <a:solidFill>
                  <a:srgbClr val="FF0000"/>
                </a:solidFill>
                <a:latin typeface="Times New Roman" panose="02020603050405020304" pitchFamily="18" charset="0"/>
                <a:cs typeface="Times New Roman" panose="02020603050405020304" pitchFamily="18" charset="0"/>
              </a:rPr>
              <a:t>i</a:t>
            </a:r>
            <a:r>
              <a:rPr kumimoji="1" lang="ja-JP" altLang="en-US" sz="1662" b="1" dirty="0">
                <a:solidFill>
                  <a:srgbClr val="FF0000"/>
                </a:solidFill>
                <a:latin typeface="+mn-ea"/>
              </a:rPr>
              <a:t>が小さいほど寄与度が大きくなる</a:t>
            </a:r>
          </a:p>
        </p:txBody>
      </p:sp>
      <p:sp>
        <p:nvSpPr>
          <p:cNvPr id="26" name="楕円 25">
            <a:extLst>
              <a:ext uri="{FF2B5EF4-FFF2-40B4-BE49-F238E27FC236}">
                <a16:creationId xmlns:a16="http://schemas.microsoft.com/office/drawing/2014/main" id="{0263A740-133E-4045-BDD6-5B7205E1FCF1}"/>
              </a:ext>
            </a:extLst>
          </p:cNvPr>
          <p:cNvSpPr/>
          <p:nvPr/>
        </p:nvSpPr>
        <p:spPr>
          <a:xfrm>
            <a:off x="7006377" y="2494192"/>
            <a:ext cx="279335" cy="29879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30" name="楕円 29">
            <a:extLst>
              <a:ext uri="{FF2B5EF4-FFF2-40B4-BE49-F238E27FC236}">
                <a16:creationId xmlns:a16="http://schemas.microsoft.com/office/drawing/2014/main" id="{42B060CB-CD3E-46A0-8399-99D343D0A97B}"/>
              </a:ext>
            </a:extLst>
          </p:cNvPr>
          <p:cNvSpPr/>
          <p:nvPr/>
        </p:nvSpPr>
        <p:spPr>
          <a:xfrm>
            <a:off x="8724804" y="2505586"/>
            <a:ext cx="279335" cy="29879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34" name="テキスト ボックス 33">
            <a:extLst>
              <a:ext uri="{FF2B5EF4-FFF2-40B4-BE49-F238E27FC236}">
                <a16:creationId xmlns:a16="http://schemas.microsoft.com/office/drawing/2014/main" id="{B45B4774-8B79-431C-8DA7-4EDCFF0DBCBF}"/>
              </a:ext>
            </a:extLst>
          </p:cNvPr>
          <p:cNvSpPr txBox="1"/>
          <p:nvPr/>
        </p:nvSpPr>
        <p:spPr>
          <a:xfrm>
            <a:off x="4068488" y="1631060"/>
            <a:ext cx="5098545" cy="376385"/>
          </a:xfrm>
          <a:prstGeom prst="rect">
            <a:avLst/>
          </a:prstGeom>
          <a:noFill/>
        </p:spPr>
        <p:txBody>
          <a:bodyPr wrap="square" rtlCol="0">
            <a:spAutoFit/>
          </a:bodyPr>
          <a:lstStyle/>
          <a:p>
            <a:r>
              <a:rPr kumimoji="1" lang="en-US" altLang="ja-JP" sz="1846" dirty="0">
                <a:latin typeface="+mn-ea"/>
              </a:rPr>
              <a:t>ARD</a:t>
            </a:r>
            <a:r>
              <a:rPr kumimoji="1" lang="ja-JP" altLang="en-US" sz="1846" dirty="0">
                <a:latin typeface="+mn-ea"/>
              </a:rPr>
              <a:t>：</a:t>
            </a:r>
            <a:r>
              <a:rPr kumimoji="1" lang="en-US" altLang="ja-JP" sz="1846" dirty="0">
                <a:latin typeface="+mn-ea"/>
              </a:rPr>
              <a:t>Automatic Relevance Determination</a:t>
            </a:r>
            <a:endParaRPr kumimoji="1" lang="ja-JP" altLang="en-US" sz="1846" dirty="0">
              <a:latin typeface="+mn-ea"/>
            </a:endParaRPr>
          </a:p>
        </p:txBody>
      </p:sp>
      <p:cxnSp>
        <p:nvCxnSpPr>
          <p:cNvPr id="6" name="直線コネクタ 5">
            <a:extLst>
              <a:ext uri="{FF2B5EF4-FFF2-40B4-BE49-F238E27FC236}">
                <a16:creationId xmlns:a16="http://schemas.microsoft.com/office/drawing/2014/main" id="{940CA0A3-9104-4087-8C6B-4A12DCE2007E}"/>
              </a:ext>
            </a:extLst>
          </p:cNvPr>
          <p:cNvCxnSpPr/>
          <p:nvPr/>
        </p:nvCxnSpPr>
        <p:spPr>
          <a:xfrm>
            <a:off x="3715606" y="1032082"/>
            <a:ext cx="0" cy="5572971"/>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2487678E-43A4-4503-95EC-368C24D3C7D4}"/>
              </a:ext>
            </a:extLst>
          </p:cNvPr>
          <p:cNvSpPr txBox="1"/>
          <p:nvPr/>
        </p:nvSpPr>
        <p:spPr>
          <a:xfrm>
            <a:off x="7075572" y="2842703"/>
            <a:ext cx="3827994" cy="348109"/>
          </a:xfrm>
          <a:prstGeom prst="rect">
            <a:avLst/>
          </a:prstGeom>
          <a:noFill/>
        </p:spPr>
        <p:txBody>
          <a:bodyPr wrap="square" rtlCol="0">
            <a:spAutoFit/>
          </a:bodyPr>
          <a:lstStyle/>
          <a:p>
            <a:r>
              <a:rPr kumimoji="1" lang="en-US" altLang="ja-JP" sz="1662" dirty="0">
                <a:latin typeface="+mn-ea"/>
                <a:cs typeface="Times New Roman" panose="02020603050405020304" pitchFamily="18" charset="0"/>
              </a:rPr>
              <a:t>Matern5/2 </a:t>
            </a:r>
            <a:r>
              <a:rPr kumimoji="1" lang="ja-JP" altLang="en-US" sz="1662" dirty="0">
                <a:latin typeface="+mn-ea"/>
                <a:cs typeface="Times New Roman" panose="02020603050405020304" pitchFamily="18" charset="0"/>
              </a:rPr>
              <a:t>カーネル</a:t>
            </a:r>
            <a:endParaRPr kumimoji="1" lang="ja-JP" altLang="en-US" sz="1662" dirty="0">
              <a:latin typeface="+mn-ea"/>
            </a:endParaRPr>
          </a:p>
        </p:txBody>
      </p:sp>
      <p:grpSp>
        <p:nvGrpSpPr>
          <p:cNvPr id="5" name="グループ化 4">
            <a:extLst>
              <a:ext uri="{FF2B5EF4-FFF2-40B4-BE49-F238E27FC236}">
                <a16:creationId xmlns:a16="http://schemas.microsoft.com/office/drawing/2014/main" id="{3B3971D7-C4B3-8381-2738-3344083DBC02}"/>
              </a:ext>
            </a:extLst>
          </p:cNvPr>
          <p:cNvGrpSpPr/>
          <p:nvPr/>
        </p:nvGrpSpPr>
        <p:grpSpPr>
          <a:xfrm>
            <a:off x="3959609" y="4179988"/>
            <a:ext cx="3718290" cy="2262252"/>
            <a:chOff x="4289576" y="4242570"/>
            <a:chExt cx="3482770" cy="2118959"/>
          </a:xfrm>
        </p:grpSpPr>
        <p:sp>
          <p:nvSpPr>
            <p:cNvPr id="35" name="正方形/長方形 34">
              <a:extLst>
                <a:ext uri="{FF2B5EF4-FFF2-40B4-BE49-F238E27FC236}">
                  <a16:creationId xmlns:a16="http://schemas.microsoft.com/office/drawing/2014/main" id="{2DBB97D1-1789-A532-192D-CC18E6FF3956}"/>
                </a:ext>
              </a:extLst>
            </p:cNvPr>
            <p:cNvSpPr/>
            <p:nvPr/>
          </p:nvSpPr>
          <p:spPr>
            <a:xfrm>
              <a:off x="4490443" y="4493288"/>
              <a:ext cx="3081035" cy="5202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ja-JP" altLang="en-US" sz="1662" b="1" dirty="0">
                  <a:solidFill>
                    <a:sysClr val="windowText" lastClr="000000"/>
                  </a:solidFill>
                </a:rPr>
                <a:t>　　解析出力 </a:t>
              </a:r>
              <a:r>
                <a:rPr lang="en-US" altLang="ja-JP" sz="1662" b="1" dirty="0">
                  <a:solidFill>
                    <a:sysClr val="windowText" lastClr="000000"/>
                  </a:solidFill>
                  <a:latin typeface="Helvetica" panose="020B0604020202030204" pitchFamily="34" charset="0"/>
                </a:rPr>
                <a:t>X</a:t>
              </a:r>
            </a:p>
          </p:txBody>
        </p:sp>
        <p:sp>
          <p:nvSpPr>
            <p:cNvPr id="36" name="正方形/長方形 35">
              <a:extLst>
                <a:ext uri="{FF2B5EF4-FFF2-40B4-BE49-F238E27FC236}">
                  <a16:creationId xmlns:a16="http://schemas.microsoft.com/office/drawing/2014/main" id="{171E5CB8-7ECA-5BCE-E7E9-1A9A95BFBF3D}"/>
                </a:ext>
              </a:extLst>
            </p:cNvPr>
            <p:cNvSpPr/>
            <p:nvPr/>
          </p:nvSpPr>
          <p:spPr>
            <a:xfrm>
              <a:off x="7002094" y="5684290"/>
              <a:ext cx="295615" cy="441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2215" b="1" dirty="0">
                  <a:solidFill>
                    <a:sysClr val="windowText" lastClr="000000"/>
                  </a:solidFill>
                </a:rPr>
                <a:t>…</a:t>
              </a:r>
              <a:endParaRPr lang="ja-JP" altLang="en-US" sz="2215" b="1" dirty="0">
                <a:solidFill>
                  <a:sysClr val="windowText" lastClr="000000"/>
                </a:solidFill>
              </a:endParaRPr>
            </a:p>
          </p:txBody>
        </p:sp>
        <p:sp>
          <p:nvSpPr>
            <p:cNvPr id="37" name="正方形/長方形 36">
              <a:extLst>
                <a:ext uri="{FF2B5EF4-FFF2-40B4-BE49-F238E27FC236}">
                  <a16:creationId xmlns:a16="http://schemas.microsoft.com/office/drawing/2014/main" id="{225E6413-8516-C18F-086E-3B7BE2E5C8C1}"/>
                </a:ext>
              </a:extLst>
            </p:cNvPr>
            <p:cNvSpPr/>
            <p:nvPr/>
          </p:nvSpPr>
          <p:spPr>
            <a:xfrm>
              <a:off x="4289576" y="4242570"/>
              <a:ext cx="3482770" cy="21189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662" b="1" dirty="0">
                <a:solidFill>
                  <a:sysClr val="windowText" lastClr="000000"/>
                </a:solidFill>
              </a:endParaRPr>
            </a:p>
          </p:txBody>
        </p:sp>
        <p:sp>
          <p:nvSpPr>
            <p:cNvPr id="39" name="四角形: 角を丸くする 38">
              <a:extLst>
                <a:ext uri="{FF2B5EF4-FFF2-40B4-BE49-F238E27FC236}">
                  <a16:creationId xmlns:a16="http://schemas.microsoft.com/office/drawing/2014/main" id="{255177DC-535D-3B15-BCE2-8D45541F335F}"/>
                </a:ext>
              </a:extLst>
            </p:cNvPr>
            <p:cNvSpPr/>
            <p:nvPr/>
          </p:nvSpPr>
          <p:spPr>
            <a:xfrm>
              <a:off x="4431912" y="5675248"/>
              <a:ext cx="1146426" cy="520227"/>
            </a:xfrm>
            <a:prstGeom prst="roundRect">
              <a:avLst>
                <a:gd name="adj" fmla="val 190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477" b="1" dirty="0">
                  <a:solidFill>
                    <a:sysClr val="windowText" lastClr="000000"/>
                  </a:solidFill>
                </a:rPr>
                <a:t>パラメータ</a:t>
              </a:r>
              <a:endParaRPr lang="en-US" altLang="ja-JP" sz="1477" b="1" dirty="0">
                <a:solidFill>
                  <a:sysClr val="windowText" lastClr="000000"/>
                </a:solidFill>
              </a:endParaRPr>
            </a:p>
            <a:p>
              <a:pPr algn="ctr"/>
              <a:r>
                <a:rPr lang="en-US" altLang="ja-JP" sz="1477" b="1" dirty="0">
                  <a:solidFill>
                    <a:sysClr val="windowText" lastClr="000000"/>
                  </a:solidFill>
                </a:rPr>
                <a:t>A</a:t>
              </a:r>
              <a:endParaRPr lang="ja-JP" altLang="en-US" sz="1477" b="1" dirty="0">
                <a:solidFill>
                  <a:sysClr val="windowText" lastClr="000000"/>
                </a:solidFill>
              </a:endParaRPr>
            </a:p>
          </p:txBody>
        </p:sp>
        <p:sp>
          <p:nvSpPr>
            <p:cNvPr id="40" name="四角形: 角を丸くする 39">
              <a:extLst>
                <a:ext uri="{FF2B5EF4-FFF2-40B4-BE49-F238E27FC236}">
                  <a16:creationId xmlns:a16="http://schemas.microsoft.com/office/drawing/2014/main" id="{7397EB1D-79E5-4275-0A0E-80CECC0001CC}"/>
                </a:ext>
              </a:extLst>
            </p:cNvPr>
            <p:cNvSpPr/>
            <p:nvPr/>
          </p:nvSpPr>
          <p:spPr>
            <a:xfrm>
              <a:off x="6105933" y="4540618"/>
              <a:ext cx="1389012" cy="425565"/>
            </a:xfrm>
            <a:prstGeom prst="roundRect">
              <a:avLst>
                <a:gd name="adj" fmla="val 190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altLang="ja-JP" sz="1662" dirty="0">
                  <a:solidFill>
                    <a:sysClr val="windowText" lastClr="000000"/>
                  </a:solidFill>
                  <a:latin typeface="Helvetica" panose="020B0604020202030204" pitchFamily="34" charset="0"/>
                </a:rPr>
                <a:t>ex)</a:t>
              </a:r>
              <a:r>
                <a:rPr lang="ja-JP" altLang="en-US" sz="1662" dirty="0">
                  <a:solidFill>
                    <a:sysClr val="windowText" lastClr="000000"/>
                  </a:solidFill>
                </a:rPr>
                <a:t>最大応力</a:t>
              </a:r>
            </a:p>
          </p:txBody>
        </p:sp>
        <p:sp>
          <p:nvSpPr>
            <p:cNvPr id="41" name="四角形: 角を丸くする 40">
              <a:extLst>
                <a:ext uri="{FF2B5EF4-FFF2-40B4-BE49-F238E27FC236}">
                  <a16:creationId xmlns:a16="http://schemas.microsoft.com/office/drawing/2014/main" id="{18ED5EBE-9524-8EB0-588C-84F22E03CF2F}"/>
                </a:ext>
              </a:extLst>
            </p:cNvPr>
            <p:cNvSpPr/>
            <p:nvPr/>
          </p:nvSpPr>
          <p:spPr>
            <a:xfrm>
              <a:off x="5799388" y="5675247"/>
              <a:ext cx="1146426" cy="520227"/>
            </a:xfrm>
            <a:prstGeom prst="roundRect">
              <a:avLst>
                <a:gd name="adj" fmla="val 190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477" b="1" dirty="0">
                  <a:solidFill>
                    <a:sysClr val="windowText" lastClr="000000"/>
                  </a:solidFill>
                </a:rPr>
                <a:t>パラメータ</a:t>
              </a:r>
              <a:endParaRPr lang="en-US" altLang="ja-JP" sz="1477" b="1" dirty="0">
                <a:solidFill>
                  <a:sysClr val="windowText" lastClr="000000"/>
                </a:solidFill>
              </a:endParaRPr>
            </a:p>
            <a:p>
              <a:pPr algn="ctr"/>
              <a:r>
                <a:rPr lang="en-US" altLang="ja-JP" sz="1477" b="1" dirty="0">
                  <a:solidFill>
                    <a:sysClr val="windowText" lastClr="000000"/>
                  </a:solidFill>
                </a:rPr>
                <a:t>B</a:t>
              </a:r>
              <a:endParaRPr lang="ja-JP" altLang="en-US" sz="1477" b="1" dirty="0">
                <a:solidFill>
                  <a:sysClr val="windowText" lastClr="000000"/>
                </a:solidFill>
              </a:endParaRPr>
            </a:p>
          </p:txBody>
        </p:sp>
        <p:cxnSp>
          <p:nvCxnSpPr>
            <p:cNvPr id="43" name="直線矢印コネクタ 42">
              <a:extLst>
                <a:ext uri="{FF2B5EF4-FFF2-40B4-BE49-F238E27FC236}">
                  <a16:creationId xmlns:a16="http://schemas.microsoft.com/office/drawing/2014/main" id="{29F96385-92E9-D665-2511-E03B0C477A01}"/>
                </a:ext>
              </a:extLst>
            </p:cNvPr>
            <p:cNvCxnSpPr>
              <a:cxnSpLocks/>
              <a:stCxn id="39" idx="0"/>
            </p:cNvCxnSpPr>
            <p:nvPr/>
          </p:nvCxnSpPr>
          <p:spPr>
            <a:xfrm flipV="1">
              <a:off x="5005125" y="5009255"/>
              <a:ext cx="836787" cy="6659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CB2AF186-9DC1-4C34-55CD-91F0F87F5FA4}"/>
                </a:ext>
              </a:extLst>
            </p:cNvPr>
            <p:cNvCxnSpPr>
              <a:cxnSpLocks/>
              <a:stCxn id="41" idx="0"/>
              <a:endCxn id="35" idx="2"/>
            </p:cNvCxnSpPr>
            <p:nvPr/>
          </p:nvCxnSpPr>
          <p:spPr>
            <a:xfrm flipH="1" flipV="1">
              <a:off x="6030961" y="5013515"/>
              <a:ext cx="341640" cy="66173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四角形: 角を丸くする 45">
              <a:extLst>
                <a:ext uri="{FF2B5EF4-FFF2-40B4-BE49-F238E27FC236}">
                  <a16:creationId xmlns:a16="http://schemas.microsoft.com/office/drawing/2014/main" id="{285A1B34-B6E7-40A6-B995-D1B3643904A9}"/>
                </a:ext>
              </a:extLst>
            </p:cNvPr>
            <p:cNvSpPr/>
            <p:nvPr/>
          </p:nvSpPr>
          <p:spPr>
            <a:xfrm>
              <a:off x="4677956" y="5120472"/>
              <a:ext cx="810458" cy="425565"/>
            </a:xfrm>
            <a:prstGeom prst="roundRect">
              <a:avLst>
                <a:gd name="adj" fmla="val 190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ja-JP" altLang="en-US" sz="1662" dirty="0">
                  <a:solidFill>
                    <a:sysClr val="windowText" lastClr="000000"/>
                  </a:solidFill>
                </a:rPr>
                <a:t>寄与度</a:t>
              </a:r>
              <a:r>
                <a:rPr lang="en-US" altLang="ja-JP" sz="1662" dirty="0">
                  <a:solidFill>
                    <a:sysClr val="windowText" lastClr="000000"/>
                  </a:solidFill>
                </a:rPr>
                <a:t>xx</a:t>
              </a:r>
              <a:r>
                <a:rPr lang="ja-JP" altLang="en-US" sz="1662" dirty="0">
                  <a:solidFill>
                    <a:sysClr val="windowText" lastClr="000000"/>
                  </a:solidFill>
                </a:rPr>
                <a:t>％</a:t>
              </a:r>
            </a:p>
          </p:txBody>
        </p:sp>
      </p:grpSp>
      <p:sp>
        <p:nvSpPr>
          <p:cNvPr id="38" name="正方形/長方形 37">
            <a:extLst>
              <a:ext uri="{FF2B5EF4-FFF2-40B4-BE49-F238E27FC236}">
                <a16:creationId xmlns:a16="http://schemas.microsoft.com/office/drawing/2014/main" id="{87AAA9D4-59F7-B2CB-D50E-BFC93B652895}"/>
              </a:ext>
            </a:extLst>
          </p:cNvPr>
          <p:cNvSpPr/>
          <p:nvPr/>
        </p:nvSpPr>
        <p:spPr>
          <a:xfrm>
            <a:off x="4090997" y="4049363"/>
            <a:ext cx="1529871" cy="30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2923" r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altLang="ja-JP" sz="1662" dirty="0">
                <a:solidFill>
                  <a:sysClr val="windowText" lastClr="000000"/>
                </a:solidFill>
              </a:rPr>
              <a:t>ARD</a:t>
            </a:r>
            <a:r>
              <a:rPr lang="ja-JP" altLang="en-US" sz="1662" dirty="0">
                <a:solidFill>
                  <a:sysClr val="windowText" lastClr="000000"/>
                </a:solidFill>
              </a:rPr>
              <a:t>カーネル</a:t>
            </a:r>
          </a:p>
        </p:txBody>
      </p:sp>
      <p:sp>
        <p:nvSpPr>
          <p:cNvPr id="7" name="四角形: 角を丸くする 6">
            <a:extLst>
              <a:ext uri="{FF2B5EF4-FFF2-40B4-BE49-F238E27FC236}">
                <a16:creationId xmlns:a16="http://schemas.microsoft.com/office/drawing/2014/main" id="{C1DEB07C-5B96-ADF2-35D4-10993C72C295}"/>
              </a:ext>
            </a:extLst>
          </p:cNvPr>
          <p:cNvSpPr/>
          <p:nvPr/>
        </p:nvSpPr>
        <p:spPr>
          <a:xfrm>
            <a:off x="6719581" y="5043906"/>
            <a:ext cx="2091269" cy="669596"/>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bg1"/>
                </a:solidFill>
              </a:rPr>
              <a:t>パラメータとの</a:t>
            </a:r>
            <a:br>
              <a:rPr kumimoji="1" lang="en-US" altLang="ja-JP" sz="1662" b="1" dirty="0">
                <a:solidFill>
                  <a:schemeClr val="bg1"/>
                </a:solidFill>
              </a:rPr>
            </a:br>
            <a:r>
              <a:rPr kumimoji="1" lang="ja-JP" altLang="en-US" sz="1662" b="1" dirty="0">
                <a:solidFill>
                  <a:schemeClr val="bg1"/>
                </a:solidFill>
              </a:rPr>
              <a:t>関連性が</a:t>
            </a:r>
            <a:r>
              <a:rPr kumimoji="1" lang="ja-JP" altLang="en-US" sz="1662" b="1" dirty="0">
                <a:solidFill>
                  <a:schemeClr val="accent1">
                    <a:lumMod val="75000"/>
                  </a:schemeClr>
                </a:solidFill>
              </a:rPr>
              <a:t>明確</a:t>
            </a:r>
          </a:p>
        </p:txBody>
      </p:sp>
    </p:spTree>
    <p:extLst>
      <p:ext uri="{BB962C8B-B14F-4D97-AF65-F5344CB8AC3E}">
        <p14:creationId xmlns:p14="http://schemas.microsoft.com/office/powerpoint/2010/main" val="166291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a:extLst>
              <a:ext uri="{FF2B5EF4-FFF2-40B4-BE49-F238E27FC236}">
                <a16:creationId xmlns:a16="http://schemas.microsoft.com/office/drawing/2014/main" id="{028AC43D-30D1-480E-1E38-2ADF4BADCA44}"/>
              </a:ext>
            </a:extLst>
          </p:cNvPr>
          <p:cNvSpPr/>
          <p:nvPr/>
        </p:nvSpPr>
        <p:spPr>
          <a:xfrm>
            <a:off x="431598" y="4029607"/>
            <a:ext cx="6074710" cy="200354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31" name="正方形/長方形 30">
            <a:extLst>
              <a:ext uri="{FF2B5EF4-FFF2-40B4-BE49-F238E27FC236}">
                <a16:creationId xmlns:a16="http://schemas.microsoft.com/office/drawing/2014/main" id="{5F5B3385-56EA-2B65-9B35-3D9C15D6BEE3}"/>
              </a:ext>
            </a:extLst>
          </p:cNvPr>
          <p:cNvSpPr/>
          <p:nvPr/>
        </p:nvSpPr>
        <p:spPr>
          <a:xfrm>
            <a:off x="431598" y="1444250"/>
            <a:ext cx="6074710" cy="2003544"/>
          </a:xfrm>
          <a:prstGeom prst="rect">
            <a:avLst/>
          </a:prstGeom>
          <a:noFill/>
          <a:ln w="38100">
            <a:solidFill>
              <a:srgbClr val="061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2" name="タイトル 1">
            <a:extLst>
              <a:ext uri="{FF2B5EF4-FFF2-40B4-BE49-F238E27FC236}">
                <a16:creationId xmlns:a16="http://schemas.microsoft.com/office/drawing/2014/main" id="{FAF4DF62-205C-4732-B714-EDD61E2E584B}"/>
              </a:ext>
            </a:extLst>
          </p:cNvPr>
          <p:cNvSpPr>
            <a:spLocks noGrp="1"/>
          </p:cNvSpPr>
          <p:nvPr>
            <p:ph type="title"/>
          </p:nvPr>
        </p:nvSpPr>
        <p:spPr/>
        <p:txBody>
          <a:bodyPr>
            <a:normAutofit/>
          </a:bodyPr>
          <a:lstStyle/>
          <a:p>
            <a:r>
              <a:rPr lang="ja-JP" altLang="en-US" dirty="0"/>
              <a:t>転移学習</a:t>
            </a:r>
            <a:endParaRPr kumimoji="1" lang="ja-JP" altLang="en-US" dirty="0"/>
          </a:p>
        </p:txBody>
      </p:sp>
      <p:sp>
        <p:nvSpPr>
          <p:cNvPr id="8" name="正方形/長方形 7">
            <a:extLst>
              <a:ext uri="{FF2B5EF4-FFF2-40B4-BE49-F238E27FC236}">
                <a16:creationId xmlns:a16="http://schemas.microsoft.com/office/drawing/2014/main" id="{20328481-175C-F76B-AE80-D5AE10740888}"/>
              </a:ext>
            </a:extLst>
          </p:cNvPr>
          <p:cNvSpPr/>
          <p:nvPr/>
        </p:nvSpPr>
        <p:spPr>
          <a:xfrm>
            <a:off x="2344163" y="4844104"/>
            <a:ext cx="1055851" cy="7737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9" name="正方形/長方形 8">
            <a:extLst>
              <a:ext uri="{FF2B5EF4-FFF2-40B4-BE49-F238E27FC236}">
                <a16:creationId xmlns:a16="http://schemas.microsoft.com/office/drawing/2014/main" id="{FE092BEA-F277-CA02-B0D0-0A822F592229}"/>
              </a:ext>
            </a:extLst>
          </p:cNvPr>
          <p:cNvSpPr/>
          <p:nvPr/>
        </p:nvSpPr>
        <p:spPr>
          <a:xfrm>
            <a:off x="719039" y="4844104"/>
            <a:ext cx="1055851" cy="7737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0" name="正方形/長方形 9">
            <a:extLst>
              <a:ext uri="{FF2B5EF4-FFF2-40B4-BE49-F238E27FC236}">
                <a16:creationId xmlns:a16="http://schemas.microsoft.com/office/drawing/2014/main" id="{037853F2-EB49-C50B-68B5-2B0B028FAE99}"/>
              </a:ext>
            </a:extLst>
          </p:cNvPr>
          <p:cNvSpPr/>
          <p:nvPr/>
        </p:nvSpPr>
        <p:spPr>
          <a:xfrm>
            <a:off x="2344164" y="2183379"/>
            <a:ext cx="1055851" cy="1162492"/>
          </a:xfrm>
          <a:prstGeom prst="rect">
            <a:avLst/>
          </a:prstGeom>
          <a:solidFill>
            <a:srgbClr val="0618C0"/>
          </a:solidFill>
          <a:ln>
            <a:solidFill>
              <a:srgbClr val="061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2" name="正方形/長方形 11">
            <a:extLst>
              <a:ext uri="{FF2B5EF4-FFF2-40B4-BE49-F238E27FC236}">
                <a16:creationId xmlns:a16="http://schemas.microsoft.com/office/drawing/2014/main" id="{2B2D68FF-B6E5-CE43-144C-39E5598B396E}"/>
              </a:ext>
            </a:extLst>
          </p:cNvPr>
          <p:cNvSpPr/>
          <p:nvPr/>
        </p:nvSpPr>
        <p:spPr>
          <a:xfrm>
            <a:off x="719039" y="2183379"/>
            <a:ext cx="1055851" cy="1162492"/>
          </a:xfrm>
          <a:prstGeom prst="rect">
            <a:avLst/>
          </a:prstGeom>
          <a:solidFill>
            <a:srgbClr val="061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graphicFrame>
        <p:nvGraphicFramePr>
          <p:cNvPr id="13" name="オブジェクト 12">
            <a:extLst>
              <a:ext uri="{FF2B5EF4-FFF2-40B4-BE49-F238E27FC236}">
                <a16:creationId xmlns:a16="http://schemas.microsoft.com/office/drawing/2014/main" id="{FC254810-4B57-7D97-7710-A06AC8F0E269}"/>
              </a:ext>
            </a:extLst>
          </p:cNvPr>
          <p:cNvGraphicFramePr>
            <a:graphicFrameLocks noChangeAspect="1"/>
          </p:cNvGraphicFramePr>
          <p:nvPr/>
        </p:nvGraphicFramePr>
        <p:xfrm>
          <a:off x="-1609238" y="2564655"/>
          <a:ext cx="429539" cy="552265"/>
        </p:xfrm>
        <a:graphic>
          <a:graphicData uri="http://schemas.openxmlformats.org/presentationml/2006/ole">
            <mc:AlternateContent xmlns:mc="http://schemas.openxmlformats.org/markup-compatibility/2006">
              <mc:Choice xmlns:v="urn:schemas-microsoft-com:vml" Requires="v">
                <p:oleObj name="Equation" r:id="rId3" imgW="177480" imgH="228600" progId="Equation.DSMT4">
                  <p:embed/>
                </p:oleObj>
              </mc:Choice>
              <mc:Fallback>
                <p:oleObj name="Equation" r:id="rId3" imgW="177480" imgH="228600" progId="Equation.DSMT4">
                  <p:embed/>
                  <p:pic>
                    <p:nvPicPr>
                      <p:cNvPr id="13" name="オブジェクト 12">
                        <a:extLst>
                          <a:ext uri="{FF2B5EF4-FFF2-40B4-BE49-F238E27FC236}">
                            <a16:creationId xmlns:a16="http://schemas.microsoft.com/office/drawing/2014/main" id="{FC254810-4B57-7D97-7710-A06AC8F0E269}"/>
                          </a:ext>
                        </a:extLst>
                      </p:cNvPr>
                      <p:cNvPicPr/>
                      <p:nvPr/>
                    </p:nvPicPr>
                    <p:blipFill>
                      <a:blip r:embed="rId4"/>
                      <a:stretch>
                        <a:fillRect/>
                      </a:stretch>
                    </p:blipFill>
                    <p:spPr>
                      <a:xfrm>
                        <a:off x="-1609238" y="2564655"/>
                        <a:ext cx="429539" cy="552265"/>
                      </a:xfrm>
                      <a:prstGeom prst="rect">
                        <a:avLst/>
                      </a:prstGeom>
                    </p:spPr>
                  </p:pic>
                </p:oleObj>
              </mc:Fallback>
            </mc:AlternateContent>
          </a:graphicData>
        </a:graphic>
      </p:graphicFrame>
      <p:graphicFrame>
        <p:nvGraphicFramePr>
          <p:cNvPr id="14" name="オブジェクト 13">
            <a:extLst>
              <a:ext uri="{FF2B5EF4-FFF2-40B4-BE49-F238E27FC236}">
                <a16:creationId xmlns:a16="http://schemas.microsoft.com/office/drawing/2014/main" id="{DB8A62DA-54E2-2668-C402-C11D85A696A3}"/>
              </a:ext>
            </a:extLst>
          </p:cNvPr>
          <p:cNvGraphicFramePr>
            <a:graphicFrameLocks noChangeAspect="1"/>
          </p:cNvGraphicFramePr>
          <p:nvPr/>
        </p:nvGraphicFramePr>
        <p:xfrm>
          <a:off x="-1263939" y="4704918"/>
          <a:ext cx="507906" cy="609488"/>
        </p:xfrm>
        <a:graphic>
          <a:graphicData uri="http://schemas.openxmlformats.org/presentationml/2006/ole">
            <mc:AlternateContent xmlns:mc="http://schemas.openxmlformats.org/markup-compatibility/2006">
              <mc:Choice xmlns:v="urn:schemas-microsoft-com:vml" Requires="v">
                <p:oleObj name="Equation" r:id="rId5" imgW="190440" imgH="228600" progId="Equation.DSMT4">
                  <p:embed/>
                </p:oleObj>
              </mc:Choice>
              <mc:Fallback>
                <p:oleObj name="Equation" r:id="rId5" imgW="190440" imgH="228600" progId="Equation.DSMT4">
                  <p:embed/>
                  <p:pic>
                    <p:nvPicPr>
                      <p:cNvPr id="14" name="オブジェクト 13">
                        <a:extLst>
                          <a:ext uri="{FF2B5EF4-FFF2-40B4-BE49-F238E27FC236}">
                            <a16:creationId xmlns:a16="http://schemas.microsoft.com/office/drawing/2014/main" id="{DB8A62DA-54E2-2668-C402-C11D85A696A3}"/>
                          </a:ext>
                        </a:extLst>
                      </p:cNvPr>
                      <p:cNvPicPr/>
                      <p:nvPr/>
                    </p:nvPicPr>
                    <p:blipFill>
                      <a:blip r:embed="rId6"/>
                      <a:stretch>
                        <a:fillRect/>
                      </a:stretch>
                    </p:blipFill>
                    <p:spPr>
                      <a:xfrm>
                        <a:off x="-1263939" y="4704918"/>
                        <a:ext cx="507906" cy="609488"/>
                      </a:xfrm>
                      <a:prstGeom prst="rect">
                        <a:avLst/>
                      </a:prstGeom>
                    </p:spPr>
                  </p:pic>
                </p:oleObj>
              </mc:Fallback>
            </mc:AlternateContent>
          </a:graphicData>
        </a:graphic>
      </p:graphicFrame>
      <p:graphicFrame>
        <p:nvGraphicFramePr>
          <p:cNvPr id="15" name="オブジェクト 14">
            <a:extLst>
              <a:ext uri="{FF2B5EF4-FFF2-40B4-BE49-F238E27FC236}">
                <a16:creationId xmlns:a16="http://schemas.microsoft.com/office/drawing/2014/main" id="{E988739D-0FA7-1D30-B1A2-373D1E9E6B20}"/>
              </a:ext>
            </a:extLst>
          </p:cNvPr>
          <p:cNvGraphicFramePr>
            <a:graphicFrameLocks noChangeAspect="1"/>
          </p:cNvGraphicFramePr>
          <p:nvPr/>
        </p:nvGraphicFramePr>
        <p:xfrm>
          <a:off x="-2090484" y="3601424"/>
          <a:ext cx="504395" cy="540424"/>
        </p:xfrm>
        <a:graphic>
          <a:graphicData uri="http://schemas.openxmlformats.org/presentationml/2006/ole">
            <mc:AlternateContent xmlns:mc="http://schemas.openxmlformats.org/markup-compatibility/2006">
              <mc:Choice xmlns:v="urn:schemas-microsoft-com:vml" Requires="v">
                <p:oleObj name="Equation" r:id="rId7" imgW="177480" imgH="190440" progId="Equation.DSMT4">
                  <p:embed/>
                </p:oleObj>
              </mc:Choice>
              <mc:Fallback>
                <p:oleObj name="Equation" r:id="rId7" imgW="177480" imgH="190440" progId="Equation.DSMT4">
                  <p:embed/>
                  <p:pic>
                    <p:nvPicPr>
                      <p:cNvPr id="15" name="オブジェクト 14">
                        <a:extLst>
                          <a:ext uri="{FF2B5EF4-FFF2-40B4-BE49-F238E27FC236}">
                            <a16:creationId xmlns:a16="http://schemas.microsoft.com/office/drawing/2014/main" id="{E988739D-0FA7-1D30-B1A2-373D1E9E6B20}"/>
                          </a:ext>
                        </a:extLst>
                      </p:cNvPr>
                      <p:cNvPicPr/>
                      <p:nvPr/>
                    </p:nvPicPr>
                    <p:blipFill>
                      <a:blip r:embed="rId8"/>
                      <a:stretch>
                        <a:fillRect/>
                      </a:stretch>
                    </p:blipFill>
                    <p:spPr>
                      <a:xfrm>
                        <a:off x="-2090484" y="3601424"/>
                        <a:ext cx="504395" cy="540424"/>
                      </a:xfrm>
                      <a:prstGeom prst="rect">
                        <a:avLst/>
                      </a:prstGeom>
                    </p:spPr>
                  </p:pic>
                </p:oleObj>
              </mc:Fallback>
            </mc:AlternateContent>
          </a:graphicData>
        </a:graphic>
      </p:graphicFrame>
      <p:graphicFrame>
        <p:nvGraphicFramePr>
          <p:cNvPr id="16" name="オブジェクト 15">
            <a:extLst>
              <a:ext uri="{FF2B5EF4-FFF2-40B4-BE49-F238E27FC236}">
                <a16:creationId xmlns:a16="http://schemas.microsoft.com/office/drawing/2014/main" id="{0A998B8F-4B74-6EC2-C690-75F11D1C3CBB}"/>
              </a:ext>
            </a:extLst>
          </p:cNvPr>
          <p:cNvGraphicFramePr>
            <a:graphicFrameLocks noChangeAspect="1"/>
          </p:cNvGraphicFramePr>
          <p:nvPr/>
        </p:nvGraphicFramePr>
        <p:xfrm>
          <a:off x="-1889211" y="5222532"/>
          <a:ext cx="551598" cy="551598"/>
        </p:xfrm>
        <a:graphic>
          <a:graphicData uri="http://schemas.openxmlformats.org/presentationml/2006/ole">
            <mc:AlternateContent xmlns:mc="http://schemas.openxmlformats.org/markup-compatibility/2006">
              <mc:Choice xmlns:v="urn:schemas-microsoft-com:vml" Requires="v">
                <p:oleObj name="Equation" r:id="rId9" imgW="190440" imgH="190440" progId="Equation.DSMT4">
                  <p:embed/>
                </p:oleObj>
              </mc:Choice>
              <mc:Fallback>
                <p:oleObj name="Equation" r:id="rId9" imgW="190440" imgH="190440" progId="Equation.DSMT4">
                  <p:embed/>
                  <p:pic>
                    <p:nvPicPr>
                      <p:cNvPr id="16" name="オブジェクト 15">
                        <a:extLst>
                          <a:ext uri="{FF2B5EF4-FFF2-40B4-BE49-F238E27FC236}">
                            <a16:creationId xmlns:a16="http://schemas.microsoft.com/office/drawing/2014/main" id="{0A998B8F-4B74-6EC2-C690-75F11D1C3CBB}"/>
                          </a:ext>
                        </a:extLst>
                      </p:cNvPr>
                      <p:cNvPicPr/>
                      <p:nvPr/>
                    </p:nvPicPr>
                    <p:blipFill>
                      <a:blip r:embed="rId10"/>
                      <a:stretch>
                        <a:fillRect/>
                      </a:stretch>
                    </p:blipFill>
                    <p:spPr>
                      <a:xfrm>
                        <a:off x="-1889211" y="5222532"/>
                        <a:ext cx="551598" cy="551598"/>
                      </a:xfrm>
                      <a:prstGeom prst="rect">
                        <a:avLst/>
                      </a:prstGeom>
                    </p:spPr>
                  </p:pic>
                </p:oleObj>
              </mc:Fallback>
            </mc:AlternateContent>
          </a:graphicData>
        </a:graphic>
      </p:graphicFrame>
      <p:sp>
        <p:nvSpPr>
          <p:cNvPr id="17" name="正方形/長方形 16">
            <a:extLst>
              <a:ext uri="{FF2B5EF4-FFF2-40B4-BE49-F238E27FC236}">
                <a16:creationId xmlns:a16="http://schemas.microsoft.com/office/drawing/2014/main" id="{AABBD3B4-1E19-0020-BAFA-92BC73CEE368}"/>
              </a:ext>
            </a:extLst>
          </p:cNvPr>
          <p:cNvSpPr/>
          <p:nvPr/>
        </p:nvSpPr>
        <p:spPr>
          <a:xfrm>
            <a:off x="234231" y="1198578"/>
            <a:ext cx="3849498" cy="496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46" b="1" dirty="0">
                <a:solidFill>
                  <a:schemeClr val="tx1"/>
                </a:solidFill>
              </a:rPr>
              <a:t>Source</a:t>
            </a:r>
            <a:r>
              <a:rPr kumimoji="1" lang="ja-JP" altLang="en-US" sz="1846" b="1" dirty="0">
                <a:solidFill>
                  <a:schemeClr val="tx1"/>
                </a:solidFill>
              </a:rPr>
              <a:t> </a:t>
            </a:r>
            <a:r>
              <a:rPr kumimoji="1" lang="en-US" altLang="ja-JP" sz="1846" b="1" dirty="0">
                <a:solidFill>
                  <a:schemeClr val="tx1"/>
                </a:solidFill>
              </a:rPr>
              <a:t>Data: </a:t>
            </a:r>
            <a:r>
              <a:rPr kumimoji="1" lang="ja-JP" altLang="en-US" sz="1846" b="1" dirty="0">
                <a:solidFill>
                  <a:schemeClr val="tx1"/>
                </a:solidFill>
              </a:rPr>
              <a:t>設計時のデータ</a:t>
            </a:r>
          </a:p>
        </p:txBody>
      </p:sp>
      <p:sp>
        <p:nvSpPr>
          <p:cNvPr id="18" name="正方形/長方形 17">
            <a:extLst>
              <a:ext uri="{FF2B5EF4-FFF2-40B4-BE49-F238E27FC236}">
                <a16:creationId xmlns:a16="http://schemas.microsoft.com/office/drawing/2014/main" id="{8C97CA77-2D73-B6BA-795A-A36657C302E2}"/>
              </a:ext>
            </a:extLst>
          </p:cNvPr>
          <p:cNvSpPr/>
          <p:nvPr/>
        </p:nvSpPr>
        <p:spPr>
          <a:xfrm>
            <a:off x="227195" y="3781437"/>
            <a:ext cx="3849498" cy="496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46" b="1" dirty="0">
                <a:solidFill>
                  <a:schemeClr val="tx1"/>
                </a:solidFill>
              </a:rPr>
              <a:t>Target</a:t>
            </a:r>
            <a:r>
              <a:rPr kumimoji="1" lang="ja-JP" altLang="en-US" sz="1846" b="1" dirty="0">
                <a:solidFill>
                  <a:schemeClr val="tx1"/>
                </a:solidFill>
              </a:rPr>
              <a:t> </a:t>
            </a:r>
            <a:r>
              <a:rPr kumimoji="1" lang="en-US" altLang="ja-JP" sz="1846" b="1" dirty="0">
                <a:solidFill>
                  <a:schemeClr val="tx1"/>
                </a:solidFill>
              </a:rPr>
              <a:t>Data: </a:t>
            </a:r>
            <a:r>
              <a:rPr kumimoji="1" lang="ja-JP" altLang="en-US" sz="1846" b="1" dirty="0">
                <a:solidFill>
                  <a:schemeClr val="tx1"/>
                </a:solidFill>
              </a:rPr>
              <a:t>劣化損傷時のデータ</a:t>
            </a:r>
          </a:p>
        </p:txBody>
      </p:sp>
      <p:pic>
        <p:nvPicPr>
          <p:cNvPr id="20" name="図 19">
            <a:extLst>
              <a:ext uri="{FF2B5EF4-FFF2-40B4-BE49-F238E27FC236}">
                <a16:creationId xmlns:a16="http://schemas.microsoft.com/office/drawing/2014/main" id="{9CCBE73C-EC58-00B5-FD04-43D56A0DB624}"/>
              </a:ext>
            </a:extLst>
          </p:cNvPr>
          <p:cNvPicPr>
            <a:picLocks noChangeAspect="1"/>
          </p:cNvPicPr>
          <p:nvPr/>
        </p:nvPicPr>
        <p:blipFill rotWithShape="1">
          <a:blip r:embed="rId11"/>
          <a:srcRect l="9444" t="-2153" r="1697" b="8464"/>
          <a:stretch/>
        </p:blipFill>
        <p:spPr>
          <a:xfrm>
            <a:off x="4083729" y="1859986"/>
            <a:ext cx="1719194" cy="1256934"/>
          </a:xfrm>
          <a:prstGeom prst="rect">
            <a:avLst/>
          </a:prstGeom>
        </p:spPr>
      </p:pic>
      <p:grpSp>
        <p:nvGrpSpPr>
          <p:cNvPr id="7" name="グループ化 6">
            <a:extLst>
              <a:ext uri="{FF2B5EF4-FFF2-40B4-BE49-F238E27FC236}">
                <a16:creationId xmlns:a16="http://schemas.microsoft.com/office/drawing/2014/main" id="{35DF626A-3B4D-83DD-E793-4DE1DE9F9E78}"/>
              </a:ext>
            </a:extLst>
          </p:cNvPr>
          <p:cNvGrpSpPr/>
          <p:nvPr/>
        </p:nvGrpSpPr>
        <p:grpSpPr>
          <a:xfrm>
            <a:off x="4224042" y="4280587"/>
            <a:ext cx="1775829" cy="1346788"/>
            <a:chOff x="6580105" y="3643670"/>
            <a:chExt cx="2094870" cy="1588748"/>
          </a:xfrm>
        </p:grpSpPr>
        <p:pic>
          <p:nvPicPr>
            <p:cNvPr id="21" name="図 20">
              <a:extLst>
                <a:ext uri="{FF2B5EF4-FFF2-40B4-BE49-F238E27FC236}">
                  <a16:creationId xmlns:a16="http://schemas.microsoft.com/office/drawing/2014/main" id="{C2007D3E-4325-29BA-598D-5121D447D700}"/>
                </a:ext>
              </a:extLst>
            </p:cNvPr>
            <p:cNvPicPr>
              <a:picLocks noChangeAspect="1"/>
            </p:cNvPicPr>
            <p:nvPr/>
          </p:nvPicPr>
          <p:blipFill rotWithShape="1">
            <a:blip r:embed="rId11"/>
            <a:srcRect l="9444" t="-2153" r="1697" b="8464"/>
            <a:stretch/>
          </p:blipFill>
          <p:spPr>
            <a:xfrm>
              <a:off x="6580105" y="3643670"/>
              <a:ext cx="2094870" cy="1531598"/>
            </a:xfrm>
            <a:prstGeom prst="rect">
              <a:avLst/>
            </a:prstGeom>
          </p:spPr>
        </p:pic>
        <p:pic>
          <p:nvPicPr>
            <p:cNvPr id="6" name="グラフィックス 5">
              <a:extLst>
                <a:ext uri="{FF2B5EF4-FFF2-40B4-BE49-F238E27FC236}">
                  <a16:creationId xmlns:a16="http://schemas.microsoft.com/office/drawing/2014/main" id="{F4CF8AF1-DD3E-C4E5-B787-12759AA6F7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35140" y="4965890"/>
              <a:ext cx="114300" cy="114300"/>
            </a:xfrm>
            <a:prstGeom prst="rect">
              <a:avLst/>
            </a:prstGeom>
          </p:spPr>
        </p:pic>
        <p:pic>
          <p:nvPicPr>
            <p:cNvPr id="23" name="グラフィックス 22">
              <a:extLst>
                <a:ext uri="{FF2B5EF4-FFF2-40B4-BE49-F238E27FC236}">
                  <a16:creationId xmlns:a16="http://schemas.microsoft.com/office/drawing/2014/main" id="{11A5EEBB-6FEA-A48C-2911-82C659C6FD6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92290" y="5118118"/>
              <a:ext cx="114300" cy="114300"/>
            </a:xfrm>
            <a:prstGeom prst="rect">
              <a:avLst/>
            </a:prstGeom>
          </p:spPr>
        </p:pic>
        <p:pic>
          <p:nvPicPr>
            <p:cNvPr id="24" name="グラフィックス 23">
              <a:extLst>
                <a:ext uri="{FF2B5EF4-FFF2-40B4-BE49-F238E27FC236}">
                  <a16:creationId xmlns:a16="http://schemas.microsoft.com/office/drawing/2014/main" id="{F090E1DD-595C-48B8-A941-21BD596AB4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67550" y="4780805"/>
              <a:ext cx="114300" cy="114300"/>
            </a:xfrm>
            <a:prstGeom prst="rect">
              <a:avLst/>
            </a:prstGeom>
          </p:spPr>
        </p:pic>
        <p:pic>
          <p:nvPicPr>
            <p:cNvPr id="25" name="グラフィックス 24">
              <a:extLst>
                <a:ext uri="{FF2B5EF4-FFF2-40B4-BE49-F238E27FC236}">
                  <a16:creationId xmlns:a16="http://schemas.microsoft.com/office/drawing/2014/main" id="{31436DDD-863E-92E0-22E8-0ABC9D0E06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81702" y="4894508"/>
              <a:ext cx="114300" cy="114300"/>
            </a:xfrm>
            <a:prstGeom prst="rect">
              <a:avLst/>
            </a:prstGeom>
          </p:spPr>
        </p:pic>
        <p:pic>
          <p:nvPicPr>
            <p:cNvPr id="26" name="グラフィックス 25">
              <a:extLst>
                <a:ext uri="{FF2B5EF4-FFF2-40B4-BE49-F238E27FC236}">
                  <a16:creationId xmlns:a16="http://schemas.microsoft.com/office/drawing/2014/main" id="{204B4883-9863-067A-9E38-B9A53CECF8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69295" y="4710026"/>
              <a:ext cx="114300" cy="114300"/>
            </a:xfrm>
            <a:prstGeom prst="rect">
              <a:avLst/>
            </a:prstGeom>
          </p:spPr>
        </p:pic>
        <p:pic>
          <p:nvPicPr>
            <p:cNvPr id="27" name="グラフィックス 26">
              <a:extLst>
                <a:ext uri="{FF2B5EF4-FFF2-40B4-BE49-F238E27FC236}">
                  <a16:creationId xmlns:a16="http://schemas.microsoft.com/office/drawing/2014/main" id="{1045890A-9630-2952-4E3A-884F6CF24C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12145" y="4486416"/>
              <a:ext cx="114300" cy="114300"/>
            </a:xfrm>
            <a:prstGeom prst="rect">
              <a:avLst/>
            </a:prstGeom>
          </p:spPr>
        </p:pic>
        <p:pic>
          <p:nvPicPr>
            <p:cNvPr id="28" name="グラフィックス 27">
              <a:extLst>
                <a:ext uri="{FF2B5EF4-FFF2-40B4-BE49-F238E27FC236}">
                  <a16:creationId xmlns:a16="http://schemas.microsoft.com/office/drawing/2014/main" id="{818E2140-90E5-B752-79D0-1C137AF307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26357" y="4145716"/>
              <a:ext cx="114300" cy="114300"/>
            </a:xfrm>
            <a:prstGeom prst="rect">
              <a:avLst/>
            </a:prstGeom>
          </p:spPr>
        </p:pic>
      </p:grpSp>
      <p:sp>
        <p:nvSpPr>
          <p:cNvPr id="29" name="正方形/長方形 28">
            <a:extLst>
              <a:ext uri="{FF2B5EF4-FFF2-40B4-BE49-F238E27FC236}">
                <a16:creationId xmlns:a16="http://schemas.microsoft.com/office/drawing/2014/main" id="{D770E0D9-3B56-5B93-DCFB-F29B0ACB7E4D}"/>
              </a:ext>
            </a:extLst>
          </p:cNvPr>
          <p:cNvSpPr/>
          <p:nvPr/>
        </p:nvSpPr>
        <p:spPr>
          <a:xfrm>
            <a:off x="719039" y="1871821"/>
            <a:ext cx="1055851" cy="496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62" b="1" dirty="0">
                <a:solidFill>
                  <a:schemeClr val="bg1"/>
                </a:solidFill>
                <a:latin typeface="Helvetica" panose="020B0604020202030204" pitchFamily="34" charset="0"/>
              </a:rPr>
              <a:t>最大応力</a:t>
            </a:r>
            <a:endParaRPr kumimoji="1" lang="ja-JP" altLang="en-US" sz="1662" b="1" dirty="0">
              <a:solidFill>
                <a:schemeClr val="bg1"/>
              </a:solidFill>
            </a:endParaRPr>
          </a:p>
        </p:txBody>
      </p:sp>
      <p:sp>
        <p:nvSpPr>
          <p:cNvPr id="30" name="正方形/長方形 29">
            <a:extLst>
              <a:ext uri="{FF2B5EF4-FFF2-40B4-BE49-F238E27FC236}">
                <a16:creationId xmlns:a16="http://schemas.microsoft.com/office/drawing/2014/main" id="{A0CBFAA7-7874-F095-BCE6-08B8469445B2}"/>
              </a:ext>
            </a:extLst>
          </p:cNvPr>
          <p:cNvSpPr/>
          <p:nvPr/>
        </p:nvSpPr>
        <p:spPr>
          <a:xfrm>
            <a:off x="2344163" y="1871821"/>
            <a:ext cx="1055851" cy="496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662" b="1" dirty="0">
                <a:solidFill>
                  <a:schemeClr val="bg1"/>
                </a:solidFill>
                <a:latin typeface="Helvetica" panose="020B0604020202030204" pitchFamily="34" charset="0"/>
              </a:rPr>
              <a:t>不確定</a:t>
            </a:r>
            <a:br>
              <a:rPr kumimoji="1" lang="en-US" altLang="ja-JP" sz="1662" b="1" dirty="0">
                <a:solidFill>
                  <a:schemeClr val="bg1"/>
                </a:solidFill>
                <a:latin typeface="Helvetica" panose="020B0604020202030204" pitchFamily="34" charset="0"/>
              </a:rPr>
            </a:br>
            <a:r>
              <a:rPr kumimoji="1" lang="ja-JP" altLang="en-US" sz="1662" b="1" dirty="0">
                <a:solidFill>
                  <a:schemeClr val="bg1"/>
                </a:solidFill>
                <a:latin typeface="Helvetica" panose="020B0604020202030204" pitchFamily="34" charset="0"/>
              </a:rPr>
              <a:t>パラメータ</a:t>
            </a:r>
            <a:endParaRPr kumimoji="1" lang="ja-JP" altLang="en-US" sz="1662" b="1" dirty="0">
              <a:solidFill>
                <a:schemeClr val="bg1"/>
              </a:solidFill>
            </a:endParaRPr>
          </a:p>
        </p:txBody>
      </p:sp>
      <p:sp>
        <p:nvSpPr>
          <p:cNvPr id="32" name="正方形/長方形 31">
            <a:extLst>
              <a:ext uri="{FF2B5EF4-FFF2-40B4-BE49-F238E27FC236}">
                <a16:creationId xmlns:a16="http://schemas.microsoft.com/office/drawing/2014/main" id="{A3037DC9-6D26-3C51-C029-B52500CE9F6B}"/>
              </a:ext>
            </a:extLst>
          </p:cNvPr>
          <p:cNvSpPr/>
          <p:nvPr/>
        </p:nvSpPr>
        <p:spPr>
          <a:xfrm>
            <a:off x="726073" y="4389938"/>
            <a:ext cx="1055851" cy="496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62" b="1" dirty="0">
                <a:solidFill>
                  <a:schemeClr val="bg1"/>
                </a:solidFill>
                <a:latin typeface="Helvetica" panose="020B0604020202030204" pitchFamily="34" charset="0"/>
              </a:rPr>
              <a:t>最大応力</a:t>
            </a:r>
            <a:endParaRPr kumimoji="1" lang="ja-JP" altLang="en-US" sz="1662" b="1" dirty="0">
              <a:solidFill>
                <a:schemeClr val="bg1"/>
              </a:solidFill>
            </a:endParaRPr>
          </a:p>
        </p:txBody>
      </p:sp>
      <p:sp>
        <p:nvSpPr>
          <p:cNvPr id="33" name="正方形/長方形 32">
            <a:extLst>
              <a:ext uri="{FF2B5EF4-FFF2-40B4-BE49-F238E27FC236}">
                <a16:creationId xmlns:a16="http://schemas.microsoft.com/office/drawing/2014/main" id="{50E0FC30-0142-2C99-2A28-76653F9BE443}"/>
              </a:ext>
            </a:extLst>
          </p:cNvPr>
          <p:cNvSpPr/>
          <p:nvPr/>
        </p:nvSpPr>
        <p:spPr>
          <a:xfrm>
            <a:off x="2351197" y="4389938"/>
            <a:ext cx="1055851" cy="496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662" b="1" dirty="0">
                <a:solidFill>
                  <a:schemeClr val="bg1"/>
                </a:solidFill>
                <a:latin typeface="Helvetica" panose="020B0604020202030204" pitchFamily="34" charset="0"/>
              </a:rPr>
              <a:t>不確定</a:t>
            </a:r>
            <a:br>
              <a:rPr kumimoji="1" lang="en-US" altLang="ja-JP" sz="1662" b="1" dirty="0">
                <a:solidFill>
                  <a:schemeClr val="bg1"/>
                </a:solidFill>
                <a:latin typeface="Helvetica" panose="020B0604020202030204" pitchFamily="34" charset="0"/>
              </a:rPr>
            </a:br>
            <a:r>
              <a:rPr kumimoji="1" lang="ja-JP" altLang="en-US" sz="1662" b="1" dirty="0">
                <a:solidFill>
                  <a:schemeClr val="bg1"/>
                </a:solidFill>
                <a:latin typeface="Helvetica" panose="020B0604020202030204" pitchFamily="34" charset="0"/>
              </a:rPr>
              <a:t>パラメータ</a:t>
            </a:r>
            <a:endParaRPr kumimoji="1" lang="ja-JP" altLang="en-US" sz="1662" b="1" dirty="0">
              <a:solidFill>
                <a:schemeClr val="bg1"/>
              </a:solidFill>
            </a:endParaRPr>
          </a:p>
        </p:txBody>
      </p:sp>
      <p:sp>
        <p:nvSpPr>
          <p:cNvPr id="11" name="矢印: 左カーブ 10">
            <a:extLst>
              <a:ext uri="{FF2B5EF4-FFF2-40B4-BE49-F238E27FC236}">
                <a16:creationId xmlns:a16="http://schemas.microsoft.com/office/drawing/2014/main" id="{D6F30414-3D7A-3B8C-9F79-D87650EEB1A7}"/>
              </a:ext>
            </a:extLst>
          </p:cNvPr>
          <p:cNvSpPr/>
          <p:nvPr/>
        </p:nvSpPr>
        <p:spPr>
          <a:xfrm>
            <a:off x="6522875" y="2341833"/>
            <a:ext cx="991772" cy="3059605"/>
          </a:xfrm>
          <a:prstGeom prst="curvedLeft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solidFill>
                <a:schemeClr val="tx1"/>
              </a:solidFill>
            </a:endParaRPr>
          </a:p>
        </p:txBody>
      </p:sp>
      <p:sp>
        <p:nvSpPr>
          <p:cNvPr id="35" name="四角形: 角を丸くする 34">
            <a:extLst>
              <a:ext uri="{FF2B5EF4-FFF2-40B4-BE49-F238E27FC236}">
                <a16:creationId xmlns:a16="http://schemas.microsoft.com/office/drawing/2014/main" id="{D3BCDD57-712A-9AFB-0560-8364B6EFD110}"/>
              </a:ext>
            </a:extLst>
          </p:cNvPr>
          <p:cNvSpPr/>
          <p:nvPr/>
        </p:nvSpPr>
        <p:spPr>
          <a:xfrm>
            <a:off x="7183816" y="3429000"/>
            <a:ext cx="1594424" cy="535024"/>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215" b="1" dirty="0">
                <a:solidFill>
                  <a:schemeClr val="bg1"/>
                </a:solidFill>
              </a:rPr>
              <a:t>転移学習</a:t>
            </a:r>
            <a:endParaRPr kumimoji="1" lang="ja-JP" altLang="en-US" sz="2215" b="1" dirty="0">
              <a:solidFill>
                <a:schemeClr val="accent1">
                  <a:lumMod val="75000"/>
                </a:schemeClr>
              </a:solidFill>
            </a:endParaRPr>
          </a:p>
        </p:txBody>
      </p:sp>
      <p:sp>
        <p:nvSpPr>
          <p:cNvPr id="36" name="テキスト ボックス 35">
            <a:extLst>
              <a:ext uri="{FF2B5EF4-FFF2-40B4-BE49-F238E27FC236}">
                <a16:creationId xmlns:a16="http://schemas.microsoft.com/office/drawing/2014/main" id="{A5A9DC86-EA0B-D50F-8290-BA4DCDDB81FB}"/>
              </a:ext>
            </a:extLst>
          </p:cNvPr>
          <p:cNvSpPr txBox="1"/>
          <p:nvPr/>
        </p:nvSpPr>
        <p:spPr>
          <a:xfrm>
            <a:off x="1001062" y="2474105"/>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y</a:t>
            </a:r>
            <a:r>
              <a:rPr kumimoji="1" lang="en-US" altLang="ja-JP" sz="3323" b="1" baseline="30000" dirty="0" err="1">
                <a:solidFill>
                  <a:schemeClr val="bg1"/>
                </a:solidFill>
                <a:latin typeface="Helvetica" panose="020B0604020202030204" pitchFamily="34" charset="0"/>
              </a:rPr>
              <a:t>S</a:t>
            </a:r>
            <a:endParaRPr kumimoji="1" lang="ja-JP" altLang="en-US" sz="3323" b="1" baseline="30000" dirty="0">
              <a:solidFill>
                <a:schemeClr val="bg1"/>
              </a:solidFill>
              <a:latin typeface="Helvetica" panose="020B0604020202030204" pitchFamily="34" charset="0"/>
            </a:endParaRPr>
          </a:p>
        </p:txBody>
      </p:sp>
      <p:sp>
        <p:nvSpPr>
          <p:cNvPr id="37" name="テキスト ボックス 36">
            <a:extLst>
              <a:ext uri="{FF2B5EF4-FFF2-40B4-BE49-F238E27FC236}">
                <a16:creationId xmlns:a16="http://schemas.microsoft.com/office/drawing/2014/main" id="{B18EE5E2-DB10-377D-6E75-E27900F88F2B}"/>
              </a:ext>
            </a:extLst>
          </p:cNvPr>
          <p:cNvSpPr txBox="1"/>
          <p:nvPr/>
        </p:nvSpPr>
        <p:spPr>
          <a:xfrm>
            <a:off x="2640760" y="2530508"/>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S</a:t>
            </a:r>
            <a:endParaRPr kumimoji="1" lang="ja-JP" altLang="en-US" sz="3323" b="1" baseline="30000" dirty="0">
              <a:solidFill>
                <a:schemeClr val="bg1"/>
              </a:solidFill>
              <a:latin typeface="Helvetica" panose="020B0604020202030204" pitchFamily="34" charset="0"/>
            </a:endParaRPr>
          </a:p>
        </p:txBody>
      </p:sp>
      <p:sp>
        <p:nvSpPr>
          <p:cNvPr id="38" name="テキスト ボックス 37">
            <a:extLst>
              <a:ext uri="{FF2B5EF4-FFF2-40B4-BE49-F238E27FC236}">
                <a16:creationId xmlns:a16="http://schemas.microsoft.com/office/drawing/2014/main" id="{648AB1DB-7BEE-04C8-B5B0-A817FFAFC1BE}"/>
              </a:ext>
            </a:extLst>
          </p:cNvPr>
          <p:cNvSpPr txBox="1"/>
          <p:nvPr/>
        </p:nvSpPr>
        <p:spPr>
          <a:xfrm>
            <a:off x="1016857" y="4918736"/>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y</a:t>
            </a:r>
            <a:r>
              <a:rPr kumimoji="1" lang="en-US" altLang="ja-JP" sz="3323" b="1" baseline="30000" dirty="0" err="1">
                <a:solidFill>
                  <a:schemeClr val="bg1"/>
                </a:solidFill>
                <a:latin typeface="Helvetica" panose="020B0604020202030204" pitchFamily="34" charset="0"/>
              </a:rPr>
              <a:t>T</a:t>
            </a:r>
            <a:endParaRPr kumimoji="1" lang="ja-JP" altLang="en-US" sz="3323" b="1" baseline="30000" dirty="0">
              <a:solidFill>
                <a:schemeClr val="bg1"/>
              </a:solidFill>
              <a:latin typeface="Helvetica" panose="020B0604020202030204" pitchFamily="34" charset="0"/>
            </a:endParaRPr>
          </a:p>
        </p:txBody>
      </p:sp>
      <p:sp>
        <p:nvSpPr>
          <p:cNvPr id="39" name="テキスト ボックス 38">
            <a:extLst>
              <a:ext uri="{FF2B5EF4-FFF2-40B4-BE49-F238E27FC236}">
                <a16:creationId xmlns:a16="http://schemas.microsoft.com/office/drawing/2014/main" id="{DEC4F2AC-351B-A8F6-66A0-02C644E09B8D}"/>
              </a:ext>
            </a:extLst>
          </p:cNvPr>
          <p:cNvSpPr txBox="1"/>
          <p:nvPr/>
        </p:nvSpPr>
        <p:spPr>
          <a:xfrm>
            <a:off x="2656556" y="4975139"/>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T</a:t>
            </a:r>
            <a:endParaRPr kumimoji="1" lang="ja-JP" altLang="en-US" sz="3323" b="1" baseline="300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4204259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509BE-3754-7148-B541-480FF64E30B6}"/>
              </a:ext>
            </a:extLst>
          </p:cNvPr>
          <p:cNvSpPr>
            <a:spLocks noGrp="1"/>
          </p:cNvSpPr>
          <p:nvPr>
            <p:ph type="title"/>
          </p:nvPr>
        </p:nvSpPr>
        <p:spPr/>
        <p:txBody>
          <a:bodyPr/>
          <a:lstStyle/>
          <a:p>
            <a:r>
              <a:rPr kumimoji="1" lang="en-US" altLang="ja-JP" dirty="0"/>
              <a:t>【</a:t>
            </a:r>
            <a:r>
              <a:rPr kumimoji="1" lang="ja-JP" altLang="en-US" dirty="0"/>
              <a:t>背景</a:t>
            </a:r>
            <a:r>
              <a:rPr kumimoji="1" lang="en-US" altLang="ja-JP" dirty="0"/>
              <a:t>】</a:t>
            </a:r>
            <a:r>
              <a:rPr kumimoji="1" lang="ja-JP" altLang="en-US" dirty="0"/>
              <a:t>社会的背景</a:t>
            </a:r>
          </a:p>
        </p:txBody>
      </p:sp>
      <p:sp>
        <p:nvSpPr>
          <p:cNvPr id="78" name="テキスト ボックス 77">
            <a:extLst>
              <a:ext uri="{FF2B5EF4-FFF2-40B4-BE49-F238E27FC236}">
                <a16:creationId xmlns:a16="http://schemas.microsoft.com/office/drawing/2014/main" id="{5E2F9FF6-5DE4-B0C7-0771-081A4E9F2F3C}"/>
              </a:ext>
            </a:extLst>
          </p:cNvPr>
          <p:cNvSpPr txBox="1"/>
          <p:nvPr/>
        </p:nvSpPr>
        <p:spPr>
          <a:xfrm>
            <a:off x="4572000" y="6457717"/>
            <a:ext cx="4403139" cy="400110"/>
          </a:xfrm>
          <a:prstGeom prst="rect">
            <a:avLst/>
          </a:prstGeom>
          <a:noFill/>
        </p:spPr>
        <p:txBody>
          <a:bodyPr wrap="square" rtlCol="0">
            <a:spAutoFit/>
          </a:bodyPr>
          <a:lstStyle/>
          <a:p>
            <a:pPr defTabSz="914400"/>
            <a:r>
              <a:rPr kumimoji="1" lang="ja-JP" altLang="en-US" sz="1000" dirty="0">
                <a:solidFill>
                  <a:prstClr val="black"/>
                </a:solidFill>
                <a:latin typeface="+mn-ea"/>
              </a:rPr>
              <a:t>（国交省中部地方整備局，道路の老朽化対策，老朽化の現状）</a:t>
            </a:r>
            <a:endParaRPr kumimoji="1" lang="en-US" altLang="ja-JP" sz="1000" dirty="0">
              <a:solidFill>
                <a:prstClr val="black"/>
              </a:solidFill>
              <a:latin typeface="+mn-ea"/>
            </a:endParaRPr>
          </a:p>
          <a:p>
            <a:pPr defTabSz="914400"/>
            <a:r>
              <a:rPr kumimoji="1" lang="ja-JP" altLang="en-US" sz="1000" dirty="0">
                <a:solidFill>
                  <a:prstClr val="black"/>
                </a:solidFill>
                <a:latin typeface="+mn-ea"/>
              </a:rPr>
              <a:t>（国交省，老朽化対策の取組み）</a:t>
            </a:r>
          </a:p>
        </p:txBody>
      </p:sp>
      <p:sp>
        <p:nvSpPr>
          <p:cNvPr id="79" name="テキスト ボックス 78">
            <a:extLst>
              <a:ext uri="{FF2B5EF4-FFF2-40B4-BE49-F238E27FC236}">
                <a16:creationId xmlns:a16="http://schemas.microsoft.com/office/drawing/2014/main" id="{06C97C8D-8479-41C8-35A1-34EE4A8C7627}"/>
              </a:ext>
            </a:extLst>
          </p:cNvPr>
          <p:cNvSpPr txBox="1"/>
          <p:nvPr/>
        </p:nvSpPr>
        <p:spPr>
          <a:xfrm>
            <a:off x="1" y="776331"/>
            <a:ext cx="9068695" cy="280076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200" dirty="0">
                <a:latin typeface="游ゴシック Medium" panose="020B0500000000000000" pitchFamily="50" charset="-128"/>
                <a:ea typeface="游ゴシック Medium" panose="020B0500000000000000" pitchFamily="50" charset="-128"/>
              </a:rPr>
              <a:t>橋梁の多くは高度経済成長期に建設され、老朽化した橋梁が多く</a:t>
            </a:r>
            <a:br>
              <a:rPr kumimoji="1" lang="en-US" altLang="ja-JP" sz="2200" dirty="0">
                <a:latin typeface="游ゴシック Medium" panose="020B0500000000000000" pitchFamily="50" charset="-128"/>
                <a:ea typeface="游ゴシック Medium" panose="020B0500000000000000" pitchFamily="50" charset="-128"/>
              </a:rPr>
            </a:br>
            <a:r>
              <a:rPr kumimoji="1" lang="ja-JP" altLang="en-US" sz="2200" dirty="0">
                <a:latin typeface="游ゴシック Medium" panose="020B0500000000000000" pitchFamily="50" charset="-128"/>
                <a:ea typeface="游ゴシック Medium" panose="020B0500000000000000" pitchFamily="50" charset="-128"/>
              </a:rPr>
              <a:t>存在し、老朽化した橋梁は増加傾向である</a:t>
            </a:r>
            <a:endParaRPr kumimoji="1" lang="en-US" altLang="ja-JP" sz="22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endParaRPr kumimoji="1" lang="en-US" altLang="ja-JP" sz="22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kumimoji="1" lang="ja-JP" altLang="en-US" sz="2200" dirty="0">
                <a:latin typeface="游ゴシック Medium" panose="020B0500000000000000" pitchFamily="50" charset="-128"/>
                <a:ea typeface="游ゴシック Medium" panose="020B0500000000000000" pitchFamily="50" charset="-128"/>
              </a:rPr>
              <a:t>老朽化した橋梁の運用では、補修補強や架け替えなどの判断や</a:t>
            </a:r>
            <a:br>
              <a:rPr kumimoji="1" lang="en-US" altLang="ja-JP" sz="2200" dirty="0">
                <a:latin typeface="游ゴシック Medium" panose="020B0500000000000000" pitchFamily="50" charset="-128"/>
                <a:ea typeface="游ゴシック Medium" panose="020B0500000000000000" pitchFamily="50" charset="-128"/>
              </a:rPr>
            </a:br>
            <a:r>
              <a:rPr kumimoji="1" lang="ja-JP" altLang="en-US" sz="2200" dirty="0">
                <a:latin typeface="游ゴシック Medium" panose="020B0500000000000000" pitchFamily="50" charset="-128"/>
                <a:ea typeface="游ゴシック Medium" panose="020B0500000000000000" pitchFamily="50" charset="-128"/>
              </a:rPr>
              <a:t>それらの優先順位決定などの意思決定が求められることがある</a:t>
            </a:r>
            <a:endParaRPr kumimoji="1" lang="en-US" altLang="ja-JP" sz="22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endParaRPr kumimoji="1" lang="en-US" altLang="ja-JP" sz="22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kumimoji="1" lang="ja-JP" altLang="en-US" sz="2200" dirty="0">
                <a:latin typeface="游ゴシック Medium" panose="020B0500000000000000" pitchFamily="50" charset="-128"/>
                <a:ea typeface="游ゴシック Medium" panose="020B0500000000000000" pitchFamily="50" charset="-128"/>
              </a:rPr>
              <a:t>既存橋梁の性能評価のため、構造状態や劣化損傷などの不確定性を考慮した確率ベースの構造性能解析が必要となる</a:t>
            </a:r>
            <a:endParaRPr kumimoji="1" lang="en-US" altLang="ja-JP" sz="2200" dirty="0">
              <a:latin typeface="游ゴシック Medium" panose="020B0500000000000000" pitchFamily="50" charset="-128"/>
              <a:ea typeface="游ゴシック Medium" panose="020B0500000000000000" pitchFamily="50" charset="-128"/>
            </a:endParaRPr>
          </a:p>
        </p:txBody>
      </p:sp>
      <p:pic>
        <p:nvPicPr>
          <p:cNvPr id="10242" name="Picture 2" descr="データ">
            <a:extLst>
              <a:ext uri="{FF2B5EF4-FFF2-40B4-BE49-F238E27FC236}">
                <a16:creationId xmlns:a16="http://schemas.microsoft.com/office/drawing/2014/main" id="{8FBD7F1B-2CF0-57B7-C8A7-01AD3F54D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27" y="4365909"/>
            <a:ext cx="4164522" cy="2109735"/>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00F455E5-70B7-546A-CCF4-201008D7770F}"/>
              </a:ext>
            </a:extLst>
          </p:cNvPr>
          <p:cNvPicPr>
            <a:picLocks noChangeAspect="1"/>
          </p:cNvPicPr>
          <p:nvPr/>
        </p:nvPicPr>
        <p:blipFill>
          <a:blip r:embed="rId4"/>
          <a:stretch>
            <a:fillRect/>
          </a:stretch>
        </p:blipFill>
        <p:spPr>
          <a:xfrm>
            <a:off x="2241171" y="3647106"/>
            <a:ext cx="2069524" cy="885866"/>
          </a:xfrm>
          <a:prstGeom prst="rect">
            <a:avLst/>
          </a:prstGeom>
        </p:spPr>
      </p:pic>
      <p:sp>
        <p:nvSpPr>
          <p:cNvPr id="10" name="テキスト ボックス 9">
            <a:extLst>
              <a:ext uri="{FF2B5EF4-FFF2-40B4-BE49-F238E27FC236}">
                <a16:creationId xmlns:a16="http://schemas.microsoft.com/office/drawing/2014/main" id="{0A80FD05-3563-DDFA-0144-80F5BE8BBB39}"/>
              </a:ext>
            </a:extLst>
          </p:cNvPr>
          <p:cNvSpPr txBox="1"/>
          <p:nvPr/>
        </p:nvSpPr>
        <p:spPr>
          <a:xfrm>
            <a:off x="451279" y="6611779"/>
            <a:ext cx="4403139" cy="246221"/>
          </a:xfrm>
          <a:prstGeom prst="rect">
            <a:avLst/>
          </a:prstGeom>
          <a:noFill/>
        </p:spPr>
        <p:txBody>
          <a:bodyPr wrap="square" rtlCol="0">
            <a:spAutoFit/>
          </a:bodyPr>
          <a:lstStyle/>
          <a:p>
            <a:pPr defTabSz="914400"/>
            <a:r>
              <a:rPr kumimoji="1" lang="en-US" altLang="ja-JP" sz="1000" dirty="0">
                <a:solidFill>
                  <a:prstClr val="black"/>
                </a:solidFill>
                <a:latin typeface="+mn-ea"/>
              </a:rPr>
              <a:t>(</a:t>
            </a:r>
            <a:r>
              <a:rPr kumimoji="1" lang="ja-JP" altLang="en-US" sz="1000" dirty="0">
                <a:solidFill>
                  <a:prstClr val="black"/>
                </a:solidFill>
                <a:latin typeface="+mn-ea"/>
              </a:rPr>
              <a:t>国交省近畿地方整備局，道路老朽化の現状　老朽化の現状</a:t>
            </a:r>
            <a:r>
              <a:rPr kumimoji="1" lang="en-US" altLang="ja-JP" sz="1000" dirty="0">
                <a:solidFill>
                  <a:prstClr val="black"/>
                </a:solidFill>
                <a:latin typeface="+mn-ea"/>
              </a:rPr>
              <a:t>)</a:t>
            </a:r>
            <a:endParaRPr kumimoji="1" lang="ja-JP" altLang="en-US" sz="1000" dirty="0">
              <a:solidFill>
                <a:prstClr val="black"/>
              </a:solidFill>
              <a:latin typeface="+mn-ea"/>
            </a:endParaRPr>
          </a:p>
        </p:txBody>
      </p:sp>
      <p:sp>
        <p:nvSpPr>
          <p:cNvPr id="11" name="テキスト ボックス 10">
            <a:extLst>
              <a:ext uri="{FF2B5EF4-FFF2-40B4-BE49-F238E27FC236}">
                <a16:creationId xmlns:a16="http://schemas.microsoft.com/office/drawing/2014/main" id="{41E62C30-1066-933A-25EB-BBF0A8FE5674}"/>
              </a:ext>
            </a:extLst>
          </p:cNvPr>
          <p:cNvSpPr txBox="1"/>
          <p:nvPr/>
        </p:nvSpPr>
        <p:spPr>
          <a:xfrm>
            <a:off x="451278" y="6436204"/>
            <a:ext cx="4403139" cy="246221"/>
          </a:xfrm>
          <a:prstGeom prst="rect">
            <a:avLst/>
          </a:prstGeom>
          <a:noFill/>
        </p:spPr>
        <p:txBody>
          <a:bodyPr wrap="square" rtlCol="0">
            <a:spAutoFit/>
          </a:bodyPr>
          <a:lstStyle/>
          <a:p>
            <a:pPr defTabSz="914400"/>
            <a:r>
              <a:rPr kumimoji="1" lang="en-US" altLang="ja-JP" sz="1000" dirty="0">
                <a:solidFill>
                  <a:prstClr val="black"/>
                </a:solidFill>
                <a:latin typeface="+mn-ea"/>
              </a:rPr>
              <a:t>(</a:t>
            </a:r>
            <a:r>
              <a:rPr kumimoji="1" lang="ja-JP" altLang="en-US" sz="1000" dirty="0">
                <a:solidFill>
                  <a:prstClr val="black"/>
                </a:solidFill>
                <a:latin typeface="+mn-ea"/>
              </a:rPr>
              <a:t>国交省，老朽化対策の取組み</a:t>
            </a:r>
            <a:r>
              <a:rPr kumimoji="1" lang="en-US" altLang="ja-JP" sz="1000" dirty="0">
                <a:solidFill>
                  <a:prstClr val="black"/>
                </a:solidFill>
                <a:latin typeface="+mn-ea"/>
              </a:rPr>
              <a:t>)</a:t>
            </a:r>
            <a:endParaRPr kumimoji="1" lang="ja-JP" altLang="en-US" sz="1000" dirty="0">
              <a:solidFill>
                <a:prstClr val="black"/>
              </a:solidFill>
              <a:latin typeface="+mn-ea"/>
            </a:endParaRPr>
          </a:p>
        </p:txBody>
      </p:sp>
      <p:sp>
        <p:nvSpPr>
          <p:cNvPr id="4" name="正方形/長方形 3">
            <a:extLst>
              <a:ext uri="{FF2B5EF4-FFF2-40B4-BE49-F238E27FC236}">
                <a16:creationId xmlns:a16="http://schemas.microsoft.com/office/drawing/2014/main" id="{FD7A49FE-7684-CFF8-A1D9-3B732937B48D}"/>
              </a:ext>
            </a:extLst>
          </p:cNvPr>
          <p:cNvSpPr/>
          <p:nvPr/>
        </p:nvSpPr>
        <p:spPr>
          <a:xfrm>
            <a:off x="184827" y="3618930"/>
            <a:ext cx="4164522" cy="28352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4E495F69-258E-221F-0E59-9F062A4AC313}"/>
              </a:ext>
            </a:extLst>
          </p:cNvPr>
          <p:cNvPicPr>
            <a:picLocks noChangeAspect="1"/>
          </p:cNvPicPr>
          <p:nvPr/>
        </p:nvPicPr>
        <p:blipFill>
          <a:blip r:embed="rId5"/>
          <a:stretch>
            <a:fillRect/>
          </a:stretch>
        </p:blipFill>
        <p:spPr>
          <a:xfrm>
            <a:off x="5131640" y="5023430"/>
            <a:ext cx="2897065" cy="1286261"/>
          </a:xfrm>
          <a:prstGeom prst="rect">
            <a:avLst/>
          </a:prstGeom>
        </p:spPr>
      </p:pic>
      <p:pic>
        <p:nvPicPr>
          <p:cNvPr id="6" name="図 5">
            <a:extLst>
              <a:ext uri="{FF2B5EF4-FFF2-40B4-BE49-F238E27FC236}">
                <a16:creationId xmlns:a16="http://schemas.microsoft.com/office/drawing/2014/main" id="{1C23761F-0ACD-5B3D-179F-DB91F6F60F6B}"/>
              </a:ext>
            </a:extLst>
          </p:cNvPr>
          <p:cNvPicPr>
            <a:picLocks noChangeAspect="1"/>
          </p:cNvPicPr>
          <p:nvPr/>
        </p:nvPicPr>
        <p:blipFill>
          <a:blip r:embed="rId6"/>
          <a:stretch>
            <a:fillRect/>
          </a:stretch>
        </p:blipFill>
        <p:spPr>
          <a:xfrm>
            <a:off x="5373871" y="3875037"/>
            <a:ext cx="1648482" cy="1094436"/>
          </a:xfrm>
          <a:prstGeom prst="rect">
            <a:avLst/>
          </a:prstGeom>
        </p:spPr>
      </p:pic>
      <p:sp>
        <p:nvSpPr>
          <p:cNvPr id="7" name="テキスト ボックス 6">
            <a:extLst>
              <a:ext uri="{FF2B5EF4-FFF2-40B4-BE49-F238E27FC236}">
                <a16:creationId xmlns:a16="http://schemas.microsoft.com/office/drawing/2014/main" id="{37DAF203-A792-8BDB-FC23-5862E102C25C}"/>
              </a:ext>
            </a:extLst>
          </p:cNvPr>
          <p:cNvSpPr txBox="1"/>
          <p:nvPr/>
        </p:nvSpPr>
        <p:spPr>
          <a:xfrm>
            <a:off x="5214222" y="3618544"/>
            <a:ext cx="3118694" cy="276999"/>
          </a:xfrm>
          <a:prstGeom prst="rect">
            <a:avLst/>
          </a:prstGeom>
          <a:noFill/>
        </p:spPr>
        <p:txBody>
          <a:bodyPr wrap="square" rtlCol="0">
            <a:spAutoFit/>
          </a:bodyPr>
          <a:lstStyle/>
          <a:p>
            <a:r>
              <a:rPr kumimoji="1" lang="en-US" altLang="ja-JP" sz="1200" dirty="0">
                <a:latin typeface="ＭＳ ゴシック" panose="020B0609070205080204" pitchFamily="49" charset="-128"/>
                <a:ea typeface="ＭＳ ゴシック" panose="020B0609070205080204" pitchFamily="49" charset="-128"/>
              </a:rPr>
              <a:t>【</a:t>
            </a:r>
            <a:r>
              <a:rPr kumimoji="1" lang="ja-JP" altLang="en-US" sz="1200" dirty="0">
                <a:latin typeface="ＭＳ ゴシック" panose="020B0609070205080204" pitchFamily="49" charset="-128"/>
                <a:ea typeface="ＭＳ ゴシック" panose="020B0609070205080204" pitchFamily="49" charset="-128"/>
              </a:rPr>
              <a:t>橋梁の劣化損傷の様子</a:t>
            </a:r>
            <a:r>
              <a:rPr kumimoji="1" lang="en-US" altLang="ja-JP" sz="1200" dirty="0">
                <a:latin typeface="ＭＳ ゴシック" panose="020B0609070205080204" pitchFamily="49" charset="-128"/>
                <a:ea typeface="ＭＳ ゴシック" panose="020B0609070205080204" pitchFamily="49" charset="-128"/>
              </a:rPr>
              <a:t>】</a:t>
            </a:r>
            <a:endParaRPr kumimoji="1" lang="ja-JP" altLang="en-US" sz="1200" dirty="0">
              <a:latin typeface="ＭＳ ゴシック" panose="020B0609070205080204" pitchFamily="49" charset="-128"/>
              <a:ea typeface="ＭＳ ゴシック" panose="020B0609070205080204" pitchFamily="49" charset="-128"/>
            </a:endParaRPr>
          </a:p>
        </p:txBody>
      </p:sp>
      <p:sp>
        <p:nvSpPr>
          <p:cNvPr id="16" name="正方形/長方形 15">
            <a:extLst>
              <a:ext uri="{FF2B5EF4-FFF2-40B4-BE49-F238E27FC236}">
                <a16:creationId xmlns:a16="http://schemas.microsoft.com/office/drawing/2014/main" id="{EE08AF11-FDAC-3D4A-E238-9C646CD0A116}"/>
              </a:ext>
            </a:extLst>
          </p:cNvPr>
          <p:cNvSpPr/>
          <p:nvPr/>
        </p:nvSpPr>
        <p:spPr>
          <a:xfrm>
            <a:off x="4573467" y="3623317"/>
            <a:ext cx="4164522" cy="28352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0139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F4DF62-205C-4732-B714-EDD61E2E584B}"/>
              </a:ext>
            </a:extLst>
          </p:cNvPr>
          <p:cNvSpPr>
            <a:spLocks noGrp="1"/>
          </p:cNvSpPr>
          <p:nvPr>
            <p:ph type="title"/>
          </p:nvPr>
        </p:nvSpPr>
        <p:spPr/>
        <p:txBody>
          <a:bodyPr>
            <a:normAutofit/>
          </a:bodyPr>
          <a:lstStyle/>
          <a:p>
            <a:r>
              <a:rPr lang="ja-JP" altLang="en-US" dirty="0"/>
              <a:t>ガウス過程回帰における転移学習</a:t>
            </a:r>
            <a:endParaRPr kumimoji="1" lang="ja-JP" altLang="en-US" dirty="0"/>
          </a:p>
        </p:txBody>
      </p:sp>
      <p:sp>
        <p:nvSpPr>
          <p:cNvPr id="5" name="テキスト ボックス 4">
            <a:extLst>
              <a:ext uri="{FF2B5EF4-FFF2-40B4-BE49-F238E27FC236}">
                <a16:creationId xmlns:a16="http://schemas.microsoft.com/office/drawing/2014/main" id="{273E10ED-DFBA-490E-85AB-FF43F2D59ACD}"/>
              </a:ext>
            </a:extLst>
          </p:cNvPr>
          <p:cNvSpPr txBox="1"/>
          <p:nvPr/>
        </p:nvSpPr>
        <p:spPr>
          <a:xfrm>
            <a:off x="5370939" y="5741927"/>
            <a:ext cx="4594560" cy="859659"/>
          </a:xfrm>
          <a:prstGeom prst="rect">
            <a:avLst/>
          </a:prstGeom>
          <a:noFill/>
        </p:spPr>
        <p:txBody>
          <a:bodyPr wrap="square">
            <a:spAutoFit/>
          </a:bodyPr>
          <a:lstStyle/>
          <a:p>
            <a:r>
              <a:rPr lang="en-US" altLang="ja-JP" sz="1662" dirty="0">
                <a:latin typeface="Times New Roman" panose="02020603050405020304" pitchFamily="18" charset="0"/>
                <a:ea typeface="游明朝" panose="02020400000000000000" pitchFamily="18" charset="-128"/>
              </a:rPr>
              <a:t>H. </a:t>
            </a:r>
            <a:r>
              <a:rPr lang="en-US" altLang="ja-JP" sz="1662" dirty="0" err="1">
                <a:latin typeface="Times New Roman" panose="02020603050405020304" pitchFamily="18" charset="0"/>
                <a:ea typeface="游明朝" panose="02020400000000000000" pitchFamily="18" charset="-128"/>
              </a:rPr>
              <a:t>Daumé</a:t>
            </a:r>
            <a:r>
              <a:rPr lang="en-US" altLang="ja-JP" sz="1662" dirty="0">
                <a:latin typeface="Times New Roman" panose="02020603050405020304" pitchFamily="18" charset="0"/>
                <a:ea typeface="游明朝" panose="02020400000000000000" pitchFamily="18" charset="-128"/>
              </a:rPr>
              <a:t> III, Frustratingly Easy Domain Adaptation, </a:t>
            </a:r>
            <a:r>
              <a:rPr lang="en-US" altLang="ja-JP" sz="1662" dirty="0" err="1">
                <a:latin typeface="Times New Roman" panose="02020603050405020304" pitchFamily="18" charset="0"/>
                <a:ea typeface="游明朝" panose="02020400000000000000" pitchFamily="18" charset="-128"/>
              </a:rPr>
              <a:t>ArXiv</a:t>
            </a:r>
            <a:r>
              <a:rPr lang="en-US" altLang="ja-JP" sz="1662" dirty="0">
                <a:latin typeface="Times New Roman" panose="02020603050405020304" pitchFamily="18" charset="0"/>
                <a:ea typeface="游明朝" panose="02020400000000000000" pitchFamily="18" charset="-128"/>
              </a:rPr>
              <a:t> [</a:t>
            </a:r>
            <a:r>
              <a:rPr lang="en-US" altLang="ja-JP" sz="1662" dirty="0" err="1">
                <a:latin typeface="Times New Roman" panose="02020603050405020304" pitchFamily="18" charset="0"/>
                <a:ea typeface="游明朝" panose="02020400000000000000" pitchFamily="18" charset="-128"/>
              </a:rPr>
              <a:t>Cs.LG</a:t>
            </a:r>
            <a:r>
              <a:rPr lang="en-US" altLang="ja-JP" sz="1662" dirty="0">
                <a:latin typeface="Times New Roman" panose="02020603050405020304" pitchFamily="18" charset="0"/>
                <a:ea typeface="游明朝" panose="02020400000000000000" pitchFamily="18" charset="-128"/>
              </a:rPr>
              <a:t>]. (2009). http://arxiv.org/abs/0907.1815.</a:t>
            </a:r>
            <a:endParaRPr lang="ja-JP" altLang="en-US" sz="1662" dirty="0"/>
          </a:p>
        </p:txBody>
      </p:sp>
      <p:sp>
        <p:nvSpPr>
          <p:cNvPr id="7" name="テキスト ボックス 6">
            <a:extLst>
              <a:ext uri="{FF2B5EF4-FFF2-40B4-BE49-F238E27FC236}">
                <a16:creationId xmlns:a16="http://schemas.microsoft.com/office/drawing/2014/main" id="{EC3DE823-2D1C-45C9-9CA4-760515E57DE2}"/>
              </a:ext>
            </a:extLst>
          </p:cNvPr>
          <p:cNvSpPr txBox="1"/>
          <p:nvPr/>
        </p:nvSpPr>
        <p:spPr>
          <a:xfrm>
            <a:off x="390180" y="5688215"/>
            <a:ext cx="4475118" cy="774058"/>
          </a:xfrm>
          <a:prstGeom prst="rect">
            <a:avLst/>
          </a:prstGeom>
          <a:noFill/>
        </p:spPr>
        <p:txBody>
          <a:bodyPr wrap="square" rtlCol="0">
            <a:spAutoFit/>
          </a:bodyPr>
          <a:lstStyle/>
          <a:p>
            <a:r>
              <a:rPr kumimoji="1" lang="en-US" altLang="ja-JP" sz="2215" b="1" dirty="0"/>
              <a:t>Common</a:t>
            </a:r>
            <a:r>
              <a:rPr kumimoji="1" lang="ja-JP" altLang="en-US" sz="2215" b="1" dirty="0"/>
              <a:t>部分の寄与が大きいほど、</a:t>
            </a:r>
            <a:br>
              <a:rPr kumimoji="1" lang="en-US" altLang="ja-JP" sz="2215" b="1" dirty="0"/>
            </a:br>
            <a:r>
              <a:rPr kumimoji="1" lang="ja-JP" altLang="en-US" sz="2215" b="1" dirty="0"/>
              <a:t>転移学習の効果が大きい</a:t>
            </a:r>
          </a:p>
        </p:txBody>
      </p:sp>
      <p:cxnSp>
        <p:nvCxnSpPr>
          <p:cNvPr id="11" name="直線矢印コネクタ 10">
            <a:extLst>
              <a:ext uri="{FF2B5EF4-FFF2-40B4-BE49-F238E27FC236}">
                <a16:creationId xmlns:a16="http://schemas.microsoft.com/office/drawing/2014/main" id="{E3A9DD2D-EA3C-4339-9B96-F1B01ECB4005}"/>
              </a:ext>
            </a:extLst>
          </p:cNvPr>
          <p:cNvCxnSpPr>
            <a:cxnSpLocks/>
          </p:cNvCxnSpPr>
          <p:nvPr/>
        </p:nvCxnSpPr>
        <p:spPr>
          <a:xfrm flipV="1">
            <a:off x="1881074" y="5218394"/>
            <a:ext cx="1075250" cy="469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73DE42FF-2B69-4D89-2C97-75584C77490E}"/>
              </a:ext>
            </a:extLst>
          </p:cNvPr>
          <p:cNvSpPr/>
          <p:nvPr/>
        </p:nvSpPr>
        <p:spPr>
          <a:xfrm>
            <a:off x="3451884" y="4250515"/>
            <a:ext cx="1055851" cy="7737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9" name="正方形/長方形 8">
            <a:extLst>
              <a:ext uri="{FF2B5EF4-FFF2-40B4-BE49-F238E27FC236}">
                <a16:creationId xmlns:a16="http://schemas.microsoft.com/office/drawing/2014/main" id="{870E0B5A-6BAC-F24F-99F1-48FBDAE49444}"/>
              </a:ext>
            </a:extLst>
          </p:cNvPr>
          <p:cNvSpPr/>
          <p:nvPr/>
        </p:nvSpPr>
        <p:spPr>
          <a:xfrm>
            <a:off x="4606838" y="4250515"/>
            <a:ext cx="1055851" cy="7737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0" name="正方形/長方形 9">
            <a:extLst>
              <a:ext uri="{FF2B5EF4-FFF2-40B4-BE49-F238E27FC236}">
                <a16:creationId xmlns:a16="http://schemas.microsoft.com/office/drawing/2014/main" id="{E6E1442A-AC62-6C1C-50EC-D03EBBB59C05}"/>
              </a:ext>
            </a:extLst>
          </p:cNvPr>
          <p:cNvSpPr/>
          <p:nvPr/>
        </p:nvSpPr>
        <p:spPr>
          <a:xfrm>
            <a:off x="2296931" y="4243422"/>
            <a:ext cx="1055851" cy="7737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2" name="正方形/長方形 11">
            <a:extLst>
              <a:ext uri="{FF2B5EF4-FFF2-40B4-BE49-F238E27FC236}">
                <a16:creationId xmlns:a16="http://schemas.microsoft.com/office/drawing/2014/main" id="{46330D3F-B1CD-9B2E-2679-6F03186FD2CC}"/>
              </a:ext>
            </a:extLst>
          </p:cNvPr>
          <p:cNvSpPr/>
          <p:nvPr/>
        </p:nvSpPr>
        <p:spPr>
          <a:xfrm>
            <a:off x="1135786" y="4242553"/>
            <a:ext cx="1055851" cy="7737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3" name="正方形/長方形 12">
            <a:extLst>
              <a:ext uri="{FF2B5EF4-FFF2-40B4-BE49-F238E27FC236}">
                <a16:creationId xmlns:a16="http://schemas.microsoft.com/office/drawing/2014/main" id="{E765E6EC-45E9-E045-70BF-D8AB5E326D04}"/>
              </a:ext>
            </a:extLst>
          </p:cNvPr>
          <p:cNvSpPr/>
          <p:nvPr/>
        </p:nvSpPr>
        <p:spPr>
          <a:xfrm>
            <a:off x="3446571" y="2882295"/>
            <a:ext cx="1055851" cy="1162492"/>
          </a:xfrm>
          <a:prstGeom prst="rect">
            <a:avLst/>
          </a:prstGeom>
          <a:solidFill>
            <a:srgbClr val="061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4" name="正方形/長方形 13">
            <a:extLst>
              <a:ext uri="{FF2B5EF4-FFF2-40B4-BE49-F238E27FC236}">
                <a16:creationId xmlns:a16="http://schemas.microsoft.com/office/drawing/2014/main" id="{E85CF76F-781A-06A9-A330-C1A1AB747507}"/>
              </a:ext>
            </a:extLst>
          </p:cNvPr>
          <p:cNvSpPr/>
          <p:nvPr/>
        </p:nvSpPr>
        <p:spPr>
          <a:xfrm>
            <a:off x="4601525" y="2882295"/>
            <a:ext cx="1055851" cy="11624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5" name="正方形/長方形 14">
            <a:extLst>
              <a:ext uri="{FF2B5EF4-FFF2-40B4-BE49-F238E27FC236}">
                <a16:creationId xmlns:a16="http://schemas.microsoft.com/office/drawing/2014/main" id="{F594E953-42D7-9989-320C-BF76CDFF712C}"/>
              </a:ext>
            </a:extLst>
          </p:cNvPr>
          <p:cNvSpPr/>
          <p:nvPr/>
        </p:nvSpPr>
        <p:spPr>
          <a:xfrm>
            <a:off x="2291619" y="2875202"/>
            <a:ext cx="1055851" cy="1162492"/>
          </a:xfrm>
          <a:prstGeom prst="rect">
            <a:avLst/>
          </a:prstGeom>
          <a:solidFill>
            <a:srgbClr val="061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6" name="正方形/長方形 15">
            <a:extLst>
              <a:ext uri="{FF2B5EF4-FFF2-40B4-BE49-F238E27FC236}">
                <a16:creationId xmlns:a16="http://schemas.microsoft.com/office/drawing/2014/main" id="{6FA6FA50-535C-616B-D9E6-E2C6CFC679B4}"/>
              </a:ext>
            </a:extLst>
          </p:cNvPr>
          <p:cNvSpPr/>
          <p:nvPr/>
        </p:nvSpPr>
        <p:spPr>
          <a:xfrm>
            <a:off x="1135787" y="2869444"/>
            <a:ext cx="1055851" cy="1162492"/>
          </a:xfrm>
          <a:prstGeom prst="rect">
            <a:avLst/>
          </a:prstGeom>
          <a:solidFill>
            <a:srgbClr val="061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graphicFrame>
        <p:nvGraphicFramePr>
          <p:cNvPr id="23" name="オブジェクト 22">
            <a:extLst>
              <a:ext uri="{FF2B5EF4-FFF2-40B4-BE49-F238E27FC236}">
                <a16:creationId xmlns:a16="http://schemas.microsoft.com/office/drawing/2014/main" id="{50849535-A3F8-7E92-7823-323AACCA8540}"/>
              </a:ext>
            </a:extLst>
          </p:cNvPr>
          <p:cNvGraphicFramePr>
            <a:graphicFrameLocks noChangeAspect="1"/>
          </p:cNvGraphicFramePr>
          <p:nvPr/>
        </p:nvGraphicFramePr>
        <p:xfrm>
          <a:off x="5029719" y="3289179"/>
          <a:ext cx="243516" cy="340923"/>
        </p:xfrm>
        <a:graphic>
          <a:graphicData uri="http://schemas.openxmlformats.org/presentationml/2006/ole">
            <mc:AlternateContent xmlns:mc="http://schemas.openxmlformats.org/markup-compatibility/2006">
              <mc:Choice xmlns:v="urn:schemas-microsoft-com:vml" Requires="v">
                <p:oleObj name="Equation" r:id="rId3" imgW="126720" imgH="177480" progId="Equation.DSMT4">
                  <p:embed/>
                </p:oleObj>
              </mc:Choice>
              <mc:Fallback>
                <p:oleObj name="Equation" r:id="rId3" imgW="126720" imgH="177480" progId="Equation.DSMT4">
                  <p:embed/>
                  <p:pic>
                    <p:nvPicPr>
                      <p:cNvPr id="23" name="オブジェクト 22">
                        <a:extLst>
                          <a:ext uri="{FF2B5EF4-FFF2-40B4-BE49-F238E27FC236}">
                            <a16:creationId xmlns:a16="http://schemas.microsoft.com/office/drawing/2014/main" id="{50849535-A3F8-7E92-7823-323AACCA8540}"/>
                          </a:ext>
                        </a:extLst>
                      </p:cNvPr>
                      <p:cNvPicPr/>
                      <p:nvPr/>
                    </p:nvPicPr>
                    <p:blipFill>
                      <a:blip r:embed="rId4"/>
                      <a:stretch>
                        <a:fillRect/>
                      </a:stretch>
                    </p:blipFill>
                    <p:spPr>
                      <a:xfrm>
                        <a:off x="5029719" y="3289179"/>
                        <a:ext cx="243516" cy="340923"/>
                      </a:xfrm>
                      <a:prstGeom prst="rect">
                        <a:avLst/>
                      </a:prstGeom>
                    </p:spPr>
                  </p:pic>
                </p:oleObj>
              </mc:Fallback>
            </mc:AlternateContent>
          </a:graphicData>
        </a:graphic>
      </p:graphicFrame>
      <p:graphicFrame>
        <p:nvGraphicFramePr>
          <p:cNvPr id="24" name="オブジェクト 23">
            <a:extLst>
              <a:ext uri="{FF2B5EF4-FFF2-40B4-BE49-F238E27FC236}">
                <a16:creationId xmlns:a16="http://schemas.microsoft.com/office/drawing/2014/main" id="{E4A50019-F990-80FE-A599-541A97A2DEE9}"/>
              </a:ext>
            </a:extLst>
          </p:cNvPr>
          <p:cNvGraphicFramePr>
            <a:graphicFrameLocks noChangeAspect="1"/>
          </p:cNvGraphicFramePr>
          <p:nvPr/>
        </p:nvGraphicFramePr>
        <p:xfrm>
          <a:off x="3872466" y="4459624"/>
          <a:ext cx="244136" cy="340924"/>
        </p:xfrm>
        <a:graphic>
          <a:graphicData uri="http://schemas.openxmlformats.org/presentationml/2006/ole">
            <mc:AlternateContent xmlns:mc="http://schemas.openxmlformats.org/markup-compatibility/2006">
              <mc:Choice xmlns:v="urn:schemas-microsoft-com:vml" Requires="v">
                <p:oleObj name="Equation" r:id="rId5" imgW="536440" imgH="749907" progId="Equation.DSMT4">
                  <p:embed/>
                </p:oleObj>
              </mc:Choice>
              <mc:Fallback>
                <p:oleObj name="Equation" r:id="rId5" imgW="536440" imgH="749907" progId="Equation.DSMT4">
                  <p:embed/>
                  <p:pic>
                    <p:nvPicPr>
                      <p:cNvPr id="24" name="オブジェクト 23">
                        <a:extLst>
                          <a:ext uri="{FF2B5EF4-FFF2-40B4-BE49-F238E27FC236}">
                            <a16:creationId xmlns:a16="http://schemas.microsoft.com/office/drawing/2014/main" id="{E4A50019-F990-80FE-A599-541A97A2DEE9}"/>
                          </a:ext>
                        </a:extLst>
                      </p:cNvPr>
                      <p:cNvPicPr/>
                      <p:nvPr/>
                    </p:nvPicPr>
                    <p:blipFill>
                      <a:blip r:embed="rId6"/>
                      <a:stretch>
                        <a:fillRect/>
                      </a:stretch>
                    </p:blipFill>
                    <p:spPr>
                      <a:xfrm>
                        <a:off x="3872466" y="4459624"/>
                        <a:ext cx="244136" cy="340924"/>
                      </a:xfrm>
                      <a:prstGeom prst="rect">
                        <a:avLst/>
                      </a:prstGeom>
                    </p:spPr>
                  </p:pic>
                </p:oleObj>
              </mc:Fallback>
            </mc:AlternateContent>
          </a:graphicData>
        </a:graphic>
      </p:graphicFrame>
      <p:sp>
        <p:nvSpPr>
          <p:cNvPr id="25" name="左中かっこ 24">
            <a:extLst>
              <a:ext uri="{FF2B5EF4-FFF2-40B4-BE49-F238E27FC236}">
                <a16:creationId xmlns:a16="http://schemas.microsoft.com/office/drawing/2014/main" id="{24740A8A-94E9-A42F-C53E-269D68F1BEF2}"/>
              </a:ext>
            </a:extLst>
          </p:cNvPr>
          <p:cNvSpPr/>
          <p:nvPr/>
        </p:nvSpPr>
        <p:spPr>
          <a:xfrm>
            <a:off x="860300" y="2805360"/>
            <a:ext cx="204703" cy="1258046"/>
          </a:xfrm>
          <a:prstGeom prst="leftBrace">
            <a:avLst/>
          </a:prstGeom>
          <a:ln w="19050">
            <a:solidFill>
              <a:srgbClr val="0618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62"/>
          </a:p>
        </p:txBody>
      </p:sp>
      <p:sp>
        <p:nvSpPr>
          <p:cNvPr id="26" name="左中かっこ 25">
            <a:extLst>
              <a:ext uri="{FF2B5EF4-FFF2-40B4-BE49-F238E27FC236}">
                <a16:creationId xmlns:a16="http://schemas.microsoft.com/office/drawing/2014/main" id="{10F33797-1C48-75B6-D485-DC9AF64482B0}"/>
              </a:ext>
            </a:extLst>
          </p:cNvPr>
          <p:cNvSpPr/>
          <p:nvPr/>
        </p:nvSpPr>
        <p:spPr>
          <a:xfrm>
            <a:off x="860300" y="4204083"/>
            <a:ext cx="204703" cy="83875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62"/>
          </a:p>
        </p:txBody>
      </p:sp>
      <p:sp>
        <p:nvSpPr>
          <p:cNvPr id="28" name="左中かっこ 27">
            <a:extLst>
              <a:ext uri="{FF2B5EF4-FFF2-40B4-BE49-F238E27FC236}">
                <a16:creationId xmlns:a16="http://schemas.microsoft.com/office/drawing/2014/main" id="{C0B100BD-051E-4474-75BE-C7680FE71C83}"/>
              </a:ext>
            </a:extLst>
          </p:cNvPr>
          <p:cNvSpPr/>
          <p:nvPr/>
        </p:nvSpPr>
        <p:spPr>
          <a:xfrm rot="5400000">
            <a:off x="2719848" y="2227736"/>
            <a:ext cx="204703" cy="10505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62"/>
          </a:p>
        </p:txBody>
      </p:sp>
      <p:sp>
        <p:nvSpPr>
          <p:cNvPr id="29" name="テキスト ボックス 28">
            <a:extLst>
              <a:ext uri="{FF2B5EF4-FFF2-40B4-BE49-F238E27FC236}">
                <a16:creationId xmlns:a16="http://schemas.microsoft.com/office/drawing/2014/main" id="{F340C97A-8E06-C8B6-864D-853002B62096}"/>
              </a:ext>
            </a:extLst>
          </p:cNvPr>
          <p:cNvSpPr txBox="1"/>
          <p:nvPr/>
        </p:nvSpPr>
        <p:spPr>
          <a:xfrm>
            <a:off x="2211712" y="2104764"/>
            <a:ext cx="1164520" cy="603883"/>
          </a:xfrm>
          <a:prstGeom prst="rect">
            <a:avLst/>
          </a:prstGeom>
          <a:noFill/>
        </p:spPr>
        <p:txBody>
          <a:bodyPr wrap="square" rtlCol="0">
            <a:spAutoFit/>
          </a:bodyPr>
          <a:lstStyle/>
          <a:p>
            <a:pPr algn="ctr"/>
            <a:r>
              <a:rPr kumimoji="1" lang="en-US" altLang="ja-JP" sz="1662" b="1" dirty="0">
                <a:latin typeface="Helvetica" panose="020B0604020202030204" pitchFamily="34" charset="0"/>
                <a:cs typeface="Times New Roman" panose="02020603050405020304" pitchFamily="18" charset="0"/>
              </a:rPr>
              <a:t>Common</a:t>
            </a:r>
            <a:br>
              <a:rPr kumimoji="1" lang="en-US" altLang="ja-JP" sz="1662" b="1" dirty="0">
                <a:latin typeface="Helvetica" panose="020B0604020202030204" pitchFamily="34" charset="0"/>
                <a:cs typeface="Times New Roman" panose="02020603050405020304" pitchFamily="18" charset="0"/>
              </a:rPr>
            </a:br>
            <a:r>
              <a:rPr kumimoji="1" lang="en-US" altLang="ja-JP" sz="1662" b="1" dirty="0">
                <a:latin typeface="Helvetica" panose="020B0604020202030204" pitchFamily="34" charset="0"/>
                <a:cs typeface="Times New Roman" panose="02020603050405020304" pitchFamily="18" charset="0"/>
              </a:rPr>
              <a:t>16</a:t>
            </a:r>
            <a:r>
              <a:rPr kumimoji="1" lang="ja-JP" altLang="en-US" sz="1662" b="1" dirty="0">
                <a:latin typeface="Helvetica" panose="020B0604020202030204" pitchFamily="34" charset="0"/>
                <a:cs typeface="Times New Roman" panose="02020603050405020304" pitchFamily="18" charset="0"/>
              </a:rPr>
              <a:t>次元</a:t>
            </a:r>
          </a:p>
        </p:txBody>
      </p:sp>
      <p:sp>
        <p:nvSpPr>
          <p:cNvPr id="34" name="テキスト ボックス 33">
            <a:extLst>
              <a:ext uri="{FF2B5EF4-FFF2-40B4-BE49-F238E27FC236}">
                <a16:creationId xmlns:a16="http://schemas.microsoft.com/office/drawing/2014/main" id="{723505E9-F281-CDEF-4BD7-916D32CA77F5}"/>
              </a:ext>
            </a:extLst>
          </p:cNvPr>
          <p:cNvSpPr txBox="1"/>
          <p:nvPr/>
        </p:nvSpPr>
        <p:spPr>
          <a:xfrm>
            <a:off x="-660292" y="3117203"/>
            <a:ext cx="2210805" cy="603883"/>
          </a:xfrm>
          <a:prstGeom prst="rect">
            <a:avLst/>
          </a:prstGeom>
          <a:noFill/>
        </p:spPr>
        <p:txBody>
          <a:bodyPr wrap="square" rtlCol="0">
            <a:spAutoFit/>
          </a:bodyPr>
          <a:lstStyle/>
          <a:p>
            <a:pPr algn="ctr"/>
            <a:r>
              <a:rPr lang="en-US" altLang="ja-JP" sz="1662" b="1" dirty="0">
                <a:latin typeface="Helvetica" panose="020B0604020202030204" pitchFamily="34" charset="0"/>
                <a:cs typeface="Times New Roman" panose="02020603050405020304" pitchFamily="18" charset="0"/>
              </a:rPr>
              <a:t>Source</a:t>
            </a:r>
          </a:p>
          <a:p>
            <a:pPr algn="ctr"/>
            <a:r>
              <a:rPr kumimoji="1" lang="en-US" altLang="ja-JP" sz="1662" b="1" dirty="0">
                <a:latin typeface="Helvetica" panose="020B0604020202030204" pitchFamily="34" charset="0"/>
                <a:cs typeface="Times New Roman" panose="02020603050405020304" pitchFamily="18" charset="0"/>
              </a:rPr>
              <a:t>Domain</a:t>
            </a:r>
            <a:endParaRPr kumimoji="1" lang="ja-JP" altLang="en-US" sz="1662" b="1" dirty="0">
              <a:latin typeface="Helvetica" panose="020B0604020202030204" pitchFamily="34" charset="0"/>
              <a:cs typeface="Times New Roman" panose="02020603050405020304" pitchFamily="18" charset="0"/>
            </a:endParaRPr>
          </a:p>
        </p:txBody>
      </p:sp>
      <p:sp>
        <p:nvSpPr>
          <p:cNvPr id="35" name="テキスト ボックス 34">
            <a:extLst>
              <a:ext uri="{FF2B5EF4-FFF2-40B4-BE49-F238E27FC236}">
                <a16:creationId xmlns:a16="http://schemas.microsoft.com/office/drawing/2014/main" id="{0D6397AF-9239-4F7C-E98D-D9746FB7001A}"/>
              </a:ext>
            </a:extLst>
          </p:cNvPr>
          <p:cNvSpPr txBox="1"/>
          <p:nvPr/>
        </p:nvSpPr>
        <p:spPr>
          <a:xfrm>
            <a:off x="-660292" y="4325153"/>
            <a:ext cx="2210805" cy="603883"/>
          </a:xfrm>
          <a:prstGeom prst="rect">
            <a:avLst/>
          </a:prstGeom>
          <a:noFill/>
        </p:spPr>
        <p:txBody>
          <a:bodyPr wrap="square" rtlCol="0">
            <a:spAutoFit/>
          </a:bodyPr>
          <a:lstStyle/>
          <a:p>
            <a:pPr algn="ctr"/>
            <a:r>
              <a:rPr lang="en-US" altLang="ja-JP" sz="1662" b="1" dirty="0">
                <a:latin typeface="Helvetica" panose="020B0604020202030204" pitchFamily="34" charset="0"/>
                <a:cs typeface="Times New Roman" panose="02020603050405020304" pitchFamily="18" charset="0"/>
              </a:rPr>
              <a:t>Target</a:t>
            </a:r>
          </a:p>
          <a:p>
            <a:pPr algn="ctr"/>
            <a:r>
              <a:rPr kumimoji="1" lang="en-US" altLang="ja-JP" sz="1662" b="1" dirty="0">
                <a:latin typeface="Helvetica" panose="020B0604020202030204" pitchFamily="34" charset="0"/>
                <a:cs typeface="Times New Roman" panose="02020603050405020304" pitchFamily="18" charset="0"/>
              </a:rPr>
              <a:t>Domain</a:t>
            </a:r>
            <a:endParaRPr kumimoji="1" lang="ja-JP" altLang="en-US" sz="1662" b="1" dirty="0">
              <a:latin typeface="Helvetica" panose="020B0604020202030204" pitchFamily="34" charset="0"/>
              <a:cs typeface="Times New Roman" panose="02020603050405020304" pitchFamily="18" charset="0"/>
            </a:endParaRPr>
          </a:p>
        </p:txBody>
      </p:sp>
      <p:sp>
        <p:nvSpPr>
          <p:cNvPr id="36" name="テキスト ボックス 35">
            <a:extLst>
              <a:ext uri="{FF2B5EF4-FFF2-40B4-BE49-F238E27FC236}">
                <a16:creationId xmlns:a16="http://schemas.microsoft.com/office/drawing/2014/main" id="{D38FCA52-2597-65D5-8C5B-51341B1EAAAD}"/>
              </a:ext>
            </a:extLst>
          </p:cNvPr>
          <p:cNvSpPr txBox="1"/>
          <p:nvPr/>
        </p:nvSpPr>
        <p:spPr>
          <a:xfrm>
            <a:off x="1453093" y="3136076"/>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y</a:t>
            </a:r>
            <a:r>
              <a:rPr kumimoji="1" lang="en-US" altLang="ja-JP" sz="3323" b="1" baseline="30000" dirty="0" err="1">
                <a:solidFill>
                  <a:schemeClr val="bg1"/>
                </a:solidFill>
                <a:latin typeface="Helvetica" panose="020B0604020202030204" pitchFamily="34" charset="0"/>
              </a:rPr>
              <a:t>S</a:t>
            </a:r>
            <a:endParaRPr kumimoji="1" lang="ja-JP" altLang="en-US" sz="3323" b="1" baseline="30000" dirty="0">
              <a:solidFill>
                <a:schemeClr val="bg1"/>
              </a:solidFill>
              <a:latin typeface="Helvetica" panose="020B0604020202030204" pitchFamily="34" charset="0"/>
            </a:endParaRPr>
          </a:p>
        </p:txBody>
      </p:sp>
      <p:sp>
        <p:nvSpPr>
          <p:cNvPr id="37" name="テキスト ボックス 36">
            <a:extLst>
              <a:ext uri="{FF2B5EF4-FFF2-40B4-BE49-F238E27FC236}">
                <a16:creationId xmlns:a16="http://schemas.microsoft.com/office/drawing/2014/main" id="{0D85BE8B-AC2D-9C4A-2790-2215E5A9EF88}"/>
              </a:ext>
            </a:extLst>
          </p:cNvPr>
          <p:cNvSpPr txBox="1"/>
          <p:nvPr/>
        </p:nvSpPr>
        <p:spPr>
          <a:xfrm>
            <a:off x="2600661" y="3161333"/>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S</a:t>
            </a:r>
            <a:endParaRPr kumimoji="1" lang="ja-JP" altLang="en-US" sz="3323" b="1" baseline="30000" dirty="0">
              <a:solidFill>
                <a:schemeClr val="bg1"/>
              </a:solidFill>
              <a:latin typeface="Helvetica" panose="020B0604020202030204" pitchFamily="34" charset="0"/>
            </a:endParaRPr>
          </a:p>
        </p:txBody>
      </p:sp>
      <p:sp>
        <p:nvSpPr>
          <p:cNvPr id="38" name="テキスト ボックス 37">
            <a:extLst>
              <a:ext uri="{FF2B5EF4-FFF2-40B4-BE49-F238E27FC236}">
                <a16:creationId xmlns:a16="http://schemas.microsoft.com/office/drawing/2014/main" id="{6171956B-5079-BAE7-94A8-CCA8AE921B4D}"/>
              </a:ext>
            </a:extLst>
          </p:cNvPr>
          <p:cNvSpPr txBox="1"/>
          <p:nvPr/>
        </p:nvSpPr>
        <p:spPr>
          <a:xfrm>
            <a:off x="3767017" y="3136076"/>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S</a:t>
            </a:r>
            <a:endParaRPr kumimoji="1" lang="ja-JP" altLang="en-US" sz="3323" b="1" baseline="30000" dirty="0">
              <a:solidFill>
                <a:schemeClr val="bg1"/>
              </a:solidFill>
              <a:latin typeface="Helvetica" panose="020B0604020202030204" pitchFamily="34" charset="0"/>
            </a:endParaRPr>
          </a:p>
        </p:txBody>
      </p:sp>
      <p:sp>
        <p:nvSpPr>
          <p:cNvPr id="39" name="テキスト ボックス 38">
            <a:extLst>
              <a:ext uri="{FF2B5EF4-FFF2-40B4-BE49-F238E27FC236}">
                <a16:creationId xmlns:a16="http://schemas.microsoft.com/office/drawing/2014/main" id="{3BC823BE-192C-5500-D81D-8701CAD14C54}"/>
              </a:ext>
            </a:extLst>
          </p:cNvPr>
          <p:cNvSpPr txBox="1"/>
          <p:nvPr/>
        </p:nvSpPr>
        <p:spPr>
          <a:xfrm>
            <a:off x="1453093" y="4313551"/>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y</a:t>
            </a:r>
            <a:r>
              <a:rPr kumimoji="1" lang="en-US" altLang="ja-JP" sz="3323" b="1" baseline="30000" dirty="0" err="1">
                <a:solidFill>
                  <a:schemeClr val="bg1"/>
                </a:solidFill>
                <a:latin typeface="Helvetica" panose="020B0604020202030204" pitchFamily="34" charset="0"/>
              </a:rPr>
              <a:t>T</a:t>
            </a:r>
            <a:endParaRPr kumimoji="1" lang="ja-JP" altLang="en-US" sz="3323" b="1" baseline="30000" dirty="0">
              <a:solidFill>
                <a:schemeClr val="bg1"/>
              </a:solidFill>
              <a:latin typeface="Helvetica" panose="020B0604020202030204" pitchFamily="34" charset="0"/>
            </a:endParaRPr>
          </a:p>
        </p:txBody>
      </p:sp>
      <p:sp>
        <p:nvSpPr>
          <p:cNvPr id="40" name="テキスト ボックス 39">
            <a:extLst>
              <a:ext uri="{FF2B5EF4-FFF2-40B4-BE49-F238E27FC236}">
                <a16:creationId xmlns:a16="http://schemas.microsoft.com/office/drawing/2014/main" id="{7E665251-1721-95E9-8FD9-64C07E9F2753}"/>
              </a:ext>
            </a:extLst>
          </p:cNvPr>
          <p:cNvSpPr txBox="1"/>
          <p:nvPr/>
        </p:nvSpPr>
        <p:spPr>
          <a:xfrm>
            <a:off x="2600660" y="4331138"/>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T</a:t>
            </a:r>
            <a:endParaRPr kumimoji="1" lang="ja-JP" altLang="en-US" sz="3323" b="1" baseline="30000" dirty="0">
              <a:solidFill>
                <a:schemeClr val="bg1"/>
              </a:solidFill>
              <a:latin typeface="Helvetica" panose="020B0604020202030204" pitchFamily="34" charset="0"/>
            </a:endParaRPr>
          </a:p>
        </p:txBody>
      </p:sp>
      <p:sp>
        <p:nvSpPr>
          <p:cNvPr id="41" name="テキスト ボックス 40">
            <a:extLst>
              <a:ext uri="{FF2B5EF4-FFF2-40B4-BE49-F238E27FC236}">
                <a16:creationId xmlns:a16="http://schemas.microsoft.com/office/drawing/2014/main" id="{8983541E-5672-35E7-D102-D9422C709E01}"/>
              </a:ext>
            </a:extLst>
          </p:cNvPr>
          <p:cNvSpPr txBox="1"/>
          <p:nvPr/>
        </p:nvSpPr>
        <p:spPr>
          <a:xfrm>
            <a:off x="4897333" y="4339101"/>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T</a:t>
            </a:r>
            <a:endParaRPr kumimoji="1" lang="ja-JP" altLang="en-US" sz="3323" b="1" baseline="30000" dirty="0">
              <a:solidFill>
                <a:schemeClr val="bg1"/>
              </a:solidFill>
              <a:latin typeface="Helvetica" panose="020B0604020202030204" pitchFamily="34" charset="0"/>
            </a:endParaRPr>
          </a:p>
        </p:txBody>
      </p:sp>
      <p:sp>
        <p:nvSpPr>
          <p:cNvPr id="43" name="左中かっこ 42">
            <a:extLst>
              <a:ext uri="{FF2B5EF4-FFF2-40B4-BE49-F238E27FC236}">
                <a16:creationId xmlns:a16="http://schemas.microsoft.com/office/drawing/2014/main" id="{4B0FAEFA-C1C9-6F57-FADA-F433EBC5BA4B}"/>
              </a:ext>
            </a:extLst>
          </p:cNvPr>
          <p:cNvSpPr/>
          <p:nvPr/>
        </p:nvSpPr>
        <p:spPr>
          <a:xfrm rot="5400000">
            <a:off x="3866365" y="2234770"/>
            <a:ext cx="204703" cy="10505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62"/>
          </a:p>
        </p:txBody>
      </p:sp>
      <p:sp>
        <p:nvSpPr>
          <p:cNvPr id="44" name="テキスト ボックス 43">
            <a:extLst>
              <a:ext uri="{FF2B5EF4-FFF2-40B4-BE49-F238E27FC236}">
                <a16:creationId xmlns:a16="http://schemas.microsoft.com/office/drawing/2014/main" id="{4EDF9761-9000-331B-1286-99F54DE48811}"/>
              </a:ext>
            </a:extLst>
          </p:cNvPr>
          <p:cNvSpPr txBox="1"/>
          <p:nvPr/>
        </p:nvSpPr>
        <p:spPr>
          <a:xfrm>
            <a:off x="3358229" y="2111798"/>
            <a:ext cx="1164520" cy="603883"/>
          </a:xfrm>
          <a:prstGeom prst="rect">
            <a:avLst/>
          </a:prstGeom>
          <a:noFill/>
        </p:spPr>
        <p:txBody>
          <a:bodyPr wrap="square" rtlCol="0">
            <a:spAutoFit/>
          </a:bodyPr>
          <a:lstStyle/>
          <a:p>
            <a:pPr algn="ctr"/>
            <a:r>
              <a:rPr kumimoji="1" lang="en-US" altLang="ja-JP" sz="1662" b="1" dirty="0">
                <a:latin typeface="Helvetica" panose="020B0604020202030204" pitchFamily="34" charset="0"/>
                <a:cs typeface="Times New Roman" panose="02020603050405020304" pitchFamily="18" charset="0"/>
              </a:rPr>
              <a:t>Source</a:t>
            </a:r>
            <a:br>
              <a:rPr kumimoji="1" lang="en-US" altLang="ja-JP" sz="1662" b="1" dirty="0">
                <a:latin typeface="Helvetica" panose="020B0604020202030204" pitchFamily="34" charset="0"/>
                <a:cs typeface="Times New Roman" panose="02020603050405020304" pitchFamily="18" charset="0"/>
              </a:rPr>
            </a:br>
            <a:r>
              <a:rPr kumimoji="1" lang="en-US" altLang="ja-JP" sz="1662" b="1" dirty="0">
                <a:latin typeface="Helvetica" panose="020B0604020202030204" pitchFamily="34" charset="0"/>
                <a:cs typeface="Times New Roman" panose="02020603050405020304" pitchFamily="18" charset="0"/>
              </a:rPr>
              <a:t>16</a:t>
            </a:r>
            <a:r>
              <a:rPr kumimoji="1" lang="ja-JP" altLang="en-US" sz="1662" b="1" dirty="0">
                <a:latin typeface="Helvetica" panose="020B0604020202030204" pitchFamily="34" charset="0"/>
                <a:cs typeface="Times New Roman" panose="02020603050405020304" pitchFamily="18" charset="0"/>
              </a:rPr>
              <a:t>次元</a:t>
            </a:r>
          </a:p>
        </p:txBody>
      </p:sp>
      <p:sp>
        <p:nvSpPr>
          <p:cNvPr id="45" name="左中かっこ 44">
            <a:extLst>
              <a:ext uri="{FF2B5EF4-FFF2-40B4-BE49-F238E27FC236}">
                <a16:creationId xmlns:a16="http://schemas.microsoft.com/office/drawing/2014/main" id="{783E4332-D3F1-7984-EC9C-03FC1D6993AA}"/>
              </a:ext>
            </a:extLst>
          </p:cNvPr>
          <p:cNvSpPr/>
          <p:nvPr/>
        </p:nvSpPr>
        <p:spPr>
          <a:xfrm rot="5400000">
            <a:off x="5033984" y="2227736"/>
            <a:ext cx="204703" cy="10505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62"/>
          </a:p>
        </p:txBody>
      </p:sp>
      <p:sp>
        <p:nvSpPr>
          <p:cNvPr id="46" name="テキスト ボックス 45">
            <a:extLst>
              <a:ext uri="{FF2B5EF4-FFF2-40B4-BE49-F238E27FC236}">
                <a16:creationId xmlns:a16="http://schemas.microsoft.com/office/drawing/2014/main" id="{1F5A1FEF-FE2B-3318-D091-37E8897CC6A0}"/>
              </a:ext>
            </a:extLst>
          </p:cNvPr>
          <p:cNvSpPr txBox="1"/>
          <p:nvPr/>
        </p:nvSpPr>
        <p:spPr>
          <a:xfrm>
            <a:off x="4525847" y="2104764"/>
            <a:ext cx="1164520" cy="603883"/>
          </a:xfrm>
          <a:prstGeom prst="rect">
            <a:avLst/>
          </a:prstGeom>
          <a:noFill/>
        </p:spPr>
        <p:txBody>
          <a:bodyPr wrap="square" rtlCol="0">
            <a:spAutoFit/>
          </a:bodyPr>
          <a:lstStyle/>
          <a:p>
            <a:pPr algn="ctr"/>
            <a:r>
              <a:rPr kumimoji="1" lang="en-US" altLang="ja-JP" sz="1662" b="1" dirty="0">
                <a:latin typeface="Helvetica" panose="020B0604020202030204" pitchFamily="34" charset="0"/>
                <a:cs typeface="Times New Roman" panose="02020603050405020304" pitchFamily="18" charset="0"/>
              </a:rPr>
              <a:t>Target</a:t>
            </a:r>
            <a:br>
              <a:rPr kumimoji="1" lang="en-US" altLang="ja-JP" sz="1662" b="1" dirty="0">
                <a:latin typeface="Helvetica" panose="020B0604020202030204" pitchFamily="34" charset="0"/>
                <a:cs typeface="Times New Roman" panose="02020603050405020304" pitchFamily="18" charset="0"/>
              </a:rPr>
            </a:br>
            <a:r>
              <a:rPr kumimoji="1" lang="en-US" altLang="ja-JP" sz="1662" b="1" dirty="0">
                <a:latin typeface="Helvetica" panose="020B0604020202030204" pitchFamily="34" charset="0"/>
                <a:cs typeface="Times New Roman" panose="02020603050405020304" pitchFamily="18" charset="0"/>
              </a:rPr>
              <a:t>19</a:t>
            </a:r>
            <a:r>
              <a:rPr kumimoji="1" lang="ja-JP" altLang="en-US" sz="1662" b="1" dirty="0">
                <a:latin typeface="Helvetica" panose="020B0604020202030204" pitchFamily="34" charset="0"/>
                <a:cs typeface="Times New Roman" panose="02020603050405020304" pitchFamily="18" charset="0"/>
              </a:rPr>
              <a:t>次元</a:t>
            </a:r>
          </a:p>
        </p:txBody>
      </p:sp>
      <p:sp>
        <p:nvSpPr>
          <p:cNvPr id="3" name="四角形: 角を丸くする 2">
            <a:extLst>
              <a:ext uri="{FF2B5EF4-FFF2-40B4-BE49-F238E27FC236}">
                <a16:creationId xmlns:a16="http://schemas.microsoft.com/office/drawing/2014/main" id="{5576B02E-312D-FEED-9FBA-7B06070B1525}"/>
              </a:ext>
            </a:extLst>
          </p:cNvPr>
          <p:cNvSpPr/>
          <p:nvPr/>
        </p:nvSpPr>
        <p:spPr>
          <a:xfrm>
            <a:off x="2262419" y="2111797"/>
            <a:ext cx="1120457" cy="3064838"/>
          </a:xfrm>
          <a:prstGeom prst="roundRect">
            <a:avLst>
              <a:gd name="adj" fmla="val 7009"/>
            </a:avLst>
          </a:prstGeom>
          <a:no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grpSp>
        <p:nvGrpSpPr>
          <p:cNvPr id="4" name="グループ化 3">
            <a:extLst>
              <a:ext uri="{FF2B5EF4-FFF2-40B4-BE49-F238E27FC236}">
                <a16:creationId xmlns:a16="http://schemas.microsoft.com/office/drawing/2014/main" id="{8EB8D607-C843-C8F0-57D4-627D2974B22B}"/>
              </a:ext>
            </a:extLst>
          </p:cNvPr>
          <p:cNvGrpSpPr/>
          <p:nvPr/>
        </p:nvGrpSpPr>
        <p:grpSpPr>
          <a:xfrm>
            <a:off x="389057" y="1380783"/>
            <a:ext cx="5241085" cy="577482"/>
            <a:chOff x="831783" y="1244232"/>
            <a:chExt cx="5368050" cy="591472"/>
          </a:xfrm>
        </p:grpSpPr>
        <p:sp>
          <p:nvSpPr>
            <p:cNvPr id="56" name="左中かっこ 55">
              <a:extLst>
                <a:ext uri="{FF2B5EF4-FFF2-40B4-BE49-F238E27FC236}">
                  <a16:creationId xmlns:a16="http://schemas.microsoft.com/office/drawing/2014/main" id="{EB051AD3-FD7B-428E-AAB4-58261574B6C9}"/>
                </a:ext>
              </a:extLst>
            </p:cNvPr>
            <p:cNvSpPr/>
            <p:nvPr/>
          </p:nvSpPr>
          <p:spPr>
            <a:xfrm rot="5400000">
              <a:off x="1930580" y="1270497"/>
              <a:ext cx="221762" cy="90865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lang="ja-JP" altLang="en-US" sz="1662"/>
            </a:p>
          </p:txBody>
        </p:sp>
        <p:sp>
          <p:nvSpPr>
            <p:cNvPr id="57" name="左中かっこ 56">
              <a:extLst>
                <a:ext uri="{FF2B5EF4-FFF2-40B4-BE49-F238E27FC236}">
                  <a16:creationId xmlns:a16="http://schemas.microsoft.com/office/drawing/2014/main" id="{F9189512-1BE3-4BC3-8210-9AE9F2D50821}"/>
                </a:ext>
              </a:extLst>
            </p:cNvPr>
            <p:cNvSpPr/>
            <p:nvPr/>
          </p:nvSpPr>
          <p:spPr>
            <a:xfrm rot="5400000">
              <a:off x="4412394" y="41877"/>
              <a:ext cx="221762" cy="3353117"/>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lang="ja-JP" altLang="en-US" sz="1662"/>
            </a:p>
          </p:txBody>
        </p:sp>
        <p:sp>
          <p:nvSpPr>
            <p:cNvPr id="58" name="テキスト ボックス 29">
              <a:extLst>
                <a:ext uri="{FF2B5EF4-FFF2-40B4-BE49-F238E27FC236}">
                  <a16:creationId xmlns:a16="http://schemas.microsoft.com/office/drawing/2014/main" id="{B303257A-1860-4208-BC61-E93E2B717FD4}"/>
                </a:ext>
              </a:extLst>
            </p:cNvPr>
            <p:cNvSpPr txBox="1"/>
            <p:nvPr/>
          </p:nvSpPr>
          <p:spPr>
            <a:xfrm>
              <a:off x="3325755" y="1244232"/>
              <a:ext cx="2395039" cy="35654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62" b="1" dirty="0">
                  <a:latin typeface="Times New Roman" panose="02020603050405020304" pitchFamily="18" charset="0"/>
                  <a:cs typeface="Times New Roman" panose="02020603050405020304" pitchFamily="18" charset="0"/>
                </a:rPr>
                <a:t>入力データ</a:t>
              </a:r>
            </a:p>
          </p:txBody>
        </p:sp>
        <p:sp>
          <p:nvSpPr>
            <p:cNvPr id="59" name="テキスト ボックス 30">
              <a:extLst>
                <a:ext uri="{FF2B5EF4-FFF2-40B4-BE49-F238E27FC236}">
                  <a16:creationId xmlns:a16="http://schemas.microsoft.com/office/drawing/2014/main" id="{8EFE56AF-3009-478D-978C-69B60B06D2FF}"/>
                </a:ext>
              </a:extLst>
            </p:cNvPr>
            <p:cNvSpPr txBox="1"/>
            <p:nvPr/>
          </p:nvSpPr>
          <p:spPr>
            <a:xfrm>
              <a:off x="831783" y="1244232"/>
              <a:ext cx="2395039" cy="35654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62" b="1" dirty="0">
                  <a:latin typeface="Times New Roman" panose="02020603050405020304" pitchFamily="18" charset="0"/>
                  <a:cs typeface="Times New Roman" panose="02020603050405020304" pitchFamily="18" charset="0"/>
                </a:rPr>
                <a:t>出力</a:t>
              </a:r>
            </a:p>
          </p:txBody>
        </p:sp>
      </p:grpSp>
      <p:grpSp>
        <p:nvGrpSpPr>
          <p:cNvPr id="60" name="グループ化 59">
            <a:extLst>
              <a:ext uri="{FF2B5EF4-FFF2-40B4-BE49-F238E27FC236}">
                <a16:creationId xmlns:a16="http://schemas.microsoft.com/office/drawing/2014/main" id="{F7532F05-2296-5A71-E7AE-7B212CDCD7A6}"/>
              </a:ext>
            </a:extLst>
          </p:cNvPr>
          <p:cNvGrpSpPr/>
          <p:nvPr/>
        </p:nvGrpSpPr>
        <p:grpSpPr>
          <a:xfrm>
            <a:off x="5945938" y="2850299"/>
            <a:ext cx="3024922" cy="2262252"/>
            <a:chOff x="4289576" y="4242570"/>
            <a:chExt cx="3482770" cy="2118959"/>
          </a:xfrm>
        </p:grpSpPr>
        <p:sp>
          <p:nvSpPr>
            <p:cNvPr id="61" name="正方形/長方形 60">
              <a:extLst>
                <a:ext uri="{FF2B5EF4-FFF2-40B4-BE49-F238E27FC236}">
                  <a16:creationId xmlns:a16="http://schemas.microsoft.com/office/drawing/2014/main" id="{4A7E0EA3-8131-0B5A-D47D-FA31512FC1D3}"/>
                </a:ext>
              </a:extLst>
            </p:cNvPr>
            <p:cNvSpPr/>
            <p:nvPr/>
          </p:nvSpPr>
          <p:spPr>
            <a:xfrm>
              <a:off x="4490443" y="4493288"/>
              <a:ext cx="3081035" cy="5202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ltLang="ja-JP" sz="1662" b="1" dirty="0">
                <a:solidFill>
                  <a:sysClr val="windowText" lastClr="000000"/>
                </a:solidFill>
              </a:endParaRPr>
            </a:p>
            <a:p>
              <a:pPr algn="ctr"/>
              <a:r>
                <a:rPr lang="ja-JP" altLang="en-US" sz="1662" b="1" dirty="0">
                  <a:solidFill>
                    <a:sysClr val="windowText" lastClr="000000"/>
                  </a:solidFill>
                </a:rPr>
                <a:t>解析出力 </a:t>
              </a:r>
              <a:r>
                <a:rPr lang="en-US" altLang="ja-JP" sz="1662" b="1" dirty="0">
                  <a:solidFill>
                    <a:sysClr val="windowText" lastClr="000000"/>
                  </a:solidFill>
                  <a:latin typeface="Helvetica" panose="020B0604020202030204" pitchFamily="34" charset="0"/>
                </a:rPr>
                <a:t>X </a:t>
              </a:r>
              <a:r>
                <a:rPr lang="en-US" altLang="ja-JP" sz="1662" dirty="0">
                  <a:solidFill>
                    <a:sysClr val="windowText" lastClr="000000"/>
                  </a:solidFill>
                  <a:latin typeface="Helvetica" panose="020B0604020202030204" pitchFamily="34" charset="0"/>
                </a:rPr>
                <a:t>ex)</a:t>
              </a:r>
              <a:r>
                <a:rPr lang="ja-JP" altLang="en-US" sz="1662" dirty="0">
                  <a:solidFill>
                    <a:sysClr val="windowText" lastClr="000000"/>
                  </a:solidFill>
                </a:rPr>
                <a:t>最大応力</a:t>
              </a:r>
            </a:p>
            <a:p>
              <a:pPr algn="ctr"/>
              <a:endParaRPr lang="en-US" altLang="ja-JP" sz="1662" b="1" dirty="0">
                <a:solidFill>
                  <a:sysClr val="windowText" lastClr="000000"/>
                </a:solidFill>
                <a:latin typeface="Helvetica" panose="020B0604020202030204" pitchFamily="34" charset="0"/>
              </a:endParaRPr>
            </a:p>
          </p:txBody>
        </p:sp>
        <p:sp>
          <p:nvSpPr>
            <p:cNvPr id="62" name="正方形/長方形 61">
              <a:extLst>
                <a:ext uri="{FF2B5EF4-FFF2-40B4-BE49-F238E27FC236}">
                  <a16:creationId xmlns:a16="http://schemas.microsoft.com/office/drawing/2014/main" id="{C8B4A85A-49E5-5666-6D56-7AA795EDAB65}"/>
                </a:ext>
              </a:extLst>
            </p:cNvPr>
            <p:cNvSpPr/>
            <p:nvPr/>
          </p:nvSpPr>
          <p:spPr>
            <a:xfrm>
              <a:off x="7301112" y="5684290"/>
              <a:ext cx="295615" cy="441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2215" b="1" dirty="0">
                  <a:solidFill>
                    <a:sysClr val="windowText" lastClr="000000"/>
                  </a:solidFill>
                </a:rPr>
                <a:t>…</a:t>
              </a:r>
              <a:endParaRPr lang="ja-JP" altLang="en-US" sz="2215" b="1" dirty="0">
                <a:solidFill>
                  <a:sysClr val="windowText" lastClr="000000"/>
                </a:solidFill>
              </a:endParaRPr>
            </a:p>
          </p:txBody>
        </p:sp>
        <p:sp>
          <p:nvSpPr>
            <p:cNvPr id="63" name="正方形/長方形 62">
              <a:extLst>
                <a:ext uri="{FF2B5EF4-FFF2-40B4-BE49-F238E27FC236}">
                  <a16:creationId xmlns:a16="http://schemas.microsoft.com/office/drawing/2014/main" id="{1B158CFA-EC1C-DF15-5A6D-4C552770241A}"/>
                </a:ext>
              </a:extLst>
            </p:cNvPr>
            <p:cNvSpPr/>
            <p:nvPr/>
          </p:nvSpPr>
          <p:spPr>
            <a:xfrm>
              <a:off x="4289576" y="4242570"/>
              <a:ext cx="3482770" cy="21189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662" b="1" dirty="0">
                <a:solidFill>
                  <a:sysClr val="windowText" lastClr="000000"/>
                </a:solidFill>
              </a:endParaRPr>
            </a:p>
          </p:txBody>
        </p:sp>
        <p:sp>
          <p:nvSpPr>
            <p:cNvPr id="64" name="四角形: 角を丸くする 63">
              <a:extLst>
                <a:ext uri="{FF2B5EF4-FFF2-40B4-BE49-F238E27FC236}">
                  <a16:creationId xmlns:a16="http://schemas.microsoft.com/office/drawing/2014/main" id="{9888B9F6-AE74-B36D-C8ED-A658A528A615}"/>
                </a:ext>
              </a:extLst>
            </p:cNvPr>
            <p:cNvSpPr/>
            <p:nvPr/>
          </p:nvSpPr>
          <p:spPr>
            <a:xfrm>
              <a:off x="4431912" y="5675248"/>
              <a:ext cx="1241692" cy="520227"/>
            </a:xfrm>
            <a:prstGeom prst="roundRect">
              <a:avLst>
                <a:gd name="adj" fmla="val 190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477" b="1" dirty="0">
                  <a:solidFill>
                    <a:sysClr val="windowText" lastClr="000000"/>
                  </a:solidFill>
                </a:rPr>
                <a:t>パラメータ</a:t>
              </a:r>
              <a:endParaRPr lang="en-US" altLang="ja-JP" sz="1477" b="1" dirty="0">
                <a:solidFill>
                  <a:sysClr val="windowText" lastClr="000000"/>
                </a:solidFill>
              </a:endParaRPr>
            </a:p>
            <a:p>
              <a:pPr algn="ctr"/>
              <a:r>
                <a:rPr lang="en-US" altLang="ja-JP" sz="1477" b="1" dirty="0">
                  <a:solidFill>
                    <a:sysClr val="windowText" lastClr="000000"/>
                  </a:solidFill>
                </a:rPr>
                <a:t>A</a:t>
              </a:r>
              <a:endParaRPr lang="ja-JP" altLang="en-US" sz="1477" b="1" dirty="0">
                <a:solidFill>
                  <a:sysClr val="windowText" lastClr="000000"/>
                </a:solidFill>
              </a:endParaRPr>
            </a:p>
          </p:txBody>
        </p:sp>
        <p:sp>
          <p:nvSpPr>
            <p:cNvPr id="66" name="四角形: 角を丸くする 65">
              <a:extLst>
                <a:ext uri="{FF2B5EF4-FFF2-40B4-BE49-F238E27FC236}">
                  <a16:creationId xmlns:a16="http://schemas.microsoft.com/office/drawing/2014/main" id="{ABB3AF62-272B-CBF9-6D59-D26307E58D86}"/>
                </a:ext>
              </a:extLst>
            </p:cNvPr>
            <p:cNvSpPr/>
            <p:nvPr/>
          </p:nvSpPr>
          <p:spPr>
            <a:xfrm>
              <a:off x="6003140" y="5675247"/>
              <a:ext cx="1241692" cy="520227"/>
            </a:xfrm>
            <a:prstGeom prst="roundRect">
              <a:avLst>
                <a:gd name="adj" fmla="val 190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1477" b="1" dirty="0">
                  <a:solidFill>
                    <a:sysClr val="windowText" lastClr="000000"/>
                  </a:solidFill>
                </a:rPr>
                <a:t>パラメータ</a:t>
              </a:r>
              <a:endParaRPr lang="en-US" altLang="ja-JP" sz="1477" b="1" dirty="0">
                <a:solidFill>
                  <a:sysClr val="windowText" lastClr="000000"/>
                </a:solidFill>
              </a:endParaRPr>
            </a:p>
            <a:p>
              <a:pPr algn="ctr"/>
              <a:r>
                <a:rPr lang="en-US" altLang="ja-JP" sz="1477" b="1" dirty="0">
                  <a:solidFill>
                    <a:sysClr val="windowText" lastClr="000000"/>
                  </a:solidFill>
                </a:rPr>
                <a:t>B</a:t>
              </a:r>
              <a:endParaRPr lang="ja-JP" altLang="en-US" sz="1477" b="1" dirty="0">
                <a:solidFill>
                  <a:sysClr val="windowText" lastClr="000000"/>
                </a:solidFill>
              </a:endParaRPr>
            </a:p>
          </p:txBody>
        </p:sp>
        <p:cxnSp>
          <p:nvCxnSpPr>
            <p:cNvPr id="67" name="直線矢印コネクタ 66">
              <a:extLst>
                <a:ext uri="{FF2B5EF4-FFF2-40B4-BE49-F238E27FC236}">
                  <a16:creationId xmlns:a16="http://schemas.microsoft.com/office/drawing/2014/main" id="{F2C7687F-0C98-489F-1017-7DFC3EE2668E}"/>
                </a:ext>
              </a:extLst>
            </p:cNvPr>
            <p:cNvCxnSpPr>
              <a:cxnSpLocks/>
              <a:stCxn id="64" idx="0"/>
            </p:cNvCxnSpPr>
            <p:nvPr/>
          </p:nvCxnSpPr>
          <p:spPr>
            <a:xfrm flipV="1">
              <a:off x="5052758" y="5009255"/>
              <a:ext cx="789154" cy="66599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068F445-DCDD-BC59-3268-4509A862934C}"/>
                </a:ext>
              </a:extLst>
            </p:cNvPr>
            <p:cNvCxnSpPr>
              <a:cxnSpLocks/>
              <a:stCxn id="66" idx="0"/>
              <a:endCxn id="61" idx="2"/>
            </p:cNvCxnSpPr>
            <p:nvPr/>
          </p:nvCxnSpPr>
          <p:spPr>
            <a:xfrm flipH="1" flipV="1">
              <a:off x="6030960" y="5013515"/>
              <a:ext cx="593025" cy="66173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9" name="四角形: 角を丸くする 68">
              <a:extLst>
                <a:ext uri="{FF2B5EF4-FFF2-40B4-BE49-F238E27FC236}">
                  <a16:creationId xmlns:a16="http://schemas.microsoft.com/office/drawing/2014/main" id="{7CF46C1A-8D7E-9267-E56A-8C5CC62893EA}"/>
                </a:ext>
              </a:extLst>
            </p:cNvPr>
            <p:cNvSpPr/>
            <p:nvPr/>
          </p:nvSpPr>
          <p:spPr>
            <a:xfrm>
              <a:off x="4412940" y="5120472"/>
              <a:ext cx="1146426" cy="425565"/>
            </a:xfrm>
            <a:prstGeom prst="roundRect">
              <a:avLst>
                <a:gd name="adj" fmla="val 190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ja-JP" altLang="en-US" sz="1662" dirty="0">
                  <a:solidFill>
                    <a:sysClr val="windowText" lastClr="000000"/>
                  </a:solidFill>
                </a:rPr>
                <a:t>寄与度</a:t>
              </a:r>
              <a:r>
                <a:rPr lang="en-US" altLang="ja-JP" sz="1662" dirty="0">
                  <a:solidFill>
                    <a:sysClr val="windowText" lastClr="000000"/>
                  </a:solidFill>
                </a:rPr>
                <a:t>xx</a:t>
              </a:r>
              <a:r>
                <a:rPr lang="ja-JP" altLang="en-US" sz="1662" dirty="0">
                  <a:solidFill>
                    <a:sysClr val="windowText" lastClr="000000"/>
                  </a:solidFill>
                </a:rPr>
                <a:t>％</a:t>
              </a:r>
            </a:p>
          </p:txBody>
        </p:sp>
      </p:grpSp>
      <p:sp>
        <p:nvSpPr>
          <p:cNvPr id="70" name="正方形/長方形 69">
            <a:extLst>
              <a:ext uri="{FF2B5EF4-FFF2-40B4-BE49-F238E27FC236}">
                <a16:creationId xmlns:a16="http://schemas.microsoft.com/office/drawing/2014/main" id="{4E4DEAB2-75EA-F527-E742-A0245CEA2BA7}"/>
              </a:ext>
            </a:extLst>
          </p:cNvPr>
          <p:cNvSpPr/>
          <p:nvPr/>
        </p:nvSpPr>
        <p:spPr>
          <a:xfrm>
            <a:off x="6077325" y="2719674"/>
            <a:ext cx="1462154" cy="30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2923" r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lang="en-US" altLang="ja-JP" sz="1662" dirty="0">
                <a:solidFill>
                  <a:sysClr val="windowText" lastClr="000000"/>
                </a:solidFill>
              </a:rPr>
              <a:t>ARD</a:t>
            </a:r>
            <a:r>
              <a:rPr lang="ja-JP" altLang="en-US" sz="1662" dirty="0">
                <a:solidFill>
                  <a:sysClr val="windowText" lastClr="000000"/>
                </a:solidFill>
              </a:rPr>
              <a:t>カーネル</a:t>
            </a:r>
          </a:p>
        </p:txBody>
      </p:sp>
    </p:spTree>
    <p:extLst>
      <p:ext uri="{BB962C8B-B14F-4D97-AF65-F5344CB8AC3E}">
        <p14:creationId xmlns:p14="http://schemas.microsoft.com/office/powerpoint/2010/main" val="1567229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634F3E-EF7C-AA19-0F9C-416FA5C0078E}"/>
              </a:ext>
            </a:extLst>
          </p:cNvPr>
          <p:cNvSpPr>
            <a:spLocks noGrp="1"/>
          </p:cNvSpPr>
          <p:nvPr>
            <p:ph type="title"/>
          </p:nvPr>
        </p:nvSpPr>
        <p:spPr/>
        <p:txBody>
          <a:bodyPr/>
          <a:lstStyle/>
          <a:p>
            <a:r>
              <a:rPr kumimoji="1" lang="ja-JP" altLang="en-US" dirty="0"/>
              <a:t>検証方法</a:t>
            </a:r>
          </a:p>
        </p:txBody>
      </p:sp>
      <p:sp>
        <p:nvSpPr>
          <p:cNvPr id="5" name="正方形/長方形 4">
            <a:extLst>
              <a:ext uri="{FF2B5EF4-FFF2-40B4-BE49-F238E27FC236}">
                <a16:creationId xmlns:a16="http://schemas.microsoft.com/office/drawing/2014/main" id="{D6B8A6D5-C2F4-5CC8-7441-4E987A7DA4FF}"/>
              </a:ext>
            </a:extLst>
          </p:cNvPr>
          <p:cNvSpPr/>
          <p:nvPr/>
        </p:nvSpPr>
        <p:spPr>
          <a:xfrm>
            <a:off x="171168" y="1104839"/>
            <a:ext cx="1919676" cy="5427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tx1"/>
                </a:solidFill>
              </a:rPr>
              <a:t>評価方法</a:t>
            </a:r>
          </a:p>
        </p:txBody>
      </p:sp>
      <p:sp>
        <p:nvSpPr>
          <p:cNvPr id="6" name="テキスト ボックス 5">
            <a:extLst>
              <a:ext uri="{FF2B5EF4-FFF2-40B4-BE49-F238E27FC236}">
                <a16:creationId xmlns:a16="http://schemas.microsoft.com/office/drawing/2014/main" id="{8FD008DC-8297-15D4-5066-090A7B7BB995}"/>
              </a:ext>
            </a:extLst>
          </p:cNvPr>
          <p:cNvSpPr txBox="1"/>
          <p:nvPr/>
        </p:nvSpPr>
        <p:spPr>
          <a:xfrm>
            <a:off x="275203" y="1739080"/>
            <a:ext cx="7886700" cy="4070345"/>
          </a:xfrm>
          <a:prstGeom prst="rect">
            <a:avLst/>
          </a:prstGeom>
          <a:noFill/>
        </p:spPr>
        <p:txBody>
          <a:bodyPr wrap="square" rtlCol="0">
            <a:spAutoFit/>
          </a:bodyPr>
          <a:lstStyle/>
          <a:p>
            <a:pPr marL="263776" indent="-263776">
              <a:buFont typeface="Arial" panose="020B0604020202020204" pitchFamily="34" charset="0"/>
              <a:buChar char="•"/>
            </a:pPr>
            <a:r>
              <a:rPr kumimoji="1" lang="ja-JP" altLang="en-US" sz="2585" dirty="0"/>
              <a:t>訓練データから転移学習ガウス過程回帰</a:t>
            </a:r>
            <a:br>
              <a:rPr kumimoji="1" lang="en-US" altLang="ja-JP" sz="2585" dirty="0"/>
            </a:br>
            <a:r>
              <a:rPr kumimoji="1" lang="ja-JP" altLang="en-US" sz="2585" dirty="0"/>
              <a:t>サロゲートモデル（</a:t>
            </a:r>
            <a:r>
              <a:rPr kumimoji="1" lang="en-US" altLang="ja-JP" sz="2585" dirty="0">
                <a:latin typeface="Times New Roman" panose="02020603050405020304" pitchFamily="18" charset="0"/>
                <a:cs typeface="Times New Roman" panose="02020603050405020304" pitchFamily="18" charset="0"/>
              </a:rPr>
              <a:t>TL-GPRSM</a:t>
            </a:r>
            <a:r>
              <a:rPr kumimoji="1" lang="ja-JP" altLang="en-US" sz="2585" dirty="0"/>
              <a:t>）を構築</a:t>
            </a:r>
            <a:endParaRPr kumimoji="1" lang="en-US" altLang="ja-JP" sz="2585" dirty="0"/>
          </a:p>
          <a:p>
            <a:pPr marL="263776" indent="-263776">
              <a:buFont typeface="Arial" panose="020B0604020202020204" pitchFamily="34" charset="0"/>
              <a:buChar char="•"/>
            </a:pPr>
            <a:r>
              <a:rPr kumimoji="1" lang="en-US" altLang="ja-JP" sz="2585" dirty="0">
                <a:latin typeface="Times New Roman" panose="02020603050405020304" pitchFamily="18" charset="0"/>
                <a:cs typeface="Times New Roman" panose="02020603050405020304" pitchFamily="18" charset="0"/>
              </a:rPr>
              <a:t>TL-GPRSM</a:t>
            </a:r>
            <a:r>
              <a:rPr kumimoji="1" lang="ja-JP" altLang="en-US" sz="2585" dirty="0"/>
              <a:t>でテストデータ点における出力を予測</a:t>
            </a:r>
            <a:endParaRPr kumimoji="1" lang="en-US" altLang="ja-JP" sz="2585" dirty="0"/>
          </a:p>
          <a:p>
            <a:pPr marL="263776" indent="-263776">
              <a:buFont typeface="Arial" panose="020B0604020202020204" pitchFamily="34" charset="0"/>
              <a:buChar char="•"/>
            </a:pPr>
            <a:r>
              <a:rPr kumimoji="1" lang="en-US" altLang="ja-JP" sz="2585" dirty="0">
                <a:latin typeface="Times New Roman" panose="02020603050405020304" pitchFamily="18" charset="0"/>
                <a:cs typeface="Times New Roman" panose="02020603050405020304" pitchFamily="18" charset="0"/>
              </a:rPr>
              <a:t>TL-GPRSM</a:t>
            </a:r>
            <a:r>
              <a:rPr kumimoji="1" lang="ja-JP" altLang="en-US" sz="2585" dirty="0"/>
              <a:t>の性能を以下の指標等で比較</a:t>
            </a:r>
            <a:endParaRPr kumimoji="1" lang="en-US" altLang="ja-JP" sz="2585" dirty="0"/>
          </a:p>
          <a:p>
            <a:pPr marL="738572" lvl="1" indent="-316531">
              <a:buFont typeface="+mj-lt"/>
              <a:buAutoNum type="arabicPeriod"/>
            </a:pPr>
            <a:r>
              <a:rPr kumimoji="1" lang="ja-JP" altLang="en-US" sz="2585" dirty="0"/>
              <a:t>二乗平均平方根誤差パーセント</a:t>
            </a:r>
            <a:r>
              <a:rPr kumimoji="1" lang="ja-JP" altLang="en-US" sz="2585" dirty="0">
                <a:latin typeface="Helvetica" panose="020B0604020202030204" pitchFamily="34" charset="0"/>
              </a:rPr>
              <a:t>（</a:t>
            </a:r>
            <a:r>
              <a:rPr kumimoji="1" lang="en-US" altLang="ja-JP" sz="2585" dirty="0">
                <a:latin typeface="Times New Roman" panose="02020603050405020304" pitchFamily="18" charset="0"/>
                <a:cs typeface="Times New Roman" panose="02020603050405020304" pitchFamily="18" charset="0"/>
              </a:rPr>
              <a:t>RMSPE</a:t>
            </a:r>
            <a:r>
              <a:rPr kumimoji="1" lang="ja-JP" altLang="en-US" sz="2585" dirty="0">
                <a:latin typeface="Helvetica" panose="020B0604020202030204" pitchFamily="34" charset="0"/>
              </a:rPr>
              <a:t>）</a:t>
            </a:r>
            <a:endParaRPr kumimoji="1" lang="en-US" altLang="ja-JP" sz="2585" dirty="0">
              <a:latin typeface="Helvetica" panose="020B0604020202030204" pitchFamily="34" charset="0"/>
            </a:endParaRPr>
          </a:p>
          <a:p>
            <a:pPr marL="738572" lvl="1" indent="-316531">
              <a:buFont typeface="+mj-lt"/>
              <a:buAutoNum type="arabicPeriod"/>
            </a:pPr>
            <a:endParaRPr kumimoji="1" lang="en-US" altLang="ja-JP" sz="2585" dirty="0"/>
          </a:p>
          <a:p>
            <a:pPr marL="738572" lvl="1" indent="-316531">
              <a:buFont typeface="+mj-lt"/>
              <a:buAutoNum type="arabicPeriod"/>
            </a:pPr>
            <a:endParaRPr kumimoji="1" lang="en-US" altLang="ja-JP" sz="2585" dirty="0"/>
          </a:p>
          <a:p>
            <a:pPr marL="738572" lvl="1" indent="-316531">
              <a:buFont typeface="+mj-lt"/>
              <a:buAutoNum type="arabicPeriod"/>
            </a:pPr>
            <a:endParaRPr kumimoji="1" lang="en-US" altLang="ja-JP" sz="2585" dirty="0"/>
          </a:p>
          <a:p>
            <a:pPr marL="738572" lvl="1" indent="-316531">
              <a:buFont typeface="+mj-lt"/>
              <a:buAutoNum type="arabicPeriod"/>
            </a:pPr>
            <a:r>
              <a:rPr kumimoji="1" lang="ja-JP" altLang="en-US" sz="2585" dirty="0"/>
              <a:t>最大応力の分布形状</a:t>
            </a:r>
            <a:endParaRPr kumimoji="1" lang="en-US" altLang="ja-JP" sz="2585" dirty="0"/>
          </a:p>
          <a:p>
            <a:pPr marL="738572" lvl="1" indent="-316531">
              <a:buFont typeface="+mj-lt"/>
              <a:buAutoNum type="arabicPeriod"/>
            </a:pPr>
            <a:r>
              <a:rPr kumimoji="1" lang="en-US" altLang="ja-JP" sz="2585" dirty="0"/>
              <a:t>ARD</a:t>
            </a:r>
            <a:r>
              <a:rPr kumimoji="1" lang="ja-JP" altLang="en-US" sz="2585" dirty="0"/>
              <a:t>カーネルの特性長スケールでの寄与度推定</a:t>
            </a:r>
          </a:p>
        </p:txBody>
      </p:sp>
      <p:graphicFrame>
        <p:nvGraphicFramePr>
          <p:cNvPr id="8" name="オブジェクト 7">
            <a:extLst>
              <a:ext uri="{FF2B5EF4-FFF2-40B4-BE49-F238E27FC236}">
                <a16:creationId xmlns:a16="http://schemas.microsoft.com/office/drawing/2014/main" id="{D5EDFF99-2D33-DC31-4A15-BBBD1156AF39}"/>
              </a:ext>
            </a:extLst>
          </p:cNvPr>
          <p:cNvGraphicFramePr>
            <a:graphicFrameLocks noChangeAspect="1"/>
          </p:cNvGraphicFramePr>
          <p:nvPr/>
        </p:nvGraphicFramePr>
        <p:xfrm>
          <a:off x="1124143" y="3762025"/>
          <a:ext cx="3214675" cy="949300"/>
        </p:xfrm>
        <a:graphic>
          <a:graphicData uri="http://schemas.openxmlformats.org/presentationml/2006/ole">
            <mc:AlternateContent xmlns:mc="http://schemas.openxmlformats.org/markup-compatibility/2006">
              <mc:Choice xmlns:v="urn:schemas-microsoft-com:vml" Requires="v">
                <p:oleObj name="Equation" r:id="rId3" imgW="1892160" imgH="558720" progId="Equation.DSMT4">
                  <p:embed/>
                </p:oleObj>
              </mc:Choice>
              <mc:Fallback>
                <p:oleObj name="Equation" r:id="rId3" imgW="1892160" imgH="558720" progId="Equation.DSMT4">
                  <p:embed/>
                  <p:pic>
                    <p:nvPicPr>
                      <p:cNvPr id="8" name="オブジェクト 7">
                        <a:extLst>
                          <a:ext uri="{FF2B5EF4-FFF2-40B4-BE49-F238E27FC236}">
                            <a16:creationId xmlns:a16="http://schemas.microsoft.com/office/drawing/2014/main" id="{D5EDFF99-2D33-DC31-4A15-BBBD1156AF39}"/>
                          </a:ext>
                        </a:extLst>
                      </p:cNvPr>
                      <p:cNvPicPr/>
                      <p:nvPr/>
                    </p:nvPicPr>
                    <p:blipFill>
                      <a:blip r:embed="rId4"/>
                      <a:stretch>
                        <a:fillRect/>
                      </a:stretch>
                    </p:blipFill>
                    <p:spPr>
                      <a:xfrm>
                        <a:off x="1124143" y="3762025"/>
                        <a:ext cx="3214675" cy="949300"/>
                      </a:xfrm>
                      <a:prstGeom prst="rect">
                        <a:avLst/>
                      </a:prstGeom>
                    </p:spPr>
                  </p:pic>
                </p:oleObj>
              </mc:Fallback>
            </mc:AlternateContent>
          </a:graphicData>
        </a:graphic>
      </p:graphicFrame>
    </p:spTree>
    <p:extLst>
      <p:ext uri="{BB962C8B-B14F-4D97-AF65-F5344CB8AC3E}">
        <p14:creationId xmlns:p14="http://schemas.microsoft.com/office/powerpoint/2010/main" val="3137913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300FE-8333-F2AD-2F27-70375897018F}"/>
              </a:ext>
            </a:extLst>
          </p:cNvPr>
          <p:cNvSpPr>
            <a:spLocks noGrp="1"/>
          </p:cNvSpPr>
          <p:nvPr>
            <p:ph type="title"/>
          </p:nvPr>
        </p:nvSpPr>
        <p:spPr/>
        <p:txBody>
          <a:bodyPr>
            <a:normAutofit/>
          </a:bodyPr>
          <a:lstStyle/>
          <a:p>
            <a:r>
              <a:rPr kumimoji="1" lang="en-US" altLang="ja-JP" dirty="0"/>
              <a:t>TL-GPRSM</a:t>
            </a:r>
            <a:r>
              <a:rPr kumimoji="1" lang="ja-JP" altLang="en-US" dirty="0"/>
              <a:t>の精度</a:t>
            </a:r>
          </a:p>
        </p:txBody>
      </p:sp>
      <p:pic>
        <p:nvPicPr>
          <p:cNvPr id="3" name="グラフィックス 16">
            <a:extLst>
              <a:ext uri="{FF2B5EF4-FFF2-40B4-BE49-F238E27FC236}">
                <a16:creationId xmlns:a16="http://schemas.microsoft.com/office/drawing/2014/main" id="{E9A5A911-C072-05F4-65CB-2C2246958E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18" y="2192035"/>
            <a:ext cx="2954215" cy="1771943"/>
          </a:xfrm>
          <a:prstGeom prst="rect">
            <a:avLst/>
          </a:prstGeom>
        </p:spPr>
      </p:pic>
      <p:pic>
        <p:nvPicPr>
          <p:cNvPr id="4" name="グラフィックス 35">
            <a:extLst>
              <a:ext uri="{FF2B5EF4-FFF2-40B4-BE49-F238E27FC236}">
                <a16:creationId xmlns:a16="http://schemas.microsoft.com/office/drawing/2014/main" id="{2E7F07C5-AF16-2EF7-F006-31945E62B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0168" y="2195258"/>
            <a:ext cx="2943665" cy="1765495"/>
          </a:xfrm>
          <a:prstGeom prst="rect">
            <a:avLst/>
          </a:prstGeom>
        </p:spPr>
      </p:pic>
      <p:pic>
        <p:nvPicPr>
          <p:cNvPr id="5" name="グラフィックス 36">
            <a:extLst>
              <a:ext uri="{FF2B5EF4-FFF2-40B4-BE49-F238E27FC236}">
                <a16:creationId xmlns:a16="http://schemas.microsoft.com/office/drawing/2014/main" id="{D1A5381F-A8D1-D94F-8AC8-105C37378B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3414" y="2187638"/>
            <a:ext cx="2968869" cy="1780735"/>
          </a:xfrm>
          <a:prstGeom prst="rect">
            <a:avLst/>
          </a:prstGeom>
        </p:spPr>
      </p:pic>
      <p:sp>
        <p:nvSpPr>
          <p:cNvPr id="6" name="正方形/長方形 5">
            <a:extLst>
              <a:ext uri="{FF2B5EF4-FFF2-40B4-BE49-F238E27FC236}">
                <a16:creationId xmlns:a16="http://schemas.microsoft.com/office/drawing/2014/main" id="{F956E5B3-304F-9D4B-D190-F3A091968E67}"/>
              </a:ext>
            </a:extLst>
          </p:cNvPr>
          <p:cNvSpPr/>
          <p:nvPr/>
        </p:nvSpPr>
        <p:spPr>
          <a:xfrm>
            <a:off x="143584" y="1084253"/>
            <a:ext cx="3827833" cy="5427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46" b="1" dirty="0">
                <a:solidFill>
                  <a:schemeClr val="tx1"/>
                </a:solidFill>
              </a:rPr>
              <a:t>最大応力の予測（学習</a:t>
            </a:r>
            <a:r>
              <a:rPr kumimoji="1" lang="en-US" altLang="ja-JP" sz="1846" b="1" dirty="0">
                <a:solidFill>
                  <a:schemeClr val="tx1"/>
                </a:solidFill>
              </a:rPr>
              <a:t>10</a:t>
            </a:r>
            <a:r>
              <a:rPr kumimoji="1" lang="ja-JP" altLang="en-US" sz="1846" b="1" dirty="0">
                <a:solidFill>
                  <a:schemeClr val="tx1"/>
                </a:solidFill>
              </a:rPr>
              <a:t>回試行）</a:t>
            </a:r>
          </a:p>
        </p:txBody>
      </p:sp>
      <p:sp>
        <p:nvSpPr>
          <p:cNvPr id="7" name="テキスト ボックス 6">
            <a:extLst>
              <a:ext uri="{FF2B5EF4-FFF2-40B4-BE49-F238E27FC236}">
                <a16:creationId xmlns:a16="http://schemas.microsoft.com/office/drawing/2014/main" id="{C52A0428-49DF-FE2E-ED87-6D81C7DEB757}"/>
              </a:ext>
            </a:extLst>
          </p:cNvPr>
          <p:cNvSpPr txBox="1"/>
          <p:nvPr/>
        </p:nvSpPr>
        <p:spPr>
          <a:xfrm>
            <a:off x="776481" y="1936163"/>
            <a:ext cx="1544688" cy="348109"/>
          </a:xfrm>
          <a:prstGeom prst="rect">
            <a:avLst/>
          </a:prstGeom>
          <a:noFill/>
        </p:spPr>
        <p:txBody>
          <a:bodyPr wrap="square" rtlCol="0">
            <a:spAutoFit/>
          </a:bodyPr>
          <a:lstStyle/>
          <a:p>
            <a:pPr algn="ctr"/>
            <a:r>
              <a:rPr kumimoji="1" lang="en-US" altLang="ja-JP" sz="1662" dirty="0"/>
              <a:t>Source Data: 10</a:t>
            </a:r>
            <a:endParaRPr kumimoji="1" lang="ja-JP" altLang="en-US" sz="1662" dirty="0"/>
          </a:p>
        </p:txBody>
      </p:sp>
      <p:sp>
        <p:nvSpPr>
          <p:cNvPr id="8" name="テキスト ボックス 7">
            <a:extLst>
              <a:ext uri="{FF2B5EF4-FFF2-40B4-BE49-F238E27FC236}">
                <a16:creationId xmlns:a16="http://schemas.microsoft.com/office/drawing/2014/main" id="{88266BAC-5B6E-4C64-5E4F-DFDE7A8AC245}"/>
              </a:ext>
            </a:extLst>
          </p:cNvPr>
          <p:cNvSpPr txBox="1"/>
          <p:nvPr/>
        </p:nvSpPr>
        <p:spPr>
          <a:xfrm>
            <a:off x="3874134" y="1955468"/>
            <a:ext cx="1544688" cy="348109"/>
          </a:xfrm>
          <a:prstGeom prst="rect">
            <a:avLst/>
          </a:prstGeom>
          <a:noFill/>
        </p:spPr>
        <p:txBody>
          <a:bodyPr wrap="square" rtlCol="0">
            <a:spAutoFit/>
          </a:bodyPr>
          <a:lstStyle/>
          <a:p>
            <a:pPr algn="ctr"/>
            <a:r>
              <a:rPr kumimoji="1" lang="en-US" altLang="ja-JP" sz="1662" dirty="0"/>
              <a:t>Source Data: 30</a:t>
            </a:r>
            <a:endParaRPr kumimoji="1" lang="ja-JP" altLang="en-US" sz="1662" dirty="0"/>
          </a:p>
        </p:txBody>
      </p:sp>
      <p:sp>
        <p:nvSpPr>
          <p:cNvPr id="9" name="テキスト ボックス 8">
            <a:extLst>
              <a:ext uri="{FF2B5EF4-FFF2-40B4-BE49-F238E27FC236}">
                <a16:creationId xmlns:a16="http://schemas.microsoft.com/office/drawing/2014/main" id="{DAB69F8D-B7CA-7580-975E-00E29284C1E4}"/>
              </a:ext>
            </a:extLst>
          </p:cNvPr>
          <p:cNvSpPr txBox="1"/>
          <p:nvPr/>
        </p:nvSpPr>
        <p:spPr>
          <a:xfrm>
            <a:off x="6872488" y="1947199"/>
            <a:ext cx="1711564" cy="348109"/>
          </a:xfrm>
          <a:prstGeom prst="rect">
            <a:avLst/>
          </a:prstGeom>
          <a:noFill/>
        </p:spPr>
        <p:txBody>
          <a:bodyPr wrap="square" rtlCol="0">
            <a:spAutoFit/>
          </a:bodyPr>
          <a:lstStyle/>
          <a:p>
            <a:pPr algn="ctr"/>
            <a:r>
              <a:rPr kumimoji="1" lang="en-US" altLang="ja-JP" sz="1662" dirty="0"/>
              <a:t>Source Data: 100</a:t>
            </a:r>
            <a:endParaRPr kumimoji="1" lang="ja-JP" altLang="en-US" sz="1662" dirty="0"/>
          </a:p>
        </p:txBody>
      </p:sp>
      <p:sp>
        <p:nvSpPr>
          <p:cNvPr id="10" name="角丸四角形 11">
            <a:extLst>
              <a:ext uri="{FF2B5EF4-FFF2-40B4-BE49-F238E27FC236}">
                <a16:creationId xmlns:a16="http://schemas.microsoft.com/office/drawing/2014/main" id="{5B5F8F71-3BBB-7CDB-19F6-664804F2544E}"/>
              </a:ext>
            </a:extLst>
          </p:cNvPr>
          <p:cNvSpPr/>
          <p:nvPr/>
        </p:nvSpPr>
        <p:spPr>
          <a:xfrm>
            <a:off x="1158068" y="5323308"/>
            <a:ext cx="7737042" cy="5289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16531" indent="-316531">
              <a:buFont typeface="Arial" panose="020B0604020202020204" pitchFamily="34" charset="0"/>
              <a:buChar char="•"/>
            </a:pPr>
            <a:r>
              <a:rPr kumimoji="1" lang="en-US" altLang="ja-JP" sz="2215" b="1" dirty="0">
                <a:solidFill>
                  <a:schemeClr val="tx1"/>
                </a:solidFill>
              </a:rPr>
              <a:t>Source</a:t>
            </a:r>
            <a:r>
              <a:rPr kumimoji="1" lang="ja-JP" altLang="en-US" sz="2215" b="1" dirty="0">
                <a:solidFill>
                  <a:schemeClr val="tx1"/>
                </a:solidFill>
              </a:rPr>
              <a:t>データ数に関わらず、</a:t>
            </a:r>
            <a:r>
              <a:rPr kumimoji="1" lang="en-US" altLang="ja-JP" sz="2215" b="1" dirty="0">
                <a:solidFill>
                  <a:schemeClr val="tx1"/>
                </a:solidFill>
              </a:rPr>
              <a:t>TL-GPRSM</a:t>
            </a:r>
            <a:r>
              <a:rPr kumimoji="1" lang="ja-JP" altLang="en-US" sz="2215" b="1" dirty="0">
                <a:solidFill>
                  <a:schemeClr val="tx1"/>
                </a:solidFill>
              </a:rPr>
              <a:t>は転移学習なしの代替モデルよりも精度が高い</a:t>
            </a:r>
            <a:endParaRPr kumimoji="1" lang="en-US" altLang="ja-JP" sz="2215" b="1" dirty="0">
              <a:solidFill>
                <a:schemeClr val="tx1"/>
              </a:solidFill>
            </a:endParaRPr>
          </a:p>
          <a:p>
            <a:pPr marL="316531" indent="-316531">
              <a:buFont typeface="Arial" panose="020B0604020202020204" pitchFamily="34" charset="0"/>
              <a:buChar char="•"/>
            </a:pPr>
            <a:r>
              <a:rPr kumimoji="1" lang="en-US" altLang="ja-JP" sz="2215" b="1" dirty="0">
                <a:solidFill>
                  <a:schemeClr val="tx1"/>
                </a:solidFill>
              </a:rPr>
              <a:t>TL-GPRSM</a:t>
            </a:r>
            <a:r>
              <a:rPr kumimoji="1" lang="ja-JP" altLang="en-US" sz="2215" b="1" dirty="0">
                <a:solidFill>
                  <a:schemeClr val="tx1"/>
                </a:solidFill>
              </a:rPr>
              <a:t>は訓練データ数に対する収束が速く、</a:t>
            </a:r>
            <a:br>
              <a:rPr kumimoji="1" lang="en-US" altLang="ja-JP" sz="2215" b="1" dirty="0">
                <a:solidFill>
                  <a:schemeClr val="tx1"/>
                </a:solidFill>
              </a:rPr>
            </a:br>
            <a:r>
              <a:rPr kumimoji="1" lang="ja-JP" altLang="en-US" sz="2215" b="1" dirty="0">
                <a:solidFill>
                  <a:schemeClr val="tx1"/>
                </a:solidFill>
              </a:rPr>
              <a:t>転移学習なしの代替モデルよりも場合によっては</a:t>
            </a:r>
            <a:br>
              <a:rPr kumimoji="1" lang="en-US" altLang="ja-JP" sz="2215" b="1" dirty="0">
                <a:solidFill>
                  <a:schemeClr val="tx1"/>
                </a:solidFill>
              </a:rPr>
            </a:br>
            <a:r>
              <a:rPr kumimoji="1" lang="en-US" altLang="ja-JP" sz="2215" b="1" dirty="0">
                <a:solidFill>
                  <a:srgbClr val="FF0000"/>
                </a:solidFill>
              </a:rPr>
              <a:t>40%</a:t>
            </a:r>
            <a:r>
              <a:rPr kumimoji="1" lang="ja-JP" altLang="en-US" sz="2215" b="1" dirty="0">
                <a:solidFill>
                  <a:srgbClr val="FF0000"/>
                </a:solidFill>
              </a:rPr>
              <a:t>程度小さいデータ数で収束する</a:t>
            </a:r>
          </a:p>
        </p:txBody>
      </p:sp>
      <p:sp>
        <p:nvSpPr>
          <p:cNvPr id="11" name="右矢印 10">
            <a:extLst>
              <a:ext uri="{FF2B5EF4-FFF2-40B4-BE49-F238E27FC236}">
                <a16:creationId xmlns:a16="http://schemas.microsoft.com/office/drawing/2014/main" id="{51C8786F-7E89-5178-6F1C-C92813F62077}"/>
              </a:ext>
            </a:extLst>
          </p:cNvPr>
          <p:cNvSpPr/>
          <p:nvPr/>
        </p:nvSpPr>
        <p:spPr>
          <a:xfrm>
            <a:off x="400117" y="5260440"/>
            <a:ext cx="622569" cy="5097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cxnSp>
        <p:nvCxnSpPr>
          <p:cNvPr id="14" name="直線コネクタ 13">
            <a:extLst>
              <a:ext uri="{FF2B5EF4-FFF2-40B4-BE49-F238E27FC236}">
                <a16:creationId xmlns:a16="http://schemas.microsoft.com/office/drawing/2014/main" id="{DBC7F270-89EF-F88A-96BE-4D164560F6CF}"/>
              </a:ext>
            </a:extLst>
          </p:cNvPr>
          <p:cNvCxnSpPr/>
          <p:nvPr/>
        </p:nvCxnSpPr>
        <p:spPr>
          <a:xfrm>
            <a:off x="3408715" y="3488522"/>
            <a:ext cx="2525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02C94-42F9-26BD-2479-DAF9C88D2187}"/>
              </a:ext>
            </a:extLst>
          </p:cNvPr>
          <p:cNvSpPr>
            <a:spLocks noGrp="1"/>
          </p:cNvSpPr>
          <p:nvPr>
            <p:ph type="title"/>
          </p:nvPr>
        </p:nvSpPr>
        <p:spPr>
          <a:xfrm>
            <a:off x="0" y="181551"/>
            <a:ext cx="9144000" cy="906016"/>
          </a:xfrm>
        </p:spPr>
        <p:txBody>
          <a:bodyPr>
            <a:normAutofit/>
          </a:bodyPr>
          <a:lstStyle/>
          <a:p>
            <a:r>
              <a:rPr kumimoji="1" lang="ja-JP" altLang="en-US" dirty="0"/>
              <a:t>最大応力の予測分布</a:t>
            </a:r>
          </a:p>
        </p:txBody>
      </p:sp>
      <p:sp>
        <p:nvSpPr>
          <p:cNvPr id="3" name="正方形/長方形 2">
            <a:extLst>
              <a:ext uri="{FF2B5EF4-FFF2-40B4-BE49-F238E27FC236}">
                <a16:creationId xmlns:a16="http://schemas.microsoft.com/office/drawing/2014/main" id="{90EF9C76-C3F4-87CC-9657-DE9944BC8662}"/>
              </a:ext>
            </a:extLst>
          </p:cNvPr>
          <p:cNvSpPr/>
          <p:nvPr/>
        </p:nvSpPr>
        <p:spPr>
          <a:xfrm>
            <a:off x="143584" y="1030147"/>
            <a:ext cx="4228221" cy="5427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46" b="1" dirty="0">
                <a:solidFill>
                  <a:schemeClr val="tx1"/>
                </a:solidFill>
              </a:rPr>
              <a:t>最大応力分布の予測（学習</a:t>
            </a:r>
            <a:r>
              <a:rPr kumimoji="1" lang="en-US" altLang="ja-JP" sz="1846" b="1" dirty="0">
                <a:solidFill>
                  <a:schemeClr val="tx1"/>
                </a:solidFill>
              </a:rPr>
              <a:t>10</a:t>
            </a:r>
            <a:r>
              <a:rPr kumimoji="1" lang="ja-JP" altLang="en-US" sz="1846" b="1" dirty="0">
                <a:solidFill>
                  <a:schemeClr val="tx1"/>
                </a:solidFill>
              </a:rPr>
              <a:t>回試行）</a:t>
            </a:r>
          </a:p>
        </p:txBody>
      </p:sp>
      <p:sp>
        <p:nvSpPr>
          <p:cNvPr id="5" name="角丸四角形 11">
            <a:extLst>
              <a:ext uri="{FF2B5EF4-FFF2-40B4-BE49-F238E27FC236}">
                <a16:creationId xmlns:a16="http://schemas.microsoft.com/office/drawing/2014/main" id="{DDCC913D-F0C5-3746-2229-FE4753DEDF79}"/>
              </a:ext>
            </a:extLst>
          </p:cNvPr>
          <p:cNvSpPr/>
          <p:nvPr/>
        </p:nvSpPr>
        <p:spPr>
          <a:xfrm>
            <a:off x="4810191" y="2005650"/>
            <a:ext cx="4098906" cy="28467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16531" indent="-316531">
              <a:buFont typeface="Arial" panose="020B0604020202020204" pitchFamily="34" charset="0"/>
              <a:buChar char="•"/>
            </a:pPr>
            <a:r>
              <a:rPr kumimoji="1" lang="en-US" altLang="ja-JP" sz="1846" b="1" dirty="0">
                <a:solidFill>
                  <a:schemeClr val="tx1"/>
                </a:solidFill>
              </a:rPr>
              <a:t>TL-GPRSM</a:t>
            </a:r>
            <a:r>
              <a:rPr kumimoji="1" lang="ja-JP" altLang="en-US" sz="1846" b="1" dirty="0">
                <a:solidFill>
                  <a:schemeClr val="tx1"/>
                </a:solidFill>
              </a:rPr>
              <a:t>は、転移学習なし代替モデルよりも</a:t>
            </a:r>
            <a:r>
              <a:rPr kumimoji="1" lang="en-US" altLang="ja-JP" sz="1846" b="1" dirty="0">
                <a:solidFill>
                  <a:schemeClr val="tx1"/>
                </a:solidFill>
              </a:rPr>
              <a:t>target</a:t>
            </a:r>
            <a:r>
              <a:rPr kumimoji="1" lang="ja-JP" altLang="en-US" sz="1846" b="1" dirty="0">
                <a:solidFill>
                  <a:schemeClr val="tx1"/>
                </a:solidFill>
              </a:rPr>
              <a:t>データ数が少ない段階で収束している。</a:t>
            </a:r>
            <a:endParaRPr kumimoji="1" lang="en-US" altLang="ja-JP" sz="1846" b="1" dirty="0">
              <a:solidFill>
                <a:schemeClr val="tx1"/>
              </a:solidFill>
            </a:endParaRPr>
          </a:p>
          <a:p>
            <a:pPr marL="316531" indent="-316531">
              <a:buFont typeface="Arial" panose="020B0604020202020204" pitchFamily="34" charset="0"/>
              <a:buChar char="•"/>
            </a:pPr>
            <a:endParaRPr kumimoji="1" lang="en-US" altLang="ja-JP" sz="1846" b="1" dirty="0">
              <a:solidFill>
                <a:schemeClr val="tx1"/>
              </a:solidFill>
            </a:endParaRPr>
          </a:p>
          <a:p>
            <a:pPr marL="316531" indent="-316531">
              <a:buFont typeface="Arial" panose="020B0604020202020204" pitchFamily="34" charset="0"/>
              <a:buChar char="•"/>
            </a:pPr>
            <a:r>
              <a:rPr kumimoji="1" lang="en-US" altLang="ja-JP" sz="1846" b="1" dirty="0">
                <a:solidFill>
                  <a:schemeClr val="tx1"/>
                </a:solidFill>
              </a:rPr>
              <a:t>TL-GPRSM</a:t>
            </a:r>
            <a:r>
              <a:rPr kumimoji="1" lang="ja-JP" altLang="en-US" sz="1846" b="1" dirty="0">
                <a:solidFill>
                  <a:schemeClr val="tx1"/>
                </a:solidFill>
              </a:rPr>
              <a:t>の予測分布は、同数の</a:t>
            </a:r>
            <a:r>
              <a:rPr kumimoji="1" lang="en-US" altLang="ja-JP" sz="1846" b="1" dirty="0">
                <a:solidFill>
                  <a:schemeClr val="tx1"/>
                </a:solidFill>
              </a:rPr>
              <a:t>target</a:t>
            </a:r>
            <a:r>
              <a:rPr kumimoji="1" lang="ja-JP" altLang="en-US" sz="1846" b="1" dirty="0">
                <a:solidFill>
                  <a:schemeClr val="tx1"/>
                </a:solidFill>
              </a:rPr>
              <a:t>データ数の時に、転移学習なし代替モデルよりも、数値解析結果に近い分布形状となっている。</a:t>
            </a:r>
          </a:p>
        </p:txBody>
      </p:sp>
      <p:pic>
        <p:nvPicPr>
          <p:cNvPr id="3076" name="Picture 4">
            <a:extLst>
              <a:ext uri="{FF2B5EF4-FFF2-40B4-BE49-F238E27FC236}">
                <a16:creationId xmlns:a16="http://schemas.microsoft.com/office/drawing/2014/main" id="{5297F610-0B65-D893-2952-34037306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 y="1741226"/>
            <a:ext cx="4514074" cy="3385555"/>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D88E961F-D9CD-6FEA-4E94-3CDF5D758FA5}"/>
              </a:ext>
            </a:extLst>
          </p:cNvPr>
          <p:cNvPicPr>
            <a:picLocks noChangeAspect="1"/>
          </p:cNvPicPr>
          <p:nvPr/>
        </p:nvPicPr>
        <p:blipFill rotWithShape="1">
          <a:blip r:embed="rId4"/>
          <a:srcRect l="13848" t="11340" r="30563" b="63039"/>
          <a:stretch/>
        </p:blipFill>
        <p:spPr>
          <a:xfrm>
            <a:off x="910263" y="2104687"/>
            <a:ext cx="2041194" cy="705598"/>
          </a:xfrm>
          <a:prstGeom prst="rect">
            <a:avLst/>
          </a:prstGeom>
        </p:spPr>
      </p:pic>
      <p:sp>
        <p:nvSpPr>
          <p:cNvPr id="8" name="角丸四角形 11">
            <a:extLst>
              <a:ext uri="{FF2B5EF4-FFF2-40B4-BE49-F238E27FC236}">
                <a16:creationId xmlns:a16="http://schemas.microsoft.com/office/drawing/2014/main" id="{4208609F-3237-1280-4E57-0D920BC3C4FF}"/>
              </a:ext>
            </a:extLst>
          </p:cNvPr>
          <p:cNvSpPr/>
          <p:nvPr/>
        </p:nvSpPr>
        <p:spPr>
          <a:xfrm>
            <a:off x="789956" y="6135473"/>
            <a:ext cx="8354045" cy="5289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585" b="1" dirty="0">
                <a:solidFill>
                  <a:schemeClr val="tx1"/>
                </a:solidFill>
              </a:rPr>
              <a:t>TL-GPRSM</a:t>
            </a:r>
            <a:r>
              <a:rPr kumimoji="1" lang="ja-JP" altLang="en-US" sz="2585" b="1" dirty="0">
                <a:solidFill>
                  <a:schemeClr val="tx1"/>
                </a:solidFill>
              </a:rPr>
              <a:t>は低計算コストで予測分布を得ることが可能</a:t>
            </a:r>
            <a:br>
              <a:rPr kumimoji="1" lang="en-US" altLang="ja-JP" sz="2585" b="1" dirty="0">
                <a:solidFill>
                  <a:schemeClr val="tx1"/>
                </a:solidFill>
              </a:rPr>
            </a:br>
            <a:endParaRPr kumimoji="1" lang="en-US" altLang="ja-JP" sz="2585" b="1" dirty="0">
              <a:solidFill>
                <a:schemeClr val="tx1"/>
              </a:solidFill>
            </a:endParaRPr>
          </a:p>
        </p:txBody>
      </p:sp>
      <p:sp>
        <p:nvSpPr>
          <p:cNvPr id="9" name="右矢印 10">
            <a:extLst>
              <a:ext uri="{FF2B5EF4-FFF2-40B4-BE49-F238E27FC236}">
                <a16:creationId xmlns:a16="http://schemas.microsoft.com/office/drawing/2014/main" id="{C53C66A4-0C84-B7E2-6F27-2EB08E4BEAAE}"/>
              </a:ext>
            </a:extLst>
          </p:cNvPr>
          <p:cNvSpPr/>
          <p:nvPr/>
        </p:nvSpPr>
        <p:spPr>
          <a:xfrm>
            <a:off x="218426" y="5950885"/>
            <a:ext cx="622569" cy="5097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Tree>
    <p:extLst>
      <p:ext uri="{BB962C8B-B14F-4D97-AF65-F5344CB8AC3E}">
        <p14:creationId xmlns:p14="http://schemas.microsoft.com/office/powerpoint/2010/main" val="1714482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1D414-24EB-41B9-EFA7-D3861D1F9446}"/>
              </a:ext>
            </a:extLst>
          </p:cNvPr>
          <p:cNvSpPr>
            <a:spLocks noGrp="1"/>
          </p:cNvSpPr>
          <p:nvPr>
            <p:ph type="title"/>
          </p:nvPr>
        </p:nvSpPr>
        <p:spPr>
          <a:xfrm>
            <a:off x="0" y="181551"/>
            <a:ext cx="9144000" cy="906016"/>
          </a:xfrm>
        </p:spPr>
        <p:txBody>
          <a:bodyPr>
            <a:normAutofit/>
          </a:bodyPr>
          <a:lstStyle/>
          <a:p>
            <a:r>
              <a:rPr lang="en-US" altLang="ja-JP" sz="2954" dirty="0"/>
              <a:t>ARD</a:t>
            </a:r>
            <a:r>
              <a:rPr lang="ja-JP" altLang="en-US" sz="2954" dirty="0"/>
              <a:t>によるパラメータの寄与度推定結果</a:t>
            </a:r>
          </a:p>
        </p:txBody>
      </p:sp>
      <p:pic>
        <p:nvPicPr>
          <p:cNvPr id="3" name="グラフィックス 37">
            <a:extLst>
              <a:ext uri="{FF2B5EF4-FFF2-40B4-BE49-F238E27FC236}">
                <a16:creationId xmlns:a16="http://schemas.microsoft.com/office/drawing/2014/main" id="{B10C94A7-76D3-71CD-A3F1-7C8A4FE902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828" y="1953071"/>
            <a:ext cx="2936058" cy="1761231"/>
          </a:xfrm>
          <a:prstGeom prst="rect">
            <a:avLst/>
          </a:prstGeom>
        </p:spPr>
      </p:pic>
      <p:pic>
        <p:nvPicPr>
          <p:cNvPr id="4" name="グラフィックス 38">
            <a:extLst>
              <a:ext uri="{FF2B5EF4-FFF2-40B4-BE49-F238E27FC236}">
                <a16:creationId xmlns:a16="http://schemas.microsoft.com/office/drawing/2014/main" id="{77C5D92D-3ED0-A8D4-E229-81A63772AF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7171" y="1953071"/>
            <a:ext cx="2936066" cy="1761231"/>
          </a:xfrm>
          <a:prstGeom prst="rect">
            <a:avLst/>
          </a:prstGeom>
        </p:spPr>
      </p:pic>
      <p:pic>
        <p:nvPicPr>
          <p:cNvPr id="5" name="グラフィックス 39">
            <a:extLst>
              <a:ext uri="{FF2B5EF4-FFF2-40B4-BE49-F238E27FC236}">
                <a16:creationId xmlns:a16="http://schemas.microsoft.com/office/drawing/2014/main" id="{735F5532-EAA9-71AF-487F-32A227B3FA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4133" y="1953071"/>
            <a:ext cx="2936283" cy="1761231"/>
          </a:xfrm>
          <a:prstGeom prst="rect">
            <a:avLst/>
          </a:prstGeom>
        </p:spPr>
      </p:pic>
      <p:sp>
        <p:nvSpPr>
          <p:cNvPr id="9" name="正方形/長方形 8">
            <a:extLst>
              <a:ext uri="{FF2B5EF4-FFF2-40B4-BE49-F238E27FC236}">
                <a16:creationId xmlns:a16="http://schemas.microsoft.com/office/drawing/2014/main" id="{DAC198A7-CA1B-936C-BCEC-E3F7E08E4624}"/>
              </a:ext>
            </a:extLst>
          </p:cNvPr>
          <p:cNvSpPr/>
          <p:nvPr/>
        </p:nvSpPr>
        <p:spPr>
          <a:xfrm>
            <a:off x="143584" y="1038211"/>
            <a:ext cx="4098366" cy="516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46" b="1" dirty="0">
                <a:solidFill>
                  <a:schemeClr val="tx1"/>
                </a:solidFill>
              </a:rPr>
              <a:t>各部ごとの寄与度（学習</a:t>
            </a:r>
            <a:r>
              <a:rPr kumimoji="1" lang="en-US" altLang="ja-JP" sz="1846" b="1" dirty="0">
                <a:solidFill>
                  <a:schemeClr val="tx1"/>
                </a:solidFill>
              </a:rPr>
              <a:t>10</a:t>
            </a:r>
            <a:r>
              <a:rPr kumimoji="1" lang="ja-JP" altLang="en-US" sz="1846" b="1" dirty="0">
                <a:solidFill>
                  <a:schemeClr val="tx1"/>
                </a:solidFill>
              </a:rPr>
              <a:t>回試行）</a:t>
            </a:r>
          </a:p>
        </p:txBody>
      </p:sp>
      <p:sp>
        <p:nvSpPr>
          <p:cNvPr id="10" name="テキスト ボックス 9">
            <a:extLst>
              <a:ext uri="{FF2B5EF4-FFF2-40B4-BE49-F238E27FC236}">
                <a16:creationId xmlns:a16="http://schemas.microsoft.com/office/drawing/2014/main" id="{EADD0390-9304-FA7D-7A39-F9C6D1E5F712}"/>
              </a:ext>
            </a:extLst>
          </p:cNvPr>
          <p:cNvSpPr txBox="1"/>
          <p:nvPr/>
        </p:nvSpPr>
        <p:spPr>
          <a:xfrm>
            <a:off x="809238" y="1669687"/>
            <a:ext cx="1544688" cy="348109"/>
          </a:xfrm>
          <a:prstGeom prst="rect">
            <a:avLst/>
          </a:prstGeom>
          <a:noFill/>
        </p:spPr>
        <p:txBody>
          <a:bodyPr wrap="square" rtlCol="0">
            <a:spAutoFit/>
          </a:bodyPr>
          <a:lstStyle/>
          <a:p>
            <a:pPr algn="ctr"/>
            <a:r>
              <a:rPr kumimoji="1" lang="en-US" altLang="ja-JP" sz="1662" dirty="0"/>
              <a:t>Source Data: 10</a:t>
            </a:r>
            <a:endParaRPr kumimoji="1" lang="ja-JP" altLang="en-US" sz="1662" dirty="0"/>
          </a:p>
        </p:txBody>
      </p:sp>
      <p:sp>
        <p:nvSpPr>
          <p:cNvPr id="11" name="テキスト ボックス 10">
            <a:extLst>
              <a:ext uri="{FF2B5EF4-FFF2-40B4-BE49-F238E27FC236}">
                <a16:creationId xmlns:a16="http://schemas.microsoft.com/office/drawing/2014/main" id="{416D99C9-5A28-5640-34B9-BC58F1841BC1}"/>
              </a:ext>
            </a:extLst>
          </p:cNvPr>
          <p:cNvSpPr txBox="1"/>
          <p:nvPr/>
        </p:nvSpPr>
        <p:spPr>
          <a:xfrm>
            <a:off x="3874133" y="1688992"/>
            <a:ext cx="1544688" cy="348109"/>
          </a:xfrm>
          <a:prstGeom prst="rect">
            <a:avLst/>
          </a:prstGeom>
          <a:noFill/>
        </p:spPr>
        <p:txBody>
          <a:bodyPr wrap="square" rtlCol="0">
            <a:spAutoFit/>
          </a:bodyPr>
          <a:lstStyle/>
          <a:p>
            <a:pPr algn="ctr"/>
            <a:r>
              <a:rPr kumimoji="1" lang="en-US" altLang="ja-JP" sz="1662" dirty="0"/>
              <a:t>Source Data: 30</a:t>
            </a:r>
            <a:endParaRPr kumimoji="1" lang="ja-JP" altLang="en-US" sz="1662" dirty="0"/>
          </a:p>
        </p:txBody>
      </p:sp>
      <p:sp>
        <p:nvSpPr>
          <p:cNvPr id="12" name="テキスト ボックス 11">
            <a:extLst>
              <a:ext uri="{FF2B5EF4-FFF2-40B4-BE49-F238E27FC236}">
                <a16:creationId xmlns:a16="http://schemas.microsoft.com/office/drawing/2014/main" id="{BEAE3FAA-E4B3-99EA-5482-F2059315B459}"/>
              </a:ext>
            </a:extLst>
          </p:cNvPr>
          <p:cNvSpPr txBox="1"/>
          <p:nvPr/>
        </p:nvSpPr>
        <p:spPr>
          <a:xfrm>
            <a:off x="6774875" y="1680723"/>
            <a:ext cx="1711564" cy="348109"/>
          </a:xfrm>
          <a:prstGeom prst="rect">
            <a:avLst/>
          </a:prstGeom>
          <a:noFill/>
        </p:spPr>
        <p:txBody>
          <a:bodyPr wrap="square" rtlCol="0">
            <a:spAutoFit/>
          </a:bodyPr>
          <a:lstStyle/>
          <a:p>
            <a:pPr algn="ctr"/>
            <a:r>
              <a:rPr kumimoji="1" lang="en-US" altLang="ja-JP" sz="1662" dirty="0"/>
              <a:t>Source Data: 100</a:t>
            </a:r>
            <a:endParaRPr kumimoji="1" lang="ja-JP" altLang="en-US" sz="1662" dirty="0"/>
          </a:p>
        </p:txBody>
      </p:sp>
      <p:sp>
        <p:nvSpPr>
          <p:cNvPr id="18" name="角丸四角形 11">
            <a:extLst>
              <a:ext uri="{FF2B5EF4-FFF2-40B4-BE49-F238E27FC236}">
                <a16:creationId xmlns:a16="http://schemas.microsoft.com/office/drawing/2014/main" id="{85A54F53-8634-997A-AFD0-B24A948FBDF4}"/>
              </a:ext>
            </a:extLst>
          </p:cNvPr>
          <p:cNvSpPr/>
          <p:nvPr/>
        </p:nvSpPr>
        <p:spPr>
          <a:xfrm>
            <a:off x="809239" y="5290844"/>
            <a:ext cx="8096693" cy="5289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16531" indent="-316531">
              <a:buFont typeface="Arial" panose="020B0604020202020204" pitchFamily="34" charset="0"/>
              <a:buChar char="•"/>
            </a:pPr>
            <a:r>
              <a:rPr kumimoji="1" lang="en-US" altLang="ja-JP" sz="2215" b="1" dirty="0">
                <a:solidFill>
                  <a:schemeClr val="tx1"/>
                </a:solidFill>
              </a:rPr>
              <a:t>Source</a:t>
            </a:r>
            <a:r>
              <a:rPr kumimoji="1" lang="ja-JP" altLang="en-US" sz="2215" b="1" dirty="0">
                <a:solidFill>
                  <a:schemeClr val="tx1"/>
                </a:solidFill>
              </a:rPr>
              <a:t>データ数が大きいほど、</a:t>
            </a:r>
            <a:r>
              <a:rPr kumimoji="1" lang="en-US" altLang="ja-JP" sz="2215" b="1" dirty="0">
                <a:solidFill>
                  <a:schemeClr val="tx1"/>
                </a:solidFill>
              </a:rPr>
              <a:t>Common</a:t>
            </a:r>
            <a:r>
              <a:rPr kumimoji="1" lang="ja-JP" altLang="en-US" sz="2215" b="1" dirty="0">
                <a:solidFill>
                  <a:schemeClr val="tx1"/>
                </a:solidFill>
              </a:rPr>
              <a:t>部分の寄与度が大きくなり、転移学習の効果が大きいといえ、</a:t>
            </a:r>
            <a:r>
              <a:rPr kumimoji="1" lang="en-US" altLang="ja-JP" sz="2215" b="1" dirty="0">
                <a:solidFill>
                  <a:schemeClr val="tx1"/>
                </a:solidFill>
              </a:rPr>
              <a:t>RMSPE</a:t>
            </a:r>
            <a:r>
              <a:rPr kumimoji="1" lang="ja-JP" altLang="en-US" sz="2215" b="1" dirty="0">
                <a:solidFill>
                  <a:schemeClr val="tx1"/>
                </a:solidFill>
              </a:rPr>
              <a:t>の結果と一致。</a:t>
            </a:r>
            <a:endParaRPr kumimoji="1" lang="en-US" altLang="ja-JP" sz="2215" b="1" dirty="0">
              <a:solidFill>
                <a:schemeClr val="tx1"/>
              </a:solidFill>
            </a:endParaRPr>
          </a:p>
          <a:p>
            <a:pPr marL="316531" indent="-316531">
              <a:buFont typeface="Arial" panose="020B0604020202020204" pitchFamily="34" charset="0"/>
              <a:buChar char="•"/>
            </a:pPr>
            <a:r>
              <a:rPr kumimoji="1" lang="en-US" altLang="ja-JP" sz="2215" b="1" dirty="0">
                <a:solidFill>
                  <a:schemeClr val="tx1"/>
                </a:solidFill>
              </a:rPr>
              <a:t>Source</a:t>
            </a:r>
            <a:r>
              <a:rPr kumimoji="1" lang="ja-JP" altLang="en-US" sz="2215" b="1" dirty="0">
                <a:solidFill>
                  <a:schemeClr val="tx1"/>
                </a:solidFill>
              </a:rPr>
              <a:t>データ数が</a:t>
            </a:r>
            <a:r>
              <a:rPr kumimoji="1" lang="en-US" altLang="ja-JP" sz="2215" b="1" dirty="0">
                <a:solidFill>
                  <a:schemeClr val="tx1"/>
                </a:solidFill>
              </a:rPr>
              <a:t>30</a:t>
            </a:r>
            <a:r>
              <a:rPr kumimoji="1" lang="ja-JP" altLang="en-US" sz="2215" b="1" dirty="0">
                <a:solidFill>
                  <a:schemeClr val="tx1"/>
                </a:solidFill>
              </a:rPr>
              <a:t>と</a:t>
            </a:r>
            <a:r>
              <a:rPr kumimoji="1" lang="en-US" altLang="ja-JP" sz="2215" b="1" dirty="0">
                <a:solidFill>
                  <a:schemeClr val="tx1"/>
                </a:solidFill>
              </a:rPr>
              <a:t>100</a:t>
            </a:r>
            <a:r>
              <a:rPr kumimoji="1" lang="ja-JP" altLang="en-US" sz="2215" b="1" dirty="0">
                <a:solidFill>
                  <a:schemeClr val="tx1"/>
                </a:solidFill>
              </a:rPr>
              <a:t>では、収束値が同じくらいであった。</a:t>
            </a:r>
            <a:br>
              <a:rPr kumimoji="1" lang="en-US" altLang="ja-JP" sz="2215" b="1" dirty="0">
                <a:solidFill>
                  <a:schemeClr val="tx1"/>
                </a:solidFill>
              </a:rPr>
            </a:br>
            <a:endParaRPr kumimoji="1" lang="en-US" altLang="ja-JP" sz="2215" b="1" dirty="0">
              <a:solidFill>
                <a:schemeClr val="tx1"/>
              </a:solidFill>
            </a:endParaRPr>
          </a:p>
        </p:txBody>
      </p:sp>
      <p:sp>
        <p:nvSpPr>
          <p:cNvPr id="19" name="右矢印 10">
            <a:extLst>
              <a:ext uri="{FF2B5EF4-FFF2-40B4-BE49-F238E27FC236}">
                <a16:creationId xmlns:a16="http://schemas.microsoft.com/office/drawing/2014/main" id="{32CFD88B-458E-C7D1-80B8-53452100AFA4}"/>
              </a:ext>
            </a:extLst>
          </p:cNvPr>
          <p:cNvSpPr/>
          <p:nvPr/>
        </p:nvSpPr>
        <p:spPr>
          <a:xfrm>
            <a:off x="186669" y="5040006"/>
            <a:ext cx="622569" cy="5097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Tree>
    <p:extLst>
      <p:ext uri="{BB962C8B-B14F-4D97-AF65-F5344CB8AC3E}">
        <p14:creationId xmlns:p14="http://schemas.microsoft.com/office/powerpoint/2010/main" val="3148086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1D414-24EB-41B9-EFA7-D3861D1F9446}"/>
              </a:ext>
            </a:extLst>
          </p:cNvPr>
          <p:cNvSpPr>
            <a:spLocks noGrp="1"/>
          </p:cNvSpPr>
          <p:nvPr>
            <p:ph type="title"/>
          </p:nvPr>
        </p:nvSpPr>
        <p:spPr>
          <a:xfrm>
            <a:off x="0" y="181551"/>
            <a:ext cx="9144000" cy="906016"/>
          </a:xfrm>
        </p:spPr>
        <p:txBody>
          <a:bodyPr>
            <a:normAutofit/>
          </a:bodyPr>
          <a:lstStyle/>
          <a:p>
            <a:r>
              <a:rPr lang="en-US" altLang="ja-JP" sz="2954" dirty="0"/>
              <a:t>ARD</a:t>
            </a:r>
            <a:r>
              <a:rPr lang="ja-JP" altLang="en-US" sz="2954" dirty="0"/>
              <a:t>によるパラメータの寄与度推定結果</a:t>
            </a:r>
          </a:p>
        </p:txBody>
      </p:sp>
      <p:pic>
        <p:nvPicPr>
          <p:cNvPr id="6" name="グラフィックス 48">
            <a:extLst>
              <a:ext uri="{FF2B5EF4-FFF2-40B4-BE49-F238E27FC236}">
                <a16:creationId xmlns:a16="http://schemas.microsoft.com/office/drawing/2014/main" id="{AB3674C6-EF4A-262B-95C5-C8DB0DB02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788" y="2196529"/>
            <a:ext cx="2658462" cy="3609983"/>
          </a:xfrm>
          <a:prstGeom prst="rect">
            <a:avLst/>
          </a:prstGeom>
        </p:spPr>
      </p:pic>
      <p:pic>
        <p:nvPicPr>
          <p:cNvPr id="7" name="グラフィックス 50">
            <a:extLst>
              <a:ext uri="{FF2B5EF4-FFF2-40B4-BE49-F238E27FC236}">
                <a16:creationId xmlns:a16="http://schemas.microsoft.com/office/drawing/2014/main" id="{80578292-AB5F-14A5-B9AA-379660A014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3229" y="2202497"/>
            <a:ext cx="2658462" cy="3604014"/>
          </a:xfrm>
          <a:prstGeom prst="rect">
            <a:avLst/>
          </a:prstGeom>
        </p:spPr>
      </p:pic>
      <p:pic>
        <p:nvPicPr>
          <p:cNvPr id="8" name="グラフィックス 51">
            <a:extLst>
              <a:ext uri="{FF2B5EF4-FFF2-40B4-BE49-F238E27FC236}">
                <a16:creationId xmlns:a16="http://schemas.microsoft.com/office/drawing/2014/main" id="{FFC5CF20-031F-0606-B3FC-2CAF969712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3464" y="2196528"/>
            <a:ext cx="2658462" cy="3592078"/>
          </a:xfrm>
          <a:prstGeom prst="rect">
            <a:avLst/>
          </a:prstGeom>
        </p:spPr>
      </p:pic>
      <p:sp>
        <p:nvSpPr>
          <p:cNvPr id="13" name="正方形/長方形 12">
            <a:extLst>
              <a:ext uri="{FF2B5EF4-FFF2-40B4-BE49-F238E27FC236}">
                <a16:creationId xmlns:a16="http://schemas.microsoft.com/office/drawing/2014/main" id="{968DAE7B-E671-5B95-F18F-2AF9DC19313F}"/>
              </a:ext>
            </a:extLst>
          </p:cNvPr>
          <p:cNvSpPr/>
          <p:nvPr/>
        </p:nvSpPr>
        <p:spPr>
          <a:xfrm>
            <a:off x="143584" y="1029533"/>
            <a:ext cx="2605604" cy="513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46" b="1" dirty="0">
                <a:solidFill>
                  <a:schemeClr val="tx1"/>
                </a:solidFill>
              </a:rPr>
              <a:t>各パラメータの寄与度</a:t>
            </a:r>
          </a:p>
        </p:txBody>
      </p:sp>
      <p:sp>
        <p:nvSpPr>
          <p:cNvPr id="14" name="テキスト ボックス 13">
            <a:extLst>
              <a:ext uri="{FF2B5EF4-FFF2-40B4-BE49-F238E27FC236}">
                <a16:creationId xmlns:a16="http://schemas.microsoft.com/office/drawing/2014/main" id="{A1FCCF3D-3AB4-1700-4A88-9F057145B9B4}"/>
              </a:ext>
            </a:extLst>
          </p:cNvPr>
          <p:cNvSpPr txBox="1"/>
          <p:nvPr/>
        </p:nvSpPr>
        <p:spPr>
          <a:xfrm>
            <a:off x="0" y="1543292"/>
            <a:ext cx="3110394" cy="348109"/>
          </a:xfrm>
          <a:prstGeom prst="rect">
            <a:avLst/>
          </a:prstGeom>
          <a:noFill/>
        </p:spPr>
        <p:txBody>
          <a:bodyPr wrap="square" rtlCol="0">
            <a:spAutoFit/>
          </a:bodyPr>
          <a:lstStyle/>
          <a:p>
            <a:pPr algn="ctr"/>
            <a:r>
              <a:rPr kumimoji="1" lang="en-US" altLang="ja-JP" sz="1662" dirty="0"/>
              <a:t>Source Data: 30, Target Data: 15</a:t>
            </a:r>
            <a:endParaRPr kumimoji="1" lang="ja-JP" altLang="en-US" sz="1662" dirty="0"/>
          </a:p>
        </p:txBody>
      </p:sp>
      <p:sp>
        <p:nvSpPr>
          <p:cNvPr id="15" name="テキスト ボックス 14">
            <a:extLst>
              <a:ext uri="{FF2B5EF4-FFF2-40B4-BE49-F238E27FC236}">
                <a16:creationId xmlns:a16="http://schemas.microsoft.com/office/drawing/2014/main" id="{9E518326-760F-1313-AB4D-1CA97A160570}"/>
              </a:ext>
            </a:extLst>
          </p:cNvPr>
          <p:cNvSpPr txBox="1"/>
          <p:nvPr/>
        </p:nvSpPr>
        <p:spPr>
          <a:xfrm>
            <a:off x="1325179" y="1855607"/>
            <a:ext cx="1424010" cy="348109"/>
          </a:xfrm>
          <a:prstGeom prst="rect">
            <a:avLst/>
          </a:prstGeom>
          <a:noFill/>
        </p:spPr>
        <p:txBody>
          <a:bodyPr wrap="square" rtlCol="0">
            <a:spAutoFit/>
          </a:bodyPr>
          <a:lstStyle/>
          <a:p>
            <a:pPr algn="ctr"/>
            <a:r>
              <a:rPr kumimoji="1" lang="en-US" altLang="ja-JP" sz="1662" dirty="0"/>
              <a:t>Common</a:t>
            </a:r>
            <a:endParaRPr kumimoji="1" lang="ja-JP" altLang="en-US" sz="1662" dirty="0"/>
          </a:p>
        </p:txBody>
      </p:sp>
      <p:sp>
        <p:nvSpPr>
          <p:cNvPr id="16" name="テキスト ボックス 15">
            <a:extLst>
              <a:ext uri="{FF2B5EF4-FFF2-40B4-BE49-F238E27FC236}">
                <a16:creationId xmlns:a16="http://schemas.microsoft.com/office/drawing/2014/main" id="{DA61F618-641B-322B-B809-2557280E6C7D}"/>
              </a:ext>
            </a:extLst>
          </p:cNvPr>
          <p:cNvSpPr txBox="1"/>
          <p:nvPr/>
        </p:nvSpPr>
        <p:spPr>
          <a:xfrm>
            <a:off x="3859995" y="1861575"/>
            <a:ext cx="1424010" cy="348109"/>
          </a:xfrm>
          <a:prstGeom prst="rect">
            <a:avLst/>
          </a:prstGeom>
          <a:noFill/>
        </p:spPr>
        <p:txBody>
          <a:bodyPr wrap="square" rtlCol="0">
            <a:spAutoFit/>
          </a:bodyPr>
          <a:lstStyle/>
          <a:p>
            <a:pPr algn="ctr"/>
            <a:r>
              <a:rPr kumimoji="1" lang="en-US" altLang="ja-JP" sz="1662" dirty="0"/>
              <a:t>Source</a:t>
            </a:r>
            <a:endParaRPr kumimoji="1" lang="ja-JP" altLang="en-US" sz="1662" dirty="0"/>
          </a:p>
        </p:txBody>
      </p:sp>
      <p:sp>
        <p:nvSpPr>
          <p:cNvPr id="17" name="テキスト ボックス 16">
            <a:extLst>
              <a:ext uri="{FF2B5EF4-FFF2-40B4-BE49-F238E27FC236}">
                <a16:creationId xmlns:a16="http://schemas.microsoft.com/office/drawing/2014/main" id="{E5166D9C-F7FF-8CBD-5FE5-6963E03813F5}"/>
              </a:ext>
            </a:extLst>
          </p:cNvPr>
          <p:cNvSpPr txBox="1"/>
          <p:nvPr/>
        </p:nvSpPr>
        <p:spPr>
          <a:xfrm>
            <a:off x="6749943" y="1855607"/>
            <a:ext cx="1424010" cy="348109"/>
          </a:xfrm>
          <a:prstGeom prst="rect">
            <a:avLst/>
          </a:prstGeom>
          <a:noFill/>
        </p:spPr>
        <p:txBody>
          <a:bodyPr wrap="square" rtlCol="0">
            <a:spAutoFit/>
          </a:bodyPr>
          <a:lstStyle/>
          <a:p>
            <a:pPr algn="ctr"/>
            <a:r>
              <a:rPr kumimoji="1" lang="en-US" altLang="ja-JP" sz="1662" dirty="0"/>
              <a:t>Target</a:t>
            </a:r>
            <a:endParaRPr kumimoji="1" lang="ja-JP" altLang="en-US" sz="1662" dirty="0"/>
          </a:p>
        </p:txBody>
      </p:sp>
      <p:sp>
        <p:nvSpPr>
          <p:cNvPr id="18" name="角丸四角形 11">
            <a:extLst>
              <a:ext uri="{FF2B5EF4-FFF2-40B4-BE49-F238E27FC236}">
                <a16:creationId xmlns:a16="http://schemas.microsoft.com/office/drawing/2014/main" id="{BB203B75-34C6-5B9A-06FC-C0A12738CA5F}"/>
              </a:ext>
            </a:extLst>
          </p:cNvPr>
          <p:cNvSpPr/>
          <p:nvPr/>
        </p:nvSpPr>
        <p:spPr>
          <a:xfrm>
            <a:off x="1718016" y="6135473"/>
            <a:ext cx="7425985" cy="5289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585" b="1" dirty="0">
                <a:solidFill>
                  <a:schemeClr val="tx1"/>
                </a:solidFill>
              </a:rPr>
              <a:t>ARD</a:t>
            </a:r>
            <a:r>
              <a:rPr kumimoji="1" lang="ja-JP" altLang="en-US" sz="2585" b="1" dirty="0">
                <a:solidFill>
                  <a:schemeClr val="tx1"/>
                </a:solidFill>
              </a:rPr>
              <a:t>で適切に寄与度を推定できている</a:t>
            </a:r>
            <a:br>
              <a:rPr kumimoji="1" lang="en-US" altLang="ja-JP" sz="2585" b="1" dirty="0">
                <a:solidFill>
                  <a:schemeClr val="tx1"/>
                </a:solidFill>
              </a:rPr>
            </a:br>
            <a:endParaRPr kumimoji="1" lang="en-US" altLang="ja-JP" sz="2585" b="1" dirty="0">
              <a:solidFill>
                <a:schemeClr val="tx1"/>
              </a:solidFill>
            </a:endParaRPr>
          </a:p>
        </p:txBody>
      </p:sp>
      <p:sp>
        <p:nvSpPr>
          <p:cNvPr id="19" name="右矢印 10">
            <a:extLst>
              <a:ext uri="{FF2B5EF4-FFF2-40B4-BE49-F238E27FC236}">
                <a16:creationId xmlns:a16="http://schemas.microsoft.com/office/drawing/2014/main" id="{CAC6C5D9-12D8-BFE7-2527-B41AFB57289D}"/>
              </a:ext>
            </a:extLst>
          </p:cNvPr>
          <p:cNvSpPr/>
          <p:nvPr/>
        </p:nvSpPr>
        <p:spPr>
          <a:xfrm>
            <a:off x="932627" y="5950885"/>
            <a:ext cx="622569" cy="5097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20" name="四角形: 角を丸くする 19">
            <a:extLst>
              <a:ext uri="{FF2B5EF4-FFF2-40B4-BE49-F238E27FC236}">
                <a16:creationId xmlns:a16="http://schemas.microsoft.com/office/drawing/2014/main" id="{AB21B276-4DA3-87F4-FE34-07A8F44601C5}"/>
              </a:ext>
            </a:extLst>
          </p:cNvPr>
          <p:cNvSpPr/>
          <p:nvPr/>
        </p:nvSpPr>
        <p:spPr>
          <a:xfrm>
            <a:off x="536094" y="3752630"/>
            <a:ext cx="1163077" cy="25530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21" name="四角形: 角を丸くする 20">
            <a:extLst>
              <a:ext uri="{FF2B5EF4-FFF2-40B4-BE49-F238E27FC236}">
                <a16:creationId xmlns:a16="http://schemas.microsoft.com/office/drawing/2014/main" id="{4B24B25F-04D3-FE2A-8547-159282B3FAB8}"/>
              </a:ext>
            </a:extLst>
          </p:cNvPr>
          <p:cNvSpPr/>
          <p:nvPr/>
        </p:nvSpPr>
        <p:spPr>
          <a:xfrm>
            <a:off x="5903465" y="2270110"/>
            <a:ext cx="2425846" cy="53169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22" name="四角形: 角を丸くする 21">
            <a:extLst>
              <a:ext uri="{FF2B5EF4-FFF2-40B4-BE49-F238E27FC236}">
                <a16:creationId xmlns:a16="http://schemas.microsoft.com/office/drawing/2014/main" id="{18F402D1-D6D9-B809-46DA-4273F2C724ED}"/>
              </a:ext>
            </a:extLst>
          </p:cNvPr>
          <p:cNvSpPr/>
          <p:nvPr/>
        </p:nvSpPr>
        <p:spPr>
          <a:xfrm>
            <a:off x="6990113" y="2769339"/>
            <a:ext cx="2078138" cy="669596"/>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bg1"/>
                </a:solidFill>
              </a:rPr>
              <a:t>損傷パラメータの寄与が大きい</a:t>
            </a:r>
            <a:endParaRPr kumimoji="1" lang="ja-JP" altLang="en-US" sz="1662" b="1" dirty="0">
              <a:solidFill>
                <a:schemeClr val="accent1">
                  <a:lumMod val="75000"/>
                </a:schemeClr>
              </a:solidFill>
            </a:endParaRPr>
          </a:p>
        </p:txBody>
      </p:sp>
      <p:sp>
        <p:nvSpPr>
          <p:cNvPr id="23" name="四角形: 角を丸くする 22">
            <a:extLst>
              <a:ext uri="{FF2B5EF4-FFF2-40B4-BE49-F238E27FC236}">
                <a16:creationId xmlns:a16="http://schemas.microsoft.com/office/drawing/2014/main" id="{2184A770-337B-701A-0C39-96F662931FBA}"/>
              </a:ext>
            </a:extLst>
          </p:cNvPr>
          <p:cNvSpPr/>
          <p:nvPr/>
        </p:nvSpPr>
        <p:spPr>
          <a:xfrm>
            <a:off x="1145885" y="3933020"/>
            <a:ext cx="2078138" cy="669596"/>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bg1"/>
                </a:solidFill>
              </a:rPr>
              <a:t>支承の摩擦係数の寄与が大きい</a:t>
            </a:r>
            <a:endParaRPr kumimoji="1" lang="ja-JP" altLang="en-US" sz="1662" b="1" dirty="0">
              <a:solidFill>
                <a:schemeClr val="accent1">
                  <a:lumMod val="75000"/>
                </a:schemeClr>
              </a:solidFill>
            </a:endParaRPr>
          </a:p>
        </p:txBody>
      </p:sp>
    </p:spTree>
    <p:extLst>
      <p:ext uri="{BB962C8B-B14F-4D97-AF65-F5344CB8AC3E}">
        <p14:creationId xmlns:p14="http://schemas.microsoft.com/office/powerpoint/2010/main" val="574093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D17CA8-0930-CE15-12E7-8E43861F27E7}"/>
              </a:ext>
            </a:extLst>
          </p:cNvPr>
          <p:cNvSpPr>
            <a:spLocks noGrp="1"/>
          </p:cNvSpPr>
          <p:nvPr>
            <p:ph type="title"/>
          </p:nvPr>
        </p:nvSpPr>
        <p:spPr/>
        <p:txBody>
          <a:bodyPr/>
          <a:lstStyle/>
          <a:p>
            <a:r>
              <a:rPr lang="ja-JP" altLang="en-US" dirty="0"/>
              <a:t>まとめ</a:t>
            </a:r>
            <a:endParaRPr kumimoji="1" lang="ja-JP" altLang="en-US" dirty="0"/>
          </a:p>
        </p:txBody>
      </p:sp>
      <p:sp>
        <p:nvSpPr>
          <p:cNvPr id="3" name="正方形/長方形 2">
            <a:extLst>
              <a:ext uri="{FF2B5EF4-FFF2-40B4-BE49-F238E27FC236}">
                <a16:creationId xmlns:a16="http://schemas.microsoft.com/office/drawing/2014/main" id="{5AF8D03F-8F72-190A-9ABB-5C022FAEA7C9}"/>
              </a:ext>
            </a:extLst>
          </p:cNvPr>
          <p:cNvSpPr/>
          <p:nvPr/>
        </p:nvSpPr>
        <p:spPr>
          <a:xfrm>
            <a:off x="171168" y="1024183"/>
            <a:ext cx="1919676" cy="5427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46" b="1" dirty="0">
                <a:solidFill>
                  <a:schemeClr val="tx1"/>
                </a:solidFill>
              </a:rPr>
              <a:t>結論</a:t>
            </a:r>
          </a:p>
        </p:txBody>
      </p:sp>
      <p:sp>
        <p:nvSpPr>
          <p:cNvPr id="4" name="テキスト ボックス 3">
            <a:extLst>
              <a:ext uri="{FF2B5EF4-FFF2-40B4-BE49-F238E27FC236}">
                <a16:creationId xmlns:a16="http://schemas.microsoft.com/office/drawing/2014/main" id="{1110E4F9-3EB9-0A72-DBF0-DF076239CDDA}"/>
              </a:ext>
            </a:extLst>
          </p:cNvPr>
          <p:cNvSpPr txBox="1"/>
          <p:nvPr/>
        </p:nvSpPr>
        <p:spPr>
          <a:xfrm>
            <a:off x="805443" y="1651433"/>
            <a:ext cx="8241311" cy="3417410"/>
          </a:xfrm>
          <a:prstGeom prst="rect">
            <a:avLst/>
          </a:prstGeom>
          <a:noFill/>
        </p:spPr>
        <p:txBody>
          <a:bodyPr wrap="square" rtlCol="0">
            <a:spAutoFit/>
          </a:bodyPr>
          <a:lstStyle/>
          <a:p>
            <a:pPr marL="263776" indent="-263776">
              <a:buFont typeface="Arial" panose="020B0604020202020204" pitchFamily="34" charset="0"/>
              <a:buChar char="•"/>
            </a:pPr>
            <a:r>
              <a:rPr kumimoji="1" lang="ja-JP" altLang="en-US" sz="1662" dirty="0"/>
              <a:t>転移学習ガウス過程回帰代替モデル</a:t>
            </a:r>
            <a:r>
              <a:rPr kumimoji="1" lang="en-US" altLang="ja-JP" sz="1662" dirty="0"/>
              <a:t>(TL-GPRSM)</a:t>
            </a:r>
            <a:r>
              <a:rPr kumimoji="1" lang="ja-JP" altLang="en-US" sz="1662" dirty="0"/>
              <a:t>を提案し、腐食損傷を受けた鋼板桁橋の活荷重性能評価に適用した。</a:t>
            </a:r>
            <a:endParaRPr kumimoji="1" lang="en-US" altLang="ja-JP" sz="1662" dirty="0"/>
          </a:p>
          <a:p>
            <a:pPr marL="263776" indent="-263776">
              <a:buFont typeface="Arial" panose="020B0604020202020204" pitchFamily="34" charset="0"/>
              <a:buChar char="•"/>
            </a:pPr>
            <a:r>
              <a:rPr kumimoji="1" lang="ja-JP" altLang="en-US" sz="1662" dirty="0"/>
              <a:t>損傷前（設計時）の状態での解析データを損傷後の解析に転移学習により活用した。</a:t>
            </a:r>
            <a:endParaRPr kumimoji="1" lang="en-US" altLang="ja-JP" sz="1662" dirty="0"/>
          </a:p>
          <a:p>
            <a:pPr marL="263776" indent="-263776">
              <a:buFont typeface="Arial" panose="020B0604020202020204" pitchFamily="34" charset="0"/>
              <a:buChar char="•"/>
            </a:pPr>
            <a:r>
              <a:rPr kumimoji="1" lang="en-US" altLang="ja-JP" sz="1662" dirty="0"/>
              <a:t>Source</a:t>
            </a:r>
            <a:r>
              <a:rPr kumimoji="1" lang="ja-JP" altLang="en-US" sz="1662" dirty="0"/>
              <a:t>データ数に関わらず、</a:t>
            </a:r>
            <a:r>
              <a:rPr kumimoji="1" lang="en-US" altLang="ja-JP" sz="1662" dirty="0"/>
              <a:t>TL-GPRSM</a:t>
            </a:r>
            <a:r>
              <a:rPr kumimoji="1" lang="ja-JP" altLang="en-US" sz="1662" dirty="0"/>
              <a:t>は転移学習なしの代替モデルよりも精度が高かった。</a:t>
            </a:r>
            <a:endParaRPr kumimoji="1" lang="en-US" altLang="ja-JP" sz="1662" dirty="0"/>
          </a:p>
          <a:p>
            <a:pPr marL="263776" indent="-263776">
              <a:buFont typeface="Arial" panose="020B0604020202020204" pitchFamily="34" charset="0"/>
              <a:buChar char="•"/>
            </a:pPr>
            <a:r>
              <a:rPr kumimoji="1" lang="en-US" altLang="ja-JP" sz="1662" dirty="0"/>
              <a:t>TL-GPRSM</a:t>
            </a:r>
            <a:r>
              <a:rPr kumimoji="1" lang="ja-JP" altLang="en-US" sz="1662" dirty="0"/>
              <a:t>による最大応力の累積分布の予測値は、同数のターゲットデータを用いた場合、転移学習を行わない代理モデルよりも不確かさが小さく、数値結果に近い形状を有していた。</a:t>
            </a:r>
            <a:endParaRPr kumimoji="1" lang="en-US" altLang="ja-JP" sz="1662" dirty="0"/>
          </a:p>
          <a:p>
            <a:pPr marL="263776" indent="-263776">
              <a:buFont typeface="Arial" panose="020B0604020202020204" pitchFamily="34" charset="0"/>
              <a:buChar char="•"/>
            </a:pPr>
            <a:r>
              <a:rPr kumimoji="1" lang="ja-JP" altLang="en-US" sz="1662" dirty="0"/>
              <a:t>転移学習の効果は、</a:t>
            </a:r>
            <a:r>
              <a:rPr kumimoji="1" lang="en-US" altLang="ja-JP" sz="1662" dirty="0"/>
              <a:t>ARD</a:t>
            </a:r>
            <a:r>
              <a:rPr kumimoji="1" lang="ja-JP" altLang="en-US" sz="1662" dirty="0"/>
              <a:t>カーネルから計算される共通部分の寄与度から判断することができた。また、</a:t>
            </a:r>
            <a:r>
              <a:rPr kumimoji="1" lang="en-US" altLang="ja-JP" sz="1662" dirty="0"/>
              <a:t>Source</a:t>
            </a:r>
            <a:r>
              <a:rPr kumimoji="1" lang="ja-JP" altLang="en-US" sz="1662" dirty="0"/>
              <a:t>データの数が多いほど、転移学習が効果的であると判断された。さらに、</a:t>
            </a:r>
            <a:r>
              <a:rPr kumimoji="1" lang="en-US" altLang="ja-JP" sz="1662" dirty="0"/>
              <a:t>ARD</a:t>
            </a:r>
            <a:r>
              <a:rPr kumimoji="1" lang="ja-JP" altLang="en-US" sz="1662" dirty="0"/>
              <a:t>により個々のパラメータの寄与度まで知ることができ、劣化損傷に関連するパラメータの寄与度が高いことがわかった。</a:t>
            </a:r>
          </a:p>
        </p:txBody>
      </p:sp>
      <p:sp>
        <p:nvSpPr>
          <p:cNvPr id="5" name="正方形/長方形 4">
            <a:extLst>
              <a:ext uri="{FF2B5EF4-FFF2-40B4-BE49-F238E27FC236}">
                <a16:creationId xmlns:a16="http://schemas.microsoft.com/office/drawing/2014/main" id="{7E0628C2-9C57-761D-09F9-622977032910}"/>
              </a:ext>
            </a:extLst>
          </p:cNvPr>
          <p:cNvSpPr/>
          <p:nvPr/>
        </p:nvSpPr>
        <p:spPr>
          <a:xfrm>
            <a:off x="171168" y="5099011"/>
            <a:ext cx="1919676" cy="5427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46" b="1" dirty="0">
                <a:solidFill>
                  <a:schemeClr val="tx1"/>
                </a:solidFill>
              </a:rPr>
              <a:t>展望</a:t>
            </a:r>
          </a:p>
        </p:txBody>
      </p:sp>
      <p:sp>
        <p:nvSpPr>
          <p:cNvPr id="6" name="テキスト ボックス 5">
            <a:extLst>
              <a:ext uri="{FF2B5EF4-FFF2-40B4-BE49-F238E27FC236}">
                <a16:creationId xmlns:a16="http://schemas.microsoft.com/office/drawing/2014/main" id="{8893E5CD-C3DB-2C73-D41C-F4068D693434}"/>
              </a:ext>
            </a:extLst>
          </p:cNvPr>
          <p:cNvSpPr txBox="1"/>
          <p:nvPr/>
        </p:nvSpPr>
        <p:spPr>
          <a:xfrm>
            <a:off x="805442" y="5746168"/>
            <a:ext cx="8241311" cy="603883"/>
          </a:xfrm>
          <a:prstGeom prst="rect">
            <a:avLst/>
          </a:prstGeom>
          <a:noFill/>
        </p:spPr>
        <p:txBody>
          <a:bodyPr wrap="square" rtlCol="0">
            <a:spAutoFit/>
          </a:bodyPr>
          <a:lstStyle/>
          <a:p>
            <a:pPr marL="263776" indent="-263776">
              <a:buFont typeface="Arial" panose="020B0604020202020204" pitchFamily="34" charset="0"/>
              <a:buChar char="•"/>
            </a:pPr>
            <a:r>
              <a:rPr kumimoji="1" lang="ja-JP" altLang="en-US" sz="1662" dirty="0"/>
              <a:t>カーネル関数の検討により、さらに計算コストを低減できる可能性がある</a:t>
            </a:r>
            <a:endParaRPr kumimoji="1" lang="en-US" altLang="ja-JP" sz="1662" dirty="0"/>
          </a:p>
          <a:p>
            <a:pPr marL="263776" indent="-263776">
              <a:buFont typeface="Arial" panose="020B0604020202020204" pitchFamily="34" charset="0"/>
              <a:buChar char="•"/>
            </a:pPr>
            <a:r>
              <a:rPr kumimoji="1" lang="ja-JP" altLang="en-US" sz="1662" dirty="0"/>
              <a:t>入力点のサンプリング手法の検討、さらに計算コストを低減できる可能性がある</a:t>
            </a:r>
          </a:p>
        </p:txBody>
      </p:sp>
    </p:spTree>
    <p:extLst>
      <p:ext uri="{BB962C8B-B14F-4D97-AF65-F5344CB8AC3E}">
        <p14:creationId xmlns:p14="http://schemas.microsoft.com/office/powerpoint/2010/main" val="199313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円/楕円 61">
            <a:extLst>
              <a:ext uri="{FF2B5EF4-FFF2-40B4-BE49-F238E27FC236}">
                <a16:creationId xmlns:a16="http://schemas.microsoft.com/office/drawing/2014/main" id="{2BFAAAB8-70E8-2B40-81F7-EF89AEF02382}"/>
              </a:ext>
            </a:extLst>
          </p:cNvPr>
          <p:cNvSpPr/>
          <p:nvPr/>
        </p:nvSpPr>
        <p:spPr>
          <a:xfrm>
            <a:off x="3415435" y="1333266"/>
            <a:ext cx="1568385" cy="1747372"/>
          </a:xfrm>
          <a:prstGeom prst="ellipse">
            <a:avLst/>
          </a:prstGeom>
          <a:solidFill>
            <a:schemeClr val="accent2">
              <a:lumMod val="20000"/>
              <a:lumOff val="8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7A1BF58-5E7C-1344-80E9-BAE42CCD491B}"/>
              </a:ext>
            </a:extLst>
          </p:cNvPr>
          <p:cNvSpPr>
            <a:spLocks noGrp="1"/>
          </p:cNvSpPr>
          <p:nvPr>
            <p:ph type="title"/>
          </p:nvPr>
        </p:nvSpPr>
        <p:spPr/>
        <p:txBody>
          <a:bodyPr/>
          <a:lstStyle/>
          <a:p>
            <a:r>
              <a:rPr kumimoji="1" lang="ja-JP" altLang="en-US"/>
              <a:t>目的</a:t>
            </a:r>
          </a:p>
        </p:txBody>
      </p:sp>
      <p:sp>
        <p:nvSpPr>
          <p:cNvPr id="4" name="正方形/長方形 3">
            <a:extLst>
              <a:ext uri="{FF2B5EF4-FFF2-40B4-BE49-F238E27FC236}">
                <a16:creationId xmlns:a16="http://schemas.microsoft.com/office/drawing/2014/main" id="{E1A7978D-6018-244F-900F-E7CFF709A631}"/>
              </a:ext>
            </a:extLst>
          </p:cNvPr>
          <p:cNvSpPr/>
          <p:nvPr/>
        </p:nvSpPr>
        <p:spPr>
          <a:xfrm>
            <a:off x="184761" y="819558"/>
            <a:ext cx="1954282" cy="4000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a:solidFill>
                  <a:schemeClr val="tx1"/>
                </a:solidFill>
                <a:latin typeface="Yu Gothic" panose="020B0400000000000000" pitchFamily="34" charset="-128"/>
                <a:ea typeface="Yu Gothic" panose="020B0400000000000000" pitchFamily="34" charset="-128"/>
              </a:rPr>
              <a:t>橋梁の設計時</a:t>
            </a:r>
            <a:endParaRPr kumimoji="1" lang="ja-JP" altLang="en-US" sz="2000" b="1" dirty="0">
              <a:solidFill>
                <a:schemeClr val="tx1"/>
              </a:solidFill>
              <a:latin typeface="Yu Gothic" panose="020B0400000000000000" pitchFamily="34" charset="-128"/>
              <a:ea typeface="Yu Gothic" panose="020B0400000000000000" pitchFamily="34" charset="-128"/>
            </a:endParaRPr>
          </a:p>
        </p:txBody>
      </p:sp>
      <p:sp>
        <p:nvSpPr>
          <p:cNvPr id="5" name="正方形/長方形 4">
            <a:extLst>
              <a:ext uri="{FF2B5EF4-FFF2-40B4-BE49-F238E27FC236}">
                <a16:creationId xmlns:a16="http://schemas.microsoft.com/office/drawing/2014/main" id="{43E571A4-B090-0B4D-B3CA-778815D54179}"/>
              </a:ext>
            </a:extLst>
          </p:cNvPr>
          <p:cNvSpPr/>
          <p:nvPr/>
        </p:nvSpPr>
        <p:spPr>
          <a:xfrm>
            <a:off x="184761" y="3298368"/>
            <a:ext cx="2427810" cy="4000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a:solidFill>
                  <a:schemeClr val="tx1"/>
                </a:solidFill>
                <a:latin typeface="Yu Gothic" panose="020B0400000000000000" pitchFamily="34" charset="-128"/>
                <a:ea typeface="Yu Gothic" panose="020B0400000000000000" pitchFamily="34" charset="-128"/>
              </a:rPr>
              <a:t>既存橋梁の評価時</a:t>
            </a:r>
            <a:endParaRPr kumimoji="1" lang="ja-JP" altLang="en-US" sz="2000" b="1" dirty="0">
              <a:solidFill>
                <a:schemeClr val="tx1"/>
              </a:solidFill>
              <a:latin typeface="Yu Gothic" panose="020B0400000000000000" pitchFamily="34" charset="-128"/>
              <a:ea typeface="Yu Gothic" panose="020B0400000000000000" pitchFamily="34" charset="-128"/>
            </a:endParaRPr>
          </a:p>
        </p:txBody>
      </p:sp>
      <p:sp>
        <p:nvSpPr>
          <p:cNvPr id="6" name="テキスト ボックス 5">
            <a:extLst>
              <a:ext uri="{FF2B5EF4-FFF2-40B4-BE49-F238E27FC236}">
                <a16:creationId xmlns:a16="http://schemas.microsoft.com/office/drawing/2014/main" id="{E5355B40-FC1F-514F-8A09-A5D78B75C283}"/>
              </a:ext>
            </a:extLst>
          </p:cNvPr>
          <p:cNvSpPr txBox="1"/>
          <p:nvPr/>
        </p:nvSpPr>
        <p:spPr>
          <a:xfrm>
            <a:off x="91698" y="1382671"/>
            <a:ext cx="1525296" cy="584775"/>
          </a:xfrm>
          <a:prstGeom prst="rect">
            <a:avLst/>
          </a:prstGeom>
          <a:noFill/>
        </p:spPr>
        <p:txBody>
          <a:bodyPr wrap="square" rtlCol="0">
            <a:spAutoFit/>
          </a:bodyPr>
          <a:lstStyle/>
          <a:p>
            <a:pPr algn="ctr"/>
            <a:r>
              <a:rPr lang="ja-JP" altLang="en-US" sz="1600" b="1" dirty="0"/>
              <a:t>実験計画法</a:t>
            </a:r>
            <a:br>
              <a:rPr lang="en-US" altLang="ja-JP" sz="1600" b="1" dirty="0"/>
            </a:br>
            <a:r>
              <a:rPr lang="ja-JP" altLang="en-US" sz="1600" b="1" dirty="0"/>
              <a:t>サンプリング</a:t>
            </a:r>
            <a:endParaRPr kumimoji="1" lang="ja-JP" altLang="en-US" sz="1600" b="1" dirty="0"/>
          </a:p>
        </p:txBody>
      </p:sp>
      <p:sp>
        <p:nvSpPr>
          <p:cNvPr id="7" name="テキスト ボックス 6">
            <a:extLst>
              <a:ext uri="{FF2B5EF4-FFF2-40B4-BE49-F238E27FC236}">
                <a16:creationId xmlns:a16="http://schemas.microsoft.com/office/drawing/2014/main" id="{D2F742F9-A759-C840-B78A-0C928ABB1167}"/>
              </a:ext>
            </a:extLst>
          </p:cNvPr>
          <p:cNvSpPr txBox="1"/>
          <p:nvPr/>
        </p:nvSpPr>
        <p:spPr>
          <a:xfrm>
            <a:off x="1819063" y="1382671"/>
            <a:ext cx="1436289" cy="584775"/>
          </a:xfrm>
          <a:prstGeom prst="rect">
            <a:avLst/>
          </a:prstGeom>
          <a:noFill/>
        </p:spPr>
        <p:txBody>
          <a:bodyPr wrap="square" rtlCol="0">
            <a:spAutoFit/>
          </a:bodyPr>
          <a:lstStyle/>
          <a:p>
            <a:pPr algn="ctr"/>
            <a:r>
              <a:rPr lang="ja-JP" altLang="en-US" sz="1600" b="1" dirty="0"/>
              <a:t>橋梁の</a:t>
            </a:r>
            <a:br>
              <a:rPr lang="en-US" altLang="ja-JP" sz="1600" b="1" dirty="0"/>
            </a:br>
            <a:r>
              <a:rPr lang="ja-JP" altLang="en-US" sz="1600" b="1" dirty="0"/>
              <a:t>解析モデル</a:t>
            </a:r>
            <a:endParaRPr kumimoji="1" lang="ja-JP" altLang="en-US" sz="1600" b="1" dirty="0"/>
          </a:p>
        </p:txBody>
      </p:sp>
      <p:pic>
        <p:nvPicPr>
          <p:cNvPr id="8" name="図 7">
            <a:extLst>
              <a:ext uri="{FF2B5EF4-FFF2-40B4-BE49-F238E27FC236}">
                <a16:creationId xmlns:a16="http://schemas.microsoft.com/office/drawing/2014/main" id="{241B34DA-FA4F-B54F-A2D0-95BEC0ABE94E}"/>
              </a:ext>
            </a:extLst>
          </p:cNvPr>
          <p:cNvPicPr>
            <a:picLocks noChangeAspect="1"/>
          </p:cNvPicPr>
          <p:nvPr/>
        </p:nvPicPr>
        <p:blipFill rotWithShape="1">
          <a:blip r:embed="rId2"/>
          <a:srcRect l="3256"/>
          <a:stretch/>
        </p:blipFill>
        <p:spPr>
          <a:xfrm>
            <a:off x="1918344" y="2065700"/>
            <a:ext cx="1186473" cy="491023"/>
          </a:xfrm>
          <a:prstGeom prst="rect">
            <a:avLst/>
          </a:prstGeom>
          <a:ln>
            <a:solidFill>
              <a:schemeClr val="tx1"/>
            </a:solidFill>
          </a:ln>
        </p:spPr>
      </p:pic>
      <p:sp>
        <p:nvSpPr>
          <p:cNvPr id="9" name="テキスト ボックス 8">
            <a:extLst>
              <a:ext uri="{FF2B5EF4-FFF2-40B4-BE49-F238E27FC236}">
                <a16:creationId xmlns:a16="http://schemas.microsoft.com/office/drawing/2014/main" id="{645F2D77-D7CA-A446-BC14-B63BCF4D1C57}"/>
              </a:ext>
            </a:extLst>
          </p:cNvPr>
          <p:cNvSpPr txBox="1"/>
          <p:nvPr/>
        </p:nvSpPr>
        <p:spPr>
          <a:xfrm>
            <a:off x="3457421" y="1505781"/>
            <a:ext cx="1556288" cy="338554"/>
          </a:xfrm>
          <a:prstGeom prst="rect">
            <a:avLst/>
          </a:prstGeom>
          <a:noFill/>
        </p:spPr>
        <p:txBody>
          <a:bodyPr wrap="square" rtlCol="0">
            <a:spAutoFit/>
          </a:bodyPr>
          <a:lstStyle/>
          <a:p>
            <a:pPr algn="ctr"/>
            <a:r>
              <a:rPr kumimoji="1" lang="ja-JP" altLang="en-US" sz="1600" b="1" dirty="0"/>
              <a:t>解析データ</a:t>
            </a:r>
          </a:p>
        </p:txBody>
      </p:sp>
      <p:grpSp>
        <p:nvGrpSpPr>
          <p:cNvPr id="10" name="グループ化 9">
            <a:extLst>
              <a:ext uri="{FF2B5EF4-FFF2-40B4-BE49-F238E27FC236}">
                <a16:creationId xmlns:a16="http://schemas.microsoft.com/office/drawing/2014/main" id="{4D564172-26E1-A34C-BF9C-FCDFA41B31E4}"/>
              </a:ext>
            </a:extLst>
          </p:cNvPr>
          <p:cNvGrpSpPr/>
          <p:nvPr/>
        </p:nvGrpSpPr>
        <p:grpSpPr>
          <a:xfrm>
            <a:off x="280137" y="1986557"/>
            <a:ext cx="900512" cy="906021"/>
            <a:chOff x="2685775" y="3847846"/>
            <a:chExt cx="897225" cy="906021"/>
          </a:xfrm>
        </p:grpSpPr>
        <p:sp>
          <p:nvSpPr>
            <p:cNvPr id="11" name="テキスト ボックス 10">
              <a:extLst>
                <a:ext uri="{FF2B5EF4-FFF2-40B4-BE49-F238E27FC236}">
                  <a16:creationId xmlns:a16="http://schemas.microsoft.com/office/drawing/2014/main" id="{59AABFF8-CC78-9141-9E40-DD95B1D19A56}"/>
                </a:ext>
              </a:extLst>
            </p:cNvPr>
            <p:cNvSpPr txBox="1"/>
            <p:nvPr/>
          </p:nvSpPr>
          <p:spPr>
            <a:xfrm>
              <a:off x="3080409" y="4569201"/>
              <a:ext cx="360000"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12" name="テキスト ボックス 11">
              <a:extLst>
                <a:ext uri="{FF2B5EF4-FFF2-40B4-BE49-F238E27FC236}">
                  <a16:creationId xmlns:a16="http://schemas.microsoft.com/office/drawing/2014/main" id="{B35BC18C-2305-DD4B-8729-91377932A10A}"/>
                </a:ext>
              </a:extLst>
            </p:cNvPr>
            <p:cNvSpPr txBox="1"/>
            <p:nvPr/>
          </p:nvSpPr>
          <p:spPr>
            <a:xfrm rot="16200000">
              <a:off x="2554905" y="4049663"/>
              <a:ext cx="446405" cy="184666"/>
            </a:xfrm>
            <a:prstGeom prst="rect">
              <a:avLst/>
            </a:prstGeom>
            <a:noFill/>
          </p:spPr>
          <p:txBody>
            <a:bodyPr wrap="square" lIns="0" tIns="0" rIns="0" bIns="0" rtlCol="0">
              <a:spAutoFit/>
            </a:bodyPr>
            <a:lstStyle/>
            <a:p>
              <a:r>
                <a:rPr kumimoji="1" lang="ja-JP" altLang="en-US" sz="1200" dirty="0"/>
                <a:t>剛性</a:t>
              </a:r>
            </a:p>
          </p:txBody>
        </p:sp>
        <p:pic>
          <p:nvPicPr>
            <p:cNvPr id="13" name="図 12">
              <a:extLst>
                <a:ext uri="{FF2B5EF4-FFF2-40B4-BE49-F238E27FC236}">
                  <a16:creationId xmlns:a16="http://schemas.microsoft.com/office/drawing/2014/main" id="{ECC80F83-48B6-5041-960C-DA72CEE5D327}"/>
                </a:ext>
              </a:extLst>
            </p:cNvPr>
            <p:cNvPicPr>
              <a:picLocks noChangeAspect="1"/>
            </p:cNvPicPr>
            <p:nvPr/>
          </p:nvPicPr>
          <p:blipFill rotWithShape="1">
            <a:blip r:embed="rId3"/>
            <a:srcRect l="21715" t="11054" r="19093" b="10230"/>
            <a:stretch/>
          </p:blipFill>
          <p:spPr>
            <a:xfrm>
              <a:off x="2869058" y="3847846"/>
              <a:ext cx="713942" cy="712066"/>
            </a:xfrm>
            <a:prstGeom prst="rect">
              <a:avLst/>
            </a:prstGeom>
            <a:ln>
              <a:solidFill>
                <a:schemeClr val="tx1"/>
              </a:solidFill>
            </a:ln>
          </p:spPr>
        </p:pic>
      </p:grpSp>
      <p:sp>
        <p:nvSpPr>
          <p:cNvPr id="14" name="テキスト ボックス 13">
            <a:extLst>
              <a:ext uri="{FF2B5EF4-FFF2-40B4-BE49-F238E27FC236}">
                <a16:creationId xmlns:a16="http://schemas.microsoft.com/office/drawing/2014/main" id="{A98EDB8D-57B6-6940-9654-2D7C8F0B59A6}"/>
              </a:ext>
            </a:extLst>
          </p:cNvPr>
          <p:cNvSpPr txBox="1"/>
          <p:nvPr/>
        </p:nvSpPr>
        <p:spPr>
          <a:xfrm>
            <a:off x="5215778" y="1382671"/>
            <a:ext cx="1819724" cy="584775"/>
          </a:xfrm>
          <a:prstGeom prst="rect">
            <a:avLst/>
          </a:prstGeom>
          <a:noFill/>
        </p:spPr>
        <p:txBody>
          <a:bodyPr wrap="square" rtlCol="0">
            <a:spAutoFit/>
          </a:bodyPr>
          <a:lstStyle/>
          <a:p>
            <a:pPr algn="ctr"/>
            <a:r>
              <a:rPr kumimoji="1" lang="en-US" altLang="ja-JP" sz="1600" b="1" dirty="0">
                <a:latin typeface="Yu Gothic" panose="020B0400000000000000" pitchFamily="34" charset="-128"/>
                <a:ea typeface="Yu Gothic" panose="020B0400000000000000" pitchFamily="34" charset="-128"/>
              </a:rPr>
              <a:t>GPR</a:t>
            </a:r>
            <a:r>
              <a:rPr kumimoji="1" lang="ja-JP" altLang="en-US" sz="1600" b="1">
                <a:latin typeface="Yu Gothic" panose="020B0400000000000000" pitchFamily="34" charset="-128"/>
                <a:ea typeface="Yu Gothic" panose="020B0400000000000000" pitchFamily="34" charset="-128"/>
              </a:rPr>
              <a:t>による</a:t>
            </a:r>
            <a:br>
              <a:rPr kumimoji="1" lang="en-US" altLang="ja-JP" sz="1600" b="1" dirty="0">
                <a:latin typeface="Yu Gothic" panose="020B0400000000000000" pitchFamily="34" charset="-128"/>
                <a:ea typeface="Yu Gothic" panose="020B0400000000000000" pitchFamily="34" charset="-128"/>
              </a:rPr>
            </a:br>
            <a:r>
              <a:rPr kumimoji="1" lang="ja-JP" altLang="en-US" sz="1600" b="1">
                <a:latin typeface="Yu Gothic" panose="020B0400000000000000" pitchFamily="34" charset="-128"/>
                <a:ea typeface="Yu Gothic" panose="020B0400000000000000" pitchFamily="34" charset="-128"/>
              </a:rPr>
              <a:t>代替モデル</a:t>
            </a:r>
            <a:endParaRPr kumimoji="1" lang="ja-JP" altLang="en-US" sz="1600" b="1" dirty="0">
              <a:latin typeface="Yu Gothic" panose="020B0400000000000000" pitchFamily="34" charset="-128"/>
              <a:ea typeface="Yu Gothic" panose="020B0400000000000000" pitchFamily="34" charset="-128"/>
            </a:endParaRPr>
          </a:p>
        </p:txBody>
      </p:sp>
      <p:grpSp>
        <p:nvGrpSpPr>
          <p:cNvPr id="15" name="グループ化 14">
            <a:extLst>
              <a:ext uri="{FF2B5EF4-FFF2-40B4-BE49-F238E27FC236}">
                <a16:creationId xmlns:a16="http://schemas.microsoft.com/office/drawing/2014/main" id="{E281D140-7883-A64A-A8E6-7D2DA3B67F67}"/>
              </a:ext>
            </a:extLst>
          </p:cNvPr>
          <p:cNvGrpSpPr/>
          <p:nvPr/>
        </p:nvGrpSpPr>
        <p:grpSpPr>
          <a:xfrm>
            <a:off x="3661702" y="1869056"/>
            <a:ext cx="1232384" cy="904443"/>
            <a:chOff x="6320706" y="3854516"/>
            <a:chExt cx="1121907" cy="826381"/>
          </a:xfrm>
        </p:grpSpPr>
        <p:pic>
          <p:nvPicPr>
            <p:cNvPr id="16" name="図 15">
              <a:extLst>
                <a:ext uri="{FF2B5EF4-FFF2-40B4-BE49-F238E27FC236}">
                  <a16:creationId xmlns:a16="http://schemas.microsoft.com/office/drawing/2014/main" id="{F466EB88-2502-3741-90E1-6B19F570C0CF}"/>
                </a:ext>
              </a:extLst>
            </p:cNvPr>
            <p:cNvPicPr>
              <a:picLocks noChangeAspect="1"/>
            </p:cNvPicPr>
            <p:nvPr/>
          </p:nvPicPr>
          <p:blipFill>
            <a:blip r:embed="rId4"/>
            <a:stretch>
              <a:fillRect/>
            </a:stretch>
          </p:blipFill>
          <p:spPr>
            <a:xfrm>
              <a:off x="6320706" y="3905351"/>
              <a:ext cx="937567" cy="775546"/>
            </a:xfrm>
            <a:prstGeom prst="rect">
              <a:avLst/>
            </a:prstGeom>
            <a:solidFill>
              <a:schemeClr val="bg1"/>
            </a:solidFill>
            <a:ln>
              <a:solidFill>
                <a:schemeClr val="tx1"/>
              </a:solidFill>
            </a:ln>
          </p:spPr>
        </p:pic>
        <p:sp>
          <p:nvSpPr>
            <p:cNvPr id="17" name="テキスト ボックス 16">
              <a:extLst>
                <a:ext uri="{FF2B5EF4-FFF2-40B4-BE49-F238E27FC236}">
                  <a16:creationId xmlns:a16="http://schemas.microsoft.com/office/drawing/2014/main" id="{4FF13885-AA94-4048-A425-4710E22C4470}"/>
                </a:ext>
              </a:extLst>
            </p:cNvPr>
            <p:cNvSpPr txBox="1"/>
            <p:nvPr/>
          </p:nvSpPr>
          <p:spPr>
            <a:xfrm>
              <a:off x="6651379" y="3854516"/>
              <a:ext cx="791234" cy="393697"/>
            </a:xfrm>
            <a:prstGeom prst="rect">
              <a:avLst/>
            </a:prstGeom>
            <a:noFill/>
          </p:spPr>
          <p:txBody>
            <a:bodyPr wrap="square"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18" name="グループ化 17">
            <a:extLst>
              <a:ext uri="{FF2B5EF4-FFF2-40B4-BE49-F238E27FC236}">
                <a16:creationId xmlns:a16="http://schemas.microsoft.com/office/drawing/2014/main" id="{27FAA46A-B366-4244-B10C-82B476D472A1}"/>
              </a:ext>
            </a:extLst>
          </p:cNvPr>
          <p:cNvGrpSpPr/>
          <p:nvPr/>
        </p:nvGrpSpPr>
        <p:grpSpPr>
          <a:xfrm>
            <a:off x="5383619" y="1948412"/>
            <a:ext cx="1199758" cy="887074"/>
            <a:chOff x="6833391" y="3729938"/>
            <a:chExt cx="1195379" cy="887074"/>
          </a:xfrm>
        </p:grpSpPr>
        <p:pic>
          <p:nvPicPr>
            <p:cNvPr id="19" name="図 18">
              <a:extLst>
                <a:ext uri="{FF2B5EF4-FFF2-40B4-BE49-F238E27FC236}">
                  <a16:creationId xmlns:a16="http://schemas.microsoft.com/office/drawing/2014/main" id="{6BE9783A-2F5F-124A-9A01-4388D96B53C2}"/>
                </a:ext>
              </a:extLst>
            </p:cNvPr>
            <p:cNvPicPr>
              <a:picLocks noChangeAspect="1"/>
            </p:cNvPicPr>
            <p:nvPr/>
          </p:nvPicPr>
          <p:blipFill>
            <a:blip r:embed="rId5"/>
            <a:stretch>
              <a:fillRect/>
            </a:stretch>
          </p:blipFill>
          <p:spPr>
            <a:xfrm>
              <a:off x="6962797" y="3729938"/>
              <a:ext cx="1016423" cy="887074"/>
            </a:xfrm>
            <a:prstGeom prst="rect">
              <a:avLst/>
            </a:prstGeom>
            <a:solidFill>
              <a:schemeClr val="bg1"/>
            </a:solidFill>
            <a:ln>
              <a:solidFill>
                <a:schemeClr val="tx1"/>
              </a:solidFill>
            </a:ln>
          </p:spPr>
        </p:pic>
        <p:sp>
          <p:nvSpPr>
            <p:cNvPr id="20" name="テキスト ボックス 19">
              <a:extLst>
                <a:ext uri="{FF2B5EF4-FFF2-40B4-BE49-F238E27FC236}">
                  <a16:creationId xmlns:a16="http://schemas.microsoft.com/office/drawing/2014/main" id="{F292AA17-AD82-0B4C-AE10-9FAF8832D875}"/>
                </a:ext>
              </a:extLst>
            </p:cNvPr>
            <p:cNvSpPr txBox="1"/>
            <p:nvPr/>
          </p:nvSpPr>
          <p:spPr>
            <a:xfrm>
              <a:off x="7717545" y="4328180"/>
              <a:ext cx="311225" cy="184666"/>
            </a:xfrm>
            <a:prstGeom prst="rect">
              <a:avLst/>
            </a:prstGeom>
            <a:noFill/>
          </p:spPr>
          <p:txBody>
            <a:bodyPr wrap="square" lIns="0" tIns="0" rIns="0" bIns="0" rtlCol="0">
              <a:spAutoFit/>
            </a:bodyPr>
            <a:lstStyle/>
            <a:p>
              <a:r>
                <a:rPr lang="ja-JP" altLang="en-US" sz="1200" b="1" dirty="0"/>
                <a:t>質量</a:t>
              </a:r>
              <a:endParaRPr kumimoji="1" lang="ja-JP" altLang="en-US" sz="1200" b="1" dirty="0"/>
            </a:p>
          </p:txBody>
        </p:sp>
        <p:sp>
          <p:nvSpPr>
            <p:cNvPr id="21" name="テキスト ボックス 20">
              <a:extLst>
                <a:ext uri="{FF2B5EF4-FFF2-40B4-BE49-F238E27FC236}">
                  <a16:creationId xmlns:a16="http://schemas.microsoft.com/office/drawing/2014/main" id="{F969DF2B-8276-394A-9822-EA1F795BEF91}"/>
                </a:ext>
              </a:extLst>
            </p:cNvPr>
            <p:cNvSpPr txBox="1"/>
            <p:nvPr/>
          </p:nvSpPr>
          <p:spPr>
            <a:xfrm>
              <a:off x="6833391" y="4338249"/>
              <a:ext cx="311374" cy="184666"/>
            </a:xfrm>
            <a:prstGeom prst="rect">
              <a:avLst/>
            </a:prstGeom>
            <a:noFill/>
          </p:spPr>
          <p:txBody>
            <a:bodyPr wrap="square" lIns="0" tIns="0" rIns="0" bIns="0" rtlCol="0">
              <a:spAutoFit/>
            </a:bodyPr>
            <a:lstStyle/>
            <a:p>
              <a:r>
                <a:rPr kumimoji="1" lang="ja-JP" altLang="en-US" sz="1200" b="1" dirty="0"/>
                <a:t>剛性</a:t>
              </a:r>
            </a:p>
          </p:txBody>
        </p:sp>
        <p:sp>
          <p:nvSpPr>
            <p:cNvPr id="22" name="テキスト ボックス 21">
              <a:extLst>
                <a:ext uri="{FF2B5EF4-FFF2-40B4-BE49-F238E27FC236}">
                  <a16:creationId xmlns:a16="http://schemas.microsoft.com/office/drawing/2014/main" id="{DB33B9F9-D296-9E4D-952B-912AD1C5AC32}"/>
                </a:ext>
              </a:extLst>
            </p:cNvPr>
            <p:cNvSpPr txBox="1"/>
            <p:nvPr/>
          </p:nvSpPr>
          <p:spPr>
            <a:xfrm>
              <a:off x="7394029" y="3749516"/>
              <a:ext cx="570132" cy="338554"/>
            </a:xfrm>
            <a:prstGeom prst="rect">
              <a:avLst/>
            </a:prstGeom>
            <a:solidFill>
              <a:schemeClr val="bg1"/>
            </a:solidFill>
          </p:spPr>
          <p:txBody>
            <a:bodyPr wrap="square" lIns="0" tIns="0" rIns="0" bIns="0"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23" name="グループ化 22">
            <a:extLst>
              <a:ext uri="{FF2B5EF4-FFF2-40B4-BE49-F238E27FC236}">
                <a16:creationId xmlns:a16="http://schemas.microsoft.com/office/drawing/2014/main" id="{5BFEF1D9-7C15-3548-9E90-C387F0930087}"/>
              </a:ext>
            </a:extLst>
          </p:cNvPr>
          <p:cNvGrpSpPr/>
          <p:nvPr/>
        </p:nvGrpSpPr>
        <p:grpSpPr>
          <a:xfrm>
            <a:off x="7290843" y="1825789"/>
            <a:ext cx="1487429" cy="1151141"/>
            <a:chOff x="8719541" y="5680055"/>
            <a:chExt cx="1640756" cy="1274457"/>
          </a:xfrm>
        </p:grpSpPr>
        <p:pic>
          <p:nvPicPr>
            <p:cNvPr id="24" name="グラフィックス 23">
              <a:extLst>
                <a:ext uri="{FF2B5EF4-FFF2-40B4-BE49-F238E27FC236}">
                  <a16:creationId xmlns:a16="http://schemas.microsoft.com/office/drawing/2014/main" id="{40C5AF8D-2894-0D4C-AC6F-1C5C1C481C5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3044" t="14010" r="10941" b="11595"/>
            <a:stretch/>
          </p:blipFill>
          <p:spPr>
            <a:xfrm>
              <a:off x="8958114" y="5826163"/>
              <a:ext cx="1244461" cy="913474"/>
            </a:xfrm>
            <a:prstGeom prst="rect">
              <a:avLst/>
            </a:prstGeom>
          </p:spPr>
        </p:pic>
        <p:sp>
          <p:nvSpPr>
            <p:cNvPr id="25" name="テキスト ボックス 24">
              <a:extLst>
                <a:ext uri="{FF2B5EF4-FFF2-40B4-BE49-F238E27FC236}">
                  <a16:creationId xmlns:a16="http://schemas.microsoft.com/office/drawing/2014/main" id="{EF84DDC4-4117-A842-B8E8-4910AC92BF2A}"/>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26" name="テキスト ボックス 25">
              <a:extLst>
                <a:ext uri="{FF2B5EF4-FFF2-40B4-BE49-F238E27FC236}">
                  <a16:creationId xmlns:a16="http://schemas.microsoft.com/office/drawing/2014/main" id="{3E2B0314-776C-0E4B-8288-2EF1F661AA10}"/>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9462B25F-0CE6-C642-9086-2268868B6CD0}"/>
                </a:ext>
              </a:extLst>
            </p:cNvPr>
            <p:cNvSpPr txBox="1"/>
            <p:nvPr/>
          </p:nvSpPr>
          <p:spPr>
            <a:xfrm rot="16200000">
              <a:off x="8344813" y="6054783"/>
              <a:ext cx="1026455"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28" name="テキスト ボックス 27">
            <a:extLst>
              <a:ext uri="{FF2B5EF4-FFF2-40B4-BE49-F238E27FC236}">
                <a16:creationId xmlns:a16="http://schemas.microsoft.com/office/drawing/2014/main" id="{1936CB65-69D4-EE44-84C8-363BCB08087B}"/>
              </a:ext>
            </a:extLst>
          </p:cNvPr>
          <p:cNvSpPr txBox="1"/>
          <p:nvPr/>
        </p:nvSpPr>
        <p:spPr>
          <a:xfrm>
            <a:off x="7237572" y="1505781"/>
            <a:ext cx="1556288" cy="338554"/>
          </a:xfrm>
          <a:prstGeom prst="rect">
            <a:avLst/>
          </a:prstGeom>
          <a:noFill/>
        </p:spPr>
        <p:txBody>
          <a:bodyPr wrap="square" rtlCol="0">
            <a:spAutoFit/>
          </a:bodyPr>
          <a:lstStyle/>
          <a:p>
            <a:pPr algn="ctr"/>
            <a:r>
              <a:rPr lang="ja-JP" altLang="en-US" sz="1600" b="1" dirty="0"/>
              <a:t>出力応答分布</a:t>
            </a:r>
            <a:endParaRPr kumimoji="1" lang="ja-JP" altLang="en-US" sz="1600" b="1" dirty="0"/>
          </a:p>
        </p:txBody>
      </p:sp>
      <p:cxnSp>
        <p:nvCxnSpPr>
          <p:cNvPr id="29" name="直線コネクタ 28">
            <a:extLst>
              <a:ext uri="{FF2B5EF4-FFF2-40B4-BE49-F238E27FC236}">
                <a16:creationId xmlns:a16="http://schemas.microsoft.com/office/drawing/2014/main" id="{B14AB814-5EBF-3245-BE45-B0671FEBA6DB}"/>
              </a:ext>
            </a:extLst>
          </p:cNvPr>
          <p:cNvCxnSpPr>
            <a:cxnSpLocks/>
          </p:cNvCxnSpPr>
          <p:nvPr/>
        </p:nvCxnSpPr>
        <p:spPr>
          <a:xfrm flipH="1">
            <a:off x="1538819" y="1649990"/>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04E1E93-82E5-2246-8FA5-D5D3C7D7CA38}"/>
              </a:ext>
            </a:extLst>
          </p:cNvPr>
          <p:cNvCxnSpPr>
            <a:cxnSpLocks/>
          </p:cNvCxnSpPr>
          <p:nvPr/>
        </p:nvCxnSpPr>
        <p:spPr>
          <a:xfrm flipH="1">
            <a:off x="3139262" y="1649990"/>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A771D1D-56E5-1140-B5FC-939BBDB1E32B}"/>
              </a:ext>
            </a:extLst>
          </p:cNvPr>
          <p:cNvCxnSpPr>
            <a:cxnSpLocks/>
          </p:cNvCxnSpPr>
          <p:nvPr/>
        </p:nvCxnSpPr>
        <p:spPr>
          <a:xfrm flipH="1">
            <a:off x="4857493" y="1649990"/>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AC0C122-A24B-5748-A105-C54473EDBF86}"/>
              </a:ext>
            </a:extLst>
          </p:cNvPr>
          <p:cNvCxnSpPr>
            <a:cxnSpLocks/>
          </p:cNvCxnSpPr>
          <p:nvPr/>
        </p:nvCxnSpPr>
        <p:spPr>
          <a:xfrm flipH="1">
            <a:off x="6858843" y="1648649"/>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0FD8B9D4-74D6-4B46-A034-A8EB5A4B60C7}"/>
              </a:ext>
            </a:extLst>
          </p:cNvPr>
          <p:cNvSpPr txBox="1"/>
          <p:nvPr/>
        </p:nvSpPr>
        <p:spPr>
          <a:xfrm>
            <a:off x="94826" y="3802670"/>
            <a:ext cx="1525296" cy="584775"/>
          </a:xfrm>
          <a:prstGeom prst="rect">
            <a:avLst/>
          </a:prstGeom>
          <a:noFill/>
        </p:spPr>
        <p:txBody>
          <a:bodyPr wrap="square" rtlCol="0">
            <a:spAutoFit/>
          </a:bodyPr>
          <a:lstStyle/>
          <a:p>
            <a:pPr algn="ctr"/>
            <a:r>
              <a:rPr lang="ja-JP" altLang="en-US" sz="1600" b="1" dirty="0"/>
              <a:t>実験計画法</a:t>
            </a:r>
            <a:br>
              <a:rPr lang="en-US" altLang="ja-JP" sz="1600" b="1" dirty="0"/>
            </a:br>
            <a:r>
              <a:rPr lang="ja-JP" altLang="en-US" sz="1600" b="1" dirty="0"/>
              <a:t>サンプリング</a:t>
            </a:r>
            <a:endParaRPr kumimoji="1" lang="ja-JP" altLang="en-US" sz="1600" b="1" dirty="0"/>
          </a:p>
        </p:txBody>
      </p:sp>
      <p:sp>
        <p:nvSpPr>
          <p:cNvPr id="34" name="テキスト ボックス 33">
            <a:extLst>
              <a:ext uri="{FF2B5EF4-FFF2-40B4-BE49-F238E27FC236}">
                <a16:creationId xmlns:a16="http://schemas.microsoft.com/office/drawing/2014/main" id="{F4EF6647-70F1-5941-AA53-9B827C1939A7}"/>
              </a:ext>
            </a:extLst>
          </p:cNvPr>
          <p:cNvSpPr txBox="1"/>
          <p:nvPr/>
        </p:nvSpPr>
        <p:spPr>
          <a:xfrm>
            <a:off x="1822191" y="3802670"/>
            <a:ext cx="1436289" cy="584775"/>
          </a:xfrm>
          <a:prstGeom prst="rect">
            <a:avLst/>
          </a:prstGeom>
          <a:noFill/>
        </p:spPr>
        <p:txBody>
          <a:bodyPr wrap="square" rtlCol="0">
            <a:spAutoFit/>
          </a:bodyPr>
          <a:lstStyle/>
          <a:p>
            <a:pPr algn="ctr"/>
            <a:r>
              <a:rPr lang="ja-JP" altLang="en-US" sz="1600" b="1" dirty="0"/>
              <a:t>橋梁の</a:t>
            </a:r>
            <a:br>
              <a:rPr lang="en-US" altLang="ja-JP" sz="1600" b="1" dirty="0"/>
            </a:br>
            <a:r>
              <a:rPr lang="ja-JP" altLang="en-US" sz="1600" b="1" dirty="0"/>
              <a:t>解析モデル</a:t>
            </a:r>
            <a:endParaRPr kumimoji="1" lang="ja-JP" altLang="en-US" sz="1600" b="1" dirty="0"/>
          </a:p>
        </p:txBody>
      </p:sp>
      <p:pic>
        <p:nvPicPr>
          <p:cNvPr id="35" name="図 34">
            <a:extLst>
              <a:ext uri="{FF2B5EF4-FFF2-40B4-BE49-F238E27FC236}">
                <a16:creationId xmlns:a16="http://schemas.microsoft.com/office/drawing/2014/main" id="{818E26A2-08B1-974E-9B3E-3630C165271C}"/>
              </a:ext>
            </a:extLst>
          </p:cNvPr>
          <p:cNvPicPr>
            <a:picLocks noChangeAspect="1"/>
          </p:cNvPicPr>
          <p:nvPr/>
        </p:nvPicPr>
        <p:blipFill rotWithShape="1">
          <a:blip r:embed="rId2"/>
          <a:srcRect l="3256"/>
          <a:stretch/>
        </p:blipFill>
        <p:spPr>
          <a:xfrm>
            <a:off x="1921472" y="4485699"/>
            <a:ext cx="1186473" cy="491023"/>
          </a:xfrm>
          <a:prstGeom prst="rect">
            <a:avLst/>
          </a:prstGeom>
          <a:ln>
            <a:solidFill>
              <a:schemeClr val="tx1"/>
            </a:solidFill>
          </a:ln>
        </p:spPr>
      </p:pic>
      <p:sp>
        <p:nvSpPr>
          <p:cNvPr id="36" name="テキスト ボックス 35">
            <a:extLst>
              <a:ext uri="{FF2B5EF4-FFF2-40B4-BE49-F238E27FC236}">
                <a16:creationId xmlns:a16="http://schemas.microsoft.com/office/drawing/2014/main" id="{839D464D-13E2-314D-BD11-8938368FD920}"/>
              </a:ext>
            </a:extLst>
          </p:cNvPr>
          <p:cNvSpPr txBox="1"/>
          <p:nvPr/>
        </p:nvSpPr>
        <p:spPr>
          <a:xfrm>
            <a:off x="3460549" y="3925780"/>
            <a:ext cx="1556288" cy="338554"/>
          </a:xfrm>
          <a:prstGeom prst="rect">
            <a:avLst/>
          </a:prstGeom>
          <a:noFill/>
        </p:spPr>
        <p:txBody>
          <a:bodyPr wrap="square" rtlCol="0">
            <a:spAutoFit/>
          </a:bodyPr>
          <a:lstStyle/>
          <a:p>
            <a:pPr algn="ctr"/>
            <a:r>
              <a:rPr kumimoji="1" lang="ja-JP" altLang="en-US" sz="1600" b="1" dirty="0"/>
              <a:t>解析データ</a:t>
            </a:r>
          </a:p>
        </p:txBody>
      </p:sp>
      <p:grpSp>
        <p:nvGrpSpPr>
          <p:cNvPr id="37" name="グループ化 36">
            <a:extLst>
              <a:ext uri="{FF2B5EF4-FFF2-40B4-BE49-F238E27FC236}">
                <a16:creationId xmlns:a16="http://schemas.microsoft.com/office/drawing/2014/main" id="{32A74DAF-6996-AF4E-9F1B-64E2BBC2DD86}"/>
              </a:ext>
            </a:extLst>
          </p:cNvPr>
          <p:cNvGrpSpPr/>
          <p:nvPr/>
        </p:nvGrpSpPr>
        <p:grpSpPr>
          <a:xfrm>
            <a:off x="283265" y="4406556"/>
            <a:ext cx="900512" cy="906021"/>
            <a:chOff x="2685775" y="3847846"/>
            <a:chExt cx="897225" cy="906021"/>
          </a:xfrm>
        </p:grpSpPr>
        <p:sp>
          <p:nvSpPr>
            <p:cNvPr id="38" name="テキスト ボックス 37">
              <a:extLst>
                <a:ext uri="{FF2B5EF4-FFF2-40B4-BE49-F238E27FC236}">
                  <a16:creationId xmlns:a16="http://schemas.microsoft.com/office/drawing/2014/main" id="{7D033C18-A860-E942-AB2F-86CA6118588A}"/>
                </a:ext>
              </a:extLst>
            </p:cNvPr>
            <p:cNvSpPr txBox="1"/>
            <p:nvPr/>
          </p:nvSpPr>
          <p:spPr>
            <a:xfrm>
              <a:off x="3080409" y="4569201"/>
              <a:ext cx="360000"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39" name="テキスト ボックス 38">
              <a:extLst>
                <a:ext uri="{FF2B5EF4-FFF2-40B4-BE49-F238E27FC236}">
                  <a16:creationId xmlns:a16="http://schemas.microsoft.com/office/drawing/2014/main" id="{1D983B12-BD9E-6F40-BB9E-E483A45F1D33}"/>
                </a:ext>
              </a:extLst>
            </p:cNvPr>
            <p:cNvSpPr txBox="1"/>
            <p:nvPr/>
          </p:nvSpPr>
          <p:spPr>
            <a:xfrm rot="16200000">
              <a:off x="2554905" y="4049663"/>
              <a:ext cx="446405" cy="184666"/>
            </a:xfrm>
            <a:prstGeom prst="rect">
              <a:avLst/>
            </a:prstGeom>
            <a:noFill/>
          </p:spPr>
          <p:txBody>
            <a:bodyPr wrap="square" lIns="0" tIns="0" rIns="0" bIns="0" rtlCol="0">
              <a:spAutoFit/>
            </a:bodyPr>
            <a:lstStyle/>
            <a:p>
              <a:r>
                <a:rPr kumimoji="1" lang="ja-JP" altLang="en-US" sz="1200" dirty="0"/>
                <a:t>剛性</a:t>
              </a:r>
            </a:p>
          </p:txBody>
        </p:sp>
        <p:pic>
          <p:nvPicPr>
            <p:cNvPr id="40" name="図 39">
              <a:extLst>
                <a:ext uri="{FF2B5EF4-FFF2-40B4-BE49-F238E27FC236}">
                  <a16:creationId xmlns:a16="http://schemas.microsoft.com/office/drawing/2014/main" id="{863D2D69-357F-0C4E-B923-77E80A54EDA7}"/>
                </a:ext>
              </a:extLst>
            </p:cNvPr>
            <p:cNvPicPr>
              <a:picLocks noChangeAspect="1"/>
            </p:cNvPicPr>
            <p:nvPr/>
          </p:nvPicPr>
          <p:blipFill rotWithShape="1">
            <a:blip r:embed="rId3"/>
            <a:srcRect l="21715" t="11054" r="19093" b="10230"/>
            <a:stretch/>
          </p:blipFill>
          <p:spPr>
            <a:xfrm>
              <a:off x="2869058" y="3847846"/>
              <a:ext cx="713942" cy="712066"/>
            </a:xfrm>
            <a:prstGeom prst="rect">
              <a:avLst/>
            </a:prstGeom>
            <a:ln>
              <a:solidFill>
                <a:schemeClr val="tx1"/>
              </a:solidFill>
            </a:ln>
          </p:spPr>
        </p:pic>
      </p:grpSp>
      <p:sp>
        <p:nvSpPr>
          <p:cNvPr id="41" name="テキスト ボックス 40">
            <a:extLst>
              <a:ext uri="{FF2B5EF4-FFF2-40B4-BE49-F238E27FC236}">
                <a16:creationId xmlns:a16="http://schemas.microsoft.com/office/drawing/2014/main" id="{A90B52F2-7DF9-E24F-A6D4-B6D338DABB1E}"/>
              </a:ext>
            </a:extLst>
          </p:cNvPr>
          <p:cNvSpPr txBox="1"/>
          <p:nvPr/>
        </p:nvSpPr>
        <p:spPr>
          <a:xfrm>
            <a:off x="5218906" y="3802670"/>
            <a:ext cx="1819724" cy="584775"/>
          </a:xfrm>
          <a:prstGeom prst="rect">
            <a:avLst/>
          </a:prstGeom>
          <a:noFill/>
        </p:spPr>
        <p:txBody>
          <a:bodyPr wrap="square" rtlCol="0">
            <a:spAutoFit/>
          </a:bodyPr>
          <a:lstStyle/>
          <a:p>
            <a:pPr algn="ctr"/>
            <a:r>
              <a:rPr kumimoji="1" lang="en-US" altLang="ja-JP" sz="1600" b="1" dirty="0">
                <a:latin typeface="Yu Gothic" panose="020B0400000000000000" pitchFamily="34" charset="-128"/>
                <a:ea typeface="Yu Gothic" panose="020B0400000000000000" pitchFamily="34" charset="-128"/>
              </a:rPr>
              <a:t>GPR</a:t>
            </a:r>
            <a:r>
              <a:rPr kumimoji="1" lang="ja-JP" altLang="en-US" sz="1600" b="1">
                <a:latin typeface="Yu Gothic" panose="020B0400000000000000" pitchFamily="34" charset="-128"/>
                <a:ea typeface="Yu Gothic" panose="020B0400000000000000" pitchFamily="34" charset="-128"/>
              </a:rPr>
              <a:t>による</a:t>
            </a:r>
            <a:br>
              <a:rPr kumimoji="1" lang="en-US" altLang="ja-JP" sz="1600" b="1" dirty="0">
                <a:latin typeface="Yu Gothic" panose="020B0400000000000000" pitchFamily="34" charset="-128"/>
                <a:ea typeface="Yu Gothic" panose="020B0400000000000000" pitchFamily="34" charset="-128"/>
              </a:rPr>
            </a:br>
            <a:r>
              <a:rPr kumimoji="1" lang="ja-JP" altLang="en-US" sz="1600" b="1">
                <a:latin typeface="Yu Gothic" panose="020B0400000000000000" pitchFamily="34" charset="-128"/>
                <a:ea typeface="Yu Gothic" panose="020B0400000000000000" pitchFamily="34" charset="-128"/>
              </a:rPr>
              <a:t>代替モデル</a:t>
            </a:r>
            <a:endParaRPr kumimoji="1" lang="ja-JP" altLang="en-US" sz="1600" b="1" dirty="0">
              <a:latin typeface="Yu Gothic" panose="020B0400000000000000" pitchFamily="34" charset="-128"/>
              <a:ea typeface="Yu Gothic" panose="020B0400000000000000" pitchFamily="34" charset="-128"/>
            </a:endParaRPr>
          </a:p>
        </p:txBody>
      </p:sp>
      <p:grpSp>
        <p:nvGrpSpPr>
          <p:cNvPr id="42" name="グループ化 41">
            <a:extLst>
              <a:ext uri="{FF2B5EF4-FFF2-40B4-BE49-F238E27FC236}">
                <a16:creationId xmlns:a16="http://schemas.microsoft.com/office/drawing/2014/main" id="{1F309794-E374-BC49-9FB1-6752BFF093D7}"/>
              </a:ext>
            </a:extLst>
          </p:cNvPr>
          <p:cNvGrpSpPr/>
          <p:nvPr/>
        </p:nvGrpSpPr>
        <p:grpSpPr>
          <a:xfrm>
            <a:off x="3664830" y="4289055"/>
            <a:ext cx="1232384" cy="904443"/>
            <a:chOff x="6320706" y="3854516"/>
            <a:chExt cx="1121907" cy="826381"/>
          </a:xfrm>
        </p:grpSpPr>
        <p:pic>
          <p:nvPicPr>
            <p:cNvPr id="43" name="図 42">
              <a:extLst>
                <a:ext uri="{FF2B5EF4-FFF2-40B4-BE49-F238E27FC236}">
                  <a16:creationId xmlns:a16="http://schemas.microsoft.com/office/drawing/2014/main" id="{2C8988FA-0CF9-6D47-9274-673FB95BAB00}"/>
                </a:ext>
              </a:extLst>
            </p:cNvPr>
            <p:cNvPicPr>
              <a:picLocks noChangeAspect="1"/>
            </p:cNvPicPr>
            <p:nvPr/>
          </p:nvPicPr>
          <p:blipFill>
            <a:blip r:embed="rId4"/>
            <a:stretch>
              <a:fillRect/>
            </a:stretch>
          </p:blipFill>
          <p:spPr>
            <a:xfrm>
              <a:off x="6320706" y="3905351"/>
              <a:ext cx="937567" cy="775546"/>
            </a:xfrm>
            <a:prstGeom prst="rect">
              <a:avLst/>
            </a:prstGeom>
            <a:solidFill>
              <a:schemeClr val="bg1"/>
            </a:solidFill>
            <a:ln>
              <a:solidFill>
                <a:schemeClr val="tx1"/>
              </a:solidFill>
            </a:ln>
          </p:spPr>
        </p:pic>
        <p:sp>
          <p:nvSpPr>
            <p:cNvPr id="44" name="テキスト ボックス 43">
              <a:extLst>
                <a:ext uri="{FF2B5EF4-FFF2-40B4-BE49-F238E27FC236}">
                  <a16:creationId xmlns:a16="http://schemas.microsoft.com/office/drawing/2014/main" id="{C8186E4D-0479-C241-94F0-84EB13B5F8CE}"/>
                </a:ext>
              </a:extLst>
            </p:cNvPr>
            <p:cNvSpPr txBox="1"/>
            <p:nvPr/>
          </p:nvSpPr>
          <p:spPr>
            <a:xfrm>
              <a:off x="6651379" y="3854516"/>
              <a:ext cx="791234" cy="393697"/>
            </a:xfrm>
            <a:prstGeom prst="rect">
              <a:avLst/>
            </a:prstGeom>
            <a:noFill/>
          </p:spPr>
          <p:txBody>
            <a:bodyPr wrap="square"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45" name="グループ化 44">
            <a:extLst>
              <a:ext uri="{FF2B5EF4-FFF2-40B4-BE49-F238E27FC236}">
                <a16:creationId xmlns:a16="http://schemas.microsoft.com/office/drawing/2014/main" id="{2756ED78-54A9-F444-ACF2-1D8292BB47EC}"/>
              </a:ext>
            </a:extLst>
          </p:cNvPr>
          <p:cNvGrpSpPr/>
          <p:nvPr/>
        </p:nvGrpSpPr>
        <p:grpSpPr>
          <a:xfrm>
            <a:off x="5386747" y="4368411"/>
            <a:ext cx="1199758" cy="887074"/>
            <a:chOff x="6833391" y="3729938"/>
            <a:chExt cx="1195379" cy="887074"/>
          </a:xfrm>
        </p:grpSpPr>
        <p:pic>
          <p:nvPicPr>
            <p:cNvPr id="46" name="図 45">
              <a:extLst>
                <a:ext uri="{FF2B5EF4-FFF2-40B4-BE49-F238E27FC236}">
                  <a16:creationId xmlns:a16="http://schemas.microsoft.com/office/drawing/2014/main" id="{5578EC6D-9FD6-2442-BB9D-5AFBB401965C}"/>
                </a:ext>
              </a:extLst>
            </p:cNvPr>
            <p:cNvPicPr>
              <a:picLocks noChangeAspect="1"/>
            </p:cNvPicPr>
            <p:nvPr/>
          </p:nvPicPr>
          <p:blipFill>
            <a:blip r:embed="rId5"/>
            <a:stretch>
              <a:fillRect/>
            </a:stretch>
          </p:blipFill>
          <p:spPr>
            <a:xfrm>
              <a:off x="6962797" y="3729938"/>
              <a:ext cx="1016423" cy="887074"/>
            </a:xfrm>
            <a:prstGeom prst="rect">
              <a:avLst/>
            </a:prstGeom>
            <a:solidFill>
              <a:schemeClr val="bg1"/>
            </a:solidFill>
            <a:ln>
              <a:solidFill>
                <a:schemeClr val="tx1"/>
              </a:solidFill>
            </a:ln>
          </p:spPr>
        </p:pic>
        <p:sp>
          <p:nvSpPr>
            <p:cNvPr id="47" name="テキスト ボックス 46">
              <a:extLst>
                <a:ext uri="{FF2B5EF4-FFF2-40B4-BE49-F238E27FC236}">
                  <a16:creationId xmlns:a16="http://schemas.microsoft.com/office/drawing/2014/main" id="{7B31119B-68A2-BB47-8756-77231AAFD98F}"/>
                </a:ext>
              </a:extLst>
            </p:cNvPr>
            <p:cNvSpPr txBox="1"/>
            <p:nvPr/>
          </p:nvSpPr>
          <p:spPr>
            <a:xfrm>
              <a:off x="7717545" y="4328180"/>
              <a:ext cx="311225" cy="184666"/>
            </a:xfrm>
            <a:prstGeom prst="rect">
              <a:avLst/>
            </a:prstGeom>
            <a:noFill/>
          </p:spPr>
          <p:txBody>
            <a:bodyPr wrap="square" lIns="0" tIns="0" rIns="0" bIns="0" rtlCol="0">
              <a:spAutoFit/>
            </a:bodyPr>
            <a:lstStyle/>
            <a:p>
              <a:r>
                <a:rPr lang="ja-JP" altLang="en-US" sz="1200" b="1" dirty="0"/>
                <a:t>質量</a:t>
              </a:r>
              <a:endParaRPr kumimoji="1" lang="ja-JP" altLang="en-US" sz="1200" b="1" dirty="0"/>
            </a:p>
          </p:txBody>
        </p:sp>
        <p:sp>
          <p:nvSpPr>
            <p:cNvPr id="48" name="テキスト ボックス 47">
              <a:extLst>
                <a:ext uri="{FF2B5EF4-FFF2-40B4-BE49-F238E27FC236}">
                  <a16:creationId xmlns:a16="http://schemas.microsoft.com/office/drawing/2014/main" id="{AC21DE70-4A32-814D-B47C-E78F60A5D504}"/>
                </a:ext>
              </a:extLst>
            </p:cNvPr>
            <p:cNvSpPr txBox="1"/>
            <p:nvPr/>
          </p:nvSpPr>
          <p:spPr>
            <a:xfrm>
              <a:off x="6833391" y="4338249"/>
              <a:ext cx="311374" cy="184666"/>
            </a:xfrm>
            <a:prstGeom prst="rect">
              <a:avLst/>
            </a:prstGeom>
            <a:noFill/>
          </p:spPr>
          <p:txBody>
            <a:bodyPr wrap="square" lIns="0" tIns="0" rIns="0" bIns="0" rtlCol="0">
              <a:spAutoFit/>
            </a:bodyPr>
            <a:lstStyle/>
            <a:p>
              <a:r>
                <a:rPr kumimoji="1" lang="ja-JP" altLang="en-US" sz="1200" b="1" dirty="0"/>
                <a:t>剛性</a:t>
              </a:r>
            </a:p>
          </p:txBody>
        </p:sp>
        <p:sp>
          <p:nvSpPr>
            <p:cNvPr id="49" name="テキスト ボックス 48">
              <a:extLst>
                <a:ext uri="{FF2B5EF4-FFF2-40B4-BE49-F238E27FC236}">
                  <a16:creationId xmlns:a16="http://schemas.microsoft.com/office/drawing/2014/main" id="{C819412A-4B9D-A64D-B925-2D633B5BFDBD}"/>
                </a:ext>
              </a:extLst>
            </p:cNvPr>
            <p:cNvSpPr txBox="1"/>
            <p:nvPr/>
          </p:nvSpPr>
          <p:spPr>
            <a:xfrm>
              <a:off x="7394029" y="3749516"/>
              <a:ext cx="570132" cy="338554"/>
            </a:xfrm>
            <a:prstGeom prst="rect">
              <a:avLst/>
            </a:prstGeom>
            <a:solidFill>
              <a:schemeClr val="bg1"/>
            </a:solidFill>
          </p:spPr>
          <p:txBody>
            <a:bodyPr wrap="square" lIns="0" tIns="0" rIns="0" bIns="0"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50" name="グループ化 49">
            <a:extLst>
              <a:ext uri="{FF2B5EF4-FFF2-40B4-BE49-F238E27FC236}">
                <a16:creationId xmlns:a16="http://schemas.microsoft.com/office/drawing/2014/main" id="{E6780E87-6423-9141-97F6-625A5ADA2ED5}"/>
              </a:ext>
            </a:extLst>
          </p:cNvPr>
          <p:cNvGrpSpPr/>
          <p:nvPr/>
        </p:nvGrpSpPr>
        <p:grpSpPr>
          <a:xfrm>
            <a:off x="7293971" y="4245788"/>
            <a:ext cx="1487429" cy="1151141"/>
            <a:chOff x="8719541" y="5680055"/>
            <a:chExt cx="1640756" cy="1274457"/>
          </a:xfrm>
        </p:grpSpPr>
        <p:pic>
          <p:nvPicPr>
            <p:cNvPr id="51" name="グラフィックス 50">
              <a:extLst>
                <a:ext uri="{FF2B5EF4-FFF2-40B4-BE49-F238E27FC236}">
                  <a16:creationId xmlns:a16="http://schemas.microsoft.com/office/drawing/2014/main" id="{F16E9856-F38C-3640-BB08-5F62AD01C34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3044" t="14010" r="10941" b="11595"/>
            <a:stretch/>
          </p:blipFill>
          <p:spPr>
            <a:xfrm>
              <a:off x="8958114" y="5826163"/>
              <a:ext cx="1244461" cy="913474"/>
            </a:xfrm>
            <a:prstGeom prst="rect">
              <a:avLst/>
            </a:prstGeom>
          </p:spPr>
        </p:pic>
        <p:sp>
          <p:nvSpPr>
            <p:cNvPr id="52" name="テキスト ボックス 51">
              <a:extLst>
                <a:ext uri="{FF2B5EF4-FFF2-40B4-BE49-F238E27FC236}">
                  <a16:creationId xmlns:a16="http://schemas.microsoft.com/office/drawing/2014/main" id="{ED6A816F-197C-174B-BE70-0392B7483E9E}"/>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53" name="テキスト ボックス 52">
              <a:extLst>
                <a:ext uri="{FF2B5EF4-FFF2-40B4-BE49-F238E27FC236}">
                  <a16:creationId xmlns:a16="http://schemas.microsoft.com/office/drawing/2014/main" id="{23037F14-FCCE-BE44-9660-D2EE7A61C086}"/>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54" name="テキスト ボックス 53">
              <a:extLst>
                <a:ext uri="{FF2B5EF4-FFF2-40B4-BE49-F238E27FC236}">
                  <a16:creationId xmlns:a16="http://schemas.microsoft.com/office/drawing/2014/main" id="{B41EB8CD-372C-9C42-9A3C-19E8446E425A}"/>
                </a:ext>
              </a:extLst>
            </p:cNvPr>
            <p:cNvSpPr txBox="1"/>
            <p:nvPr/>
          </p:nvSpPr>
          <p:spPr>
            <a:xfrm rot="16200000">
              <a:off x="8344813" y="6054783"/>
              <a:ext cx="1026455"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55" name="テキスト ボックス 54">
            <a:extLst>
              <a:ext uri="{FF2B5EF4-FFF2-40B4-BE49-F238E27FC236}">
                <a16:creationId xmlns:a16="http://schemas.microsoft.com/office/drawing/2014/main" id="{E8183573-AA19-E14E-A704-959410A1799D}"/>
              </a:ext>
            </a:extLst>
          </p:cNvPr>
          <p:cNvSpPr txBox="1"/>
          <p:nvPr/>
        </p:nvSpPr>
        <p:spPr>
          <a:xfrm>
            <a:off x="7240700" y="3925780"/>
            <a:ext cx="1556288" cy="338554"/>
          </a:xfrm>
          <a:prstGeom prst="rect">
            <a:avLst/>
          </a:prstGeom>
          <a:noFill/>
        </p:spPr>
        <p:txBody>
          <a:bodyPr wrap="square" rtlCol="0">
            <a:spAutoFit/>
          </a:bodyPr>
          <a:lstStyle/>
          <a:p>
            <a:pPr algn="ctr"/>
            <a:r>
              <a:rPr lang="ja-JP" altLang="en-US" sz="1600" b="1" dirty="0"/>
              <a:t>出力応答分布</a:t>
            </a:r>
            <a:endParaRPr kumimoji="1" lang="ja-JP" altLang="en-US" sz="1600" b="1" dirty="0"/>
          </a:p>
        </p:txBody>
      </p:sp>
      <p:cxnSp>
        <p:nvCxnSpPr>
          <p:cNvPr id="56" name="直線コネクタ 55">
            <a:extLst>
              <a:ext uri="{FF2B5EF4-FFF2-40B4-BE49-F238E27FC236}">
                <a16:creationId xmlns:a16="http://schemas.microsoft.com/office/drawing/2014/main" id="{846D6F34-4C35-1A42-92E8-C05528BFA0A0}"/>
              </a:ext>
            </a:extLst>
          </p:cNvPr>
          <p:cNvCxnSpPr>
            <a:cxnSpLocks/>
          </p:cNvCxnSpPr>
          <p:nvPr/>
        </p:nvCxnSpPr>
        <p:spPr>
          <a:xfrm flipH="1">
            <a:off x="1541947" y="4069989"/>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E96ABBD6-EC2B-084D-BD42-349029B15CD7}"/>
              </a:ext>
            </a:extLst>
          </p:cNvPr>
          <p:cNvCxnSpPr>
            <a:cxnSpLocks/>
          </p:cNvCxnSpPr>
          <p:nvPr/>
        </p:nvCxnSpPr>
        <p:spPr>
          <a:xfrm flipH="1">
            <a:off x="3142390" y="4069989"/>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F2F96387-A3B1-0943-9D5D-DB8FA280EE96}"/>
              </a:ext>
            </a:extLst>
          </p:cNvPr>
          <p:cNvCxnSpPr>
            <a:cxnSpLocks/>
          </p:cNvCxnSpPr>
          <p:nvPr/>
        </p:nvCxnSpPr>
        <p:spPr>
          <a:xfrm flipH="1">
            <a:off x="4860621" y="4069989"/>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3FAE5E6-E0E9-5E4F-B77F-92465B087BF9}"/>
              </a:ext>
            </a:extLst>
          </p:cNvPr>
          <p:cNvCxnSpPr>
            <a:cxnSpLocks/>
          </p:cNvCxnSpPr>
          <p:nvPr/>
        </p:nvCxnSpPr>
        <p:spPr>
          <a:xfrm flipH="1">
            <a:off x="6861971" y="4068648"/>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上矢印 1">
            <a:extLst>
              <a:ext uri="{FF2B5EF4-FFF2-40B4-BE49-F238E27FC236}">
                <a16:creationId xmlns:a16="http://schemas.microsoft.com/office/drawing/2014/main" id="{6A587BC8-7BEA-E645-84C6-962AB9D9093A}"/>
              </a:ext>
            </a:extLst>
          </p:cNvPr>
          <p:cNvSpPr/>
          <p:nvPr/>
        </p:nvSpPr>
        <p:spPr>
          <a:xfrm rot="8129495">
            <a:off x="4802383" y="2687075"/>
            <a:ext cx="468254" cy="1282074"/>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algn="ctr"/>
            <a:endParaRPr kumimoji="1" lang="en-US" altLang="ja-JP" sz="1600" b="1" dirty="0"/>
          </a:p>
        </p:txBody>
      </p:sp>
      <p:sp>
        <p:nvSpPr>
          <p:cNvPr id="64" name="テキスト ボックス 63">
            <a:extLst>
              <a:ext uri="{FF2B5EF4-FFF2-40B4-BE49-F238E27FC236}">
                <a16:creationId xmlns:a16="http://schemas.microsoft.com/office/drawing/2014/main" id="{BFEC3E1D-CE66-0A44-BB08-523508CDF1BA}"/>
              </a:ext>
            </a:extLst>
          </p:cNvPr>
          <p:cNvSpPr txBox="1"/>
          <p:nvPr/>
        </p:nvSpPr>
        <p:spPr>
          <a:xfrm>
            <a:off x="4433057" y="2418816"/>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65" name="テキスト ボックス 64">
            <a:extLst>
              <a:ext uri="{FF2B5EF4-FFF2-40B4-BE49-F238E27FC236}">
                <a16:creationId xmlns:a16="http://schemas.microsoft.com/office/drawing/2014/main" id="{BE4C0F72-9E04-8143-8031-4575241056DC}"/>
              </a:ext>
            </a:extLst>
          </p:cNvPr>
          <p:cNvSpPr txBox="1"/>
          <p:nvPr/>
        </p:nvSpPr>
        <p:spPr>
          <a:xfrm>
            <a:off x="3548903" y="2428885"/>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66" name="テキスト ボックス 65">
            <a:extLst>
              <a:ext uri="{FF2B5EF4-FFF2-40B4-BE49-F238E27FC236}">
                <a16:creationId xmlns:a16="http://schemas.microsoft.com/office/drawing/2014/main" id="{8973809E-0017-044F-9266-56B9F937E100}"/>
              </a:ext>
            </a:extLst>
          </p:cNvPr>
          <p:cNvSpPr txBox="1"/>
          <p:nvPr/>
        </p:nvSpPr>
        <p:spPr>
          <a:xfrm>
            <a:off x="4443199" y="4823291"/>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67" name="テキスト ボックス 66">
            <a:extLst>
              <a:ext uri="{FF2B5EF4-FFF2-40B4-BE49-F238E27FC236}">
                <a16:creationId xmlns:a16="http://schemas.microsoft.com/office/drawing/2014/main" id="{93335FA7-87CC-0C47-A930-2155FFF044CF}"/>
              </a:ext>
            </a:extLst>
          </p:cNvPr>
          <p:cNvSpPr txBox="1"/>
          <p:nvPr/>
        </p:nvSpPr>
        <p:spPr>
          <a:xfrm>
            <a:off x="3559045" y="4833360"/>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68" name="四角形: 角を丸くする 2">
            <a:extLst>
              <a:ext uri="{FF2B5EF4-FFF2-40B4-BE49-F238E27FC236}">
                <a16:creationId xmlns:a16="http://schemas.microsoft.com/office/drawing/2014/main" id="{36CA85F8-E469-F546-88DB-437DB55606E3}"/>
              </a:ext>
            </a:extLst>
          </p:cNvPr>
          <p:cNvSpPr/>
          <p:nvPr/>
        </p:nvSpPr>
        <p:spPr>
          <a:xfrm>
            <a:off x="5663021" y="2971913"/>
            <a:ext cx="2972268" cy="724383"/>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rgbClr val="FF0000"/>
                </a:solidFill>
              </a:rPr>
              <a:t>転移学習</a:t>
            </a:r>
            <a:r>
              <a:rPr kumimoji="1" lang="ja-JP" altLang="en-US" sz="2000" b="1" dirty="0">
                <a:solidFill>
                  <a:schemeClr val="tx1"/>
                </a:solidFill>
              </a:rPr>
              <a:t>により</a:t>
            </a:r>
            <a:br>
              <a:rPr kumimoji="1" lang="en-US" altLang="ja-JP" sz="2000" b="1" dirty="0">
                <a:solidFill>
                  <a:schemeClr val="tx1"/>
                </a:solidFill>
              </a:rPr>
            </a:br>
            <a:r>
              <a:rPr kumimoji="1" lang="ja-JP" altLang="en-US" sz="2000" b="1" dirty="0">
                <a:solidFill>
                  <a:schemeClr val="tx1"/>
                </a:solidFill>
              </a:rPr>
              <a:t>設計時のデータを活用</a:t>
            </a:r>
          </a:p>
        </p:txBody>
      </p:sp>
      <p:sp>
        <p:nvSpPr>
          <p:cNvPr id="69" name="角丸四角形 20">
            <a:extLst>
              <a:ext uri="{FF2B5EF4-FFF2-40B4-BE49-F238E27FC236}">
                <a16:creationId xmlns:a16="http://schemas.microsoft.com/office/drawing/2014/main" id="{CD810D62-0751-5742-AD18-218B747A7216}"/>
              </a:ext>
            </a:extLst>
          </p:cNvPr>
          <p:cNvSpPr/>
          <p:nvPr/>
        </p:nvSpPr>
        <p:spPr>
          <a:xfrm>
            <a:off x="158199" y="5530377"/>
            <a:ext cx="8822515" cy="1225049"/>
          </a:xfrm>
          <a:prstGeom prst="roundRect">
            <a:avLst>
              <a:gd name="adj" fmla="val 0"/>
            </a:avLst>
          </a:prstGeom>
          <a:solidFill>
            <a:schemeClr val="tx2">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rPr>
              <a:t>転移学習を用いた</a:t>
            </a:r>
            <a:r>
              <a:rPr kumimoji="1" lang="en-US" altLang="ja-JP" sz="2000" b="1" dirty="0">
                <a:solidFill>
                  <a:schemeClr val="tx1"/>
                </a:solidFill>
                <a:latin typeface="Helvetica" panose="020B0604020202030204" pitchFamily="34" charset="0"/>
              </a:rPr>
              <a:t>ARD</a:t>
            </a:r>
            <a:r>
              <a:rPr kumimoji="1" lang="ja-JP" altLang="en-US" sz="2000" b="1" dirty="0">
                <a:solidFill>
                  <a:schemeClr val="tx1"/>
                </a:solidFill>
              </a:rPr>
              <a:t>カーネルによるガウス過程回帰</a:t>
            </a:r>
            <a:r>
              <a:rPr kumimoji="1" lang="en-US" altLang="ja-JP" sz="2000" b="1" dirty="0">
                <a:solidFill>
                  <a:schemeClr val="tx1"/>
                </a:solidFill>
                <a:latin typeface="Helvetica" panose="020B0604020202030204" pitchFamily="34" charset="0"/>
              </a:rPr>
              <a:t>(GPR)</a:t>
            </a:r>
            <a:r>
              <a:rPr kumimoji="1" lang="ja-JP" altLang="en-US" sz="2000" b="1" dirty="0">
                <a:solidFill>
                  <a:schemeClr val="tx1"/>
                </a:solidFill>
              </a:rPr>
              <a:t>を使ったサロゲートモデルを信頼性解析に適用し、計算負荷が小さく説明性のあるモデルを構築することでサロゲートモデルの有効性を示す</a:t>
            </a:r>
            <a:endParaRPr kumimoji="1" lang="ja-JP" altLang="en-US" sz="2000" dirty="0"/>
          </a:p>
        </p:txBody>
      </p:sp>
    </p:spTree>
    <p:extLst>
      <p:ext uri="{BB962C8B-B14F-4D97-AF65-F5344CB8AC3E}">
        <p14:creationId xmlns:p14="http://schemas.microsoft.com/office/powerpoint/2010/main" val="1015086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ACFFB7-0BBE-164A-B1B9-8DB56A2B2E42}"/>
              </a:ext>
            </a:extLst>
          </p:cNvPr>
          <p:cNvSpPr>
            <a:spLocks noGrp="1"/>
          </p:cNvSpPr>
          <p:nvPr>
            <p:ph type="title"/>
          </p:nvPr>
        </p:nvSpPr>
        <p:spPr/>
        <p:txBody>
          <a:bodyPr/>
          <a:lstStyle/>
          <a:p>
            <a:r>
              <a:rPr kumimoji="1" lang="ja-JP" altLang="en-US"/>
              <a:t>目的</a:t>
            </a:r>
          </a:p>
        </p:txBody>
      </p:sp>
      <p:sp>
        <p:nvSpPr>
          <p:cNvPr id="4" name="正方形/長方形 3">
            <a:extLst>
              <a:ext uri="{FF2B5EF4-FFF2-40B4-BE49-F238E27FC236}">
                <a16:creationId xmlns:a16="http://schemas.microsoft.com/office/drawing/2014/main" id="{D8CB9E73-4CF3-9C42-B40D-6D437CF7FA4A}"/>
              </a:ext>
            </a:extLst>
          </p:cNvPr>
          <p:cNvSpPr/>
          <p:nvPr/>
        </p:nvSpPr>
        <p:spPr>
          <a:xfrm>
            <a:off x="395389" y="995411"/>
            <a:ext cx="9339567" cy="161832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03A08C0A-C49D-3D47-8729-65FD797B56AC}"/>
              </a:ext>
            </a:extLst>
          </p:cNvPr>
          <p:cNvSpPr/>
          <p:nvPr/>
        </p:nvSpPr>
        <p:spPr>
          <a:xfrm>
            <a:off x="381000" y="3582007"/>
            <a:ext cx="9339567" cy="162961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7E56598-9B24-F344-A9ED-016F043A6C7F}"/>
              </a:ext>
            </a:extLst>
          </p:cNvPr>
          <p:cNvSpPr/>
          <p:nvPr/>
        </p:nvSpPr>
        <p:spPr>
          <a:xfrm>
            <a:off x="190837" y="800698"/>
            <a:ext cx="1563699" cy="4011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橋梁の設計時</a:t>
            </a:r>
          </a:p>
        </p:txBody>
      </p:sp>
      <p:sp>
        <p:nvSpPr>
          <p:cNvPr id="7" name="テキスト ボックス 6">
            <a:extLst>
              <a:ext uri="{FF2B5EF4-FFF2-40B4-BE49-F238E27FC236}">
                <a16:creationId xmlns:a16="http://schemas.microsoft.com/office/drawing/2014/main" id="{243D0821-C5E5-624E-8053-D725CA07B62F}"/>
              </a:ext>
            </a:extLst>
          </p:cNvPr>
          <p:cNvSpPr txBox="1"/>
          <p:nvPr/>
        </p:nvSpPr>
        <p:spPr>
          <a:xfrm>
            <a:off x="470731" y="1207795"/>
            <a:ext cx="1252523" cy="523220"/>
          </a:xfrm>
          <a:prstGeom prst="rect">
            <a:avLst/>
          </a:prstGeom>
          <a:noFill/>
        </p:spPr>
        <p:txBody>
          <a:bodyPr wrap="square" rtlCol="0">
            <a:spAutoFit/>
          </a:bodyPr>
          <a:lstStyle/>
          <a:p>
            <a:pPr algn="ctr"/>
            <a:r>
              <a:rPr lang="ja-JP" altLang="en-US" sz="1400" b="1" dirty="0"/>
              <a:t>実験計画法</a:t>
            </a:r>
            <a:br>
              <a:rPr lang="en-US" altLang="ja-JP" sz="1400" b="1" dirty="0"/>
            </a:br>
            <a:r>
              <a:rPr lang="ja-JP" altLang="en-US" sz="1400" b="1" dirty="0"/>
              <a:t>サンプリング</a:t>
            </a:r>
            <a:endParaRPr kumimoji="1" lang="ja-JP" altLang="en-US" sz="1400" b="1" dirty="0"/>
          </a:p>
        </p:txBody>
      </p:sp>
      <p:sp>
        <p:nvSpPr>
          <p:cNvPr id="8" name="テキスト ボックス 7">
            <a:extLst>
              <a:ext uri="{FF2B5EF4-FFF2-40B4-BE49-F238E27FC236}">
                <a16:creationId xmlns:a16="http://schemas.microsoft.com/office/drawing/2014/main" id="{EBF418D3-C46A-CD4E-B201-6F382DC74D63}"/>
              </a:ext>
            </a:extLst>
          </p:cNvPr>
          <p:cNvSpPr txBox="1"/>
          <p:nvPr/>
        </p:nvSpPr>
        <p:spPr>
          <a:xfrm>
            <a:off x="2296697" y="1204816"/>
            <a:ext cx="1179433" cy="523220"/>
          </a:xfrm>
          <a:prstGeom prst="rect">
            <a:avLst/>
          </a:prstGeom>
          <a:noFill/>
        </p:spPr>
        <p:txBody>
          <a:bodyPr wrap="square" rtlCol="0">
            <a:spAutoFit/>
          </a:bodyPr>
          <a:lstStyle/>
          <a:p>
            <a:pPr algn="ctr"/>
            <a:r>
              <a:rPr lang="ja-JP" altLang="en-US" sz="1400" b="1" dirty="0"/>
              <a:t>橋梁の</a:t>
            </a:r>
            <a:br>
              <a:rPr lang="en-US" altLang="ja-JP" sz="1400" b="1" dirty="0"/>
            </a:br>
            <a:r>
              <a:rPr lang="ja-JP" altLang="en-US" sz="1400" b="1" dirty="0"/>
              <a:t>解析モデル</a:t>
            </a:r>
            <a:endParaRPr kumimoji="1" lang="ja-JP" altLang="en-US" sz="1400" b="1" dirty="0"/>
          </a:p>
        </p:txBody>
      </p:sp>
      <p:pic>
        <p:nvPicPr>
          <p:cNvPr id="9" name="図 8">
            <a:extLst>
              <a:ext uri="{FF2B5EF4-FFF2-40B4-BE49-F238E27FC236}">
                <a16:creationId xmlns:a16="http://schemas.microsoft.com/office/drawing/2014/main" id="{8496D907-4D68-D34D-BEBC-AD57FA137750}"/>
              </a:ext>
            </a:extLst>
          </p:cNvPr>
          <p:cNvPicPr>
            <a:picLocks noChangeAspect="1"/>
          </p:cNvPicPr>
          <p:nvPr/>
        </p:nvPicPr>
        <p:blipFill rotWithShape="1">
          <a:blip r:embed="rId2"/>
          <a:srcRect l="3256"/>
          <a:stretch/>
        </p:blipFill>
        <p:spPr>
          <a:xfrm>
            <a:off x="2270819" y="1816403"/>
            <a:ext cx="1221139" cy="507221"/>
          </a:xfrm>
          <a:prstGeom prst="rect">
            <a:avLst/>
          </a:prstGeom>
        </p:spPr>
      </p:pic>
      <p:sp>
        <p:nvSpPr>
          <p:cNvPr id="10" name="矢印: 右 131">
            <a:extLst>
              <a:ext uri="{FF2B5EF4-FFF2-40B4-BE49-F238E27FC236}">
                <a16:creationId xmlns:a16="http://schemas.microsoft.com/office/drawing/2014/main" id="{29495926-51BD-D640-89D3-283AC8A604B3}"/>
              </a:ext>
            </a:extLst>
          </p:cNvPr>
          <p:cNvSpPr/>
          <p:nvPr/>
        </p:nvSpPr>
        <p:spPr>
          <a:xfrm>
            <a:off x="1692304" y="1250028"/>
            <a:ext cx="357796"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4CFE2E1-4455-0B42-9C41-E58A5ED1F4A5}"/>
              </a:ext>
            </a:extLst>
          </p:cNvPr>
          <p:cNvSpPr txBox="1"/>
          <p:nvPr/>
        </p:nvSpPr>
        <p:spPr>
          <a:xfrm>
            <a:off x="946809" y="2391550"/>
            <a:ext cx="1552889"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12" name="テキスト ボックス 11">
            <a:extLst>
              <a:ext uri="{FF2B5EF4-FFF2-40B4-BE49-F238E27FC236}">
                <a16:creationId xmlns:a16="http://schemas.microsoft.com/office/drawing/2014/main" id="{63449FE3-B564-344A-9906-24F39A124614}"/>
              </a:ext>
            </a:extLst>
          </p:cNvPr>
          <p:cNvSpPr txBox="1"/>
          <p:nvPr/>
        </p:nvSpPr>
        <p:spPr>
          <a:xfrm rot="16200000">
            <a:off x="421305" y="1872012"/>
            <a:ext cx="446405" cy="184666"/>
          </a:xfrm>
          <a:prstGeom prst="rect">
            <a:avLst/>
          </a:prstGeom>
          <a:noFill/>
        </p:spPr>
        <p:txBody>
          <a:bodyPr wrap="square" lIns="0" tIns="0" rIns="0" bIns="0" rtlCol="0">
            <a:spAutoFit/>
          </a:bodyPr>
          <a:lstStyle/>
          <a:p>
            <a:r>
              <a:rPr kumimoji="1" lang="ja-JP" altLang="en-US" sz="1200" dirty="0"/>
              <a:t>剛性</a:t>
            </a:r>
          </a:p>
        </p:txBody>
      </p:sp>
      <p:sp>
        <p:nvSpPr>
          <p:cNvPr id="13" name="テキスト ボックス 12">
            <a:extLst>
              <a:ext uri="{FF2B5EF4-FFF2-40B4-BE49-F238E27FC236}">
                <a16:creationId xmlns:a16="http://schemas.microsoft.com/office/drawing/2014/main" id="{D6B3D3D9-D705-2440-B68A-3E1BB9165081}"/>
              </a:ext>
            </a:extLst>
          </p:cNvPr>
          <p:cNvSpPr txBox="1"/>
          <p:nvPr/>
        </p:nvSpPr>
        <p:spPr>
          <a:xfrm>
            <a:off x="4109805" y="1207813"/>
            <a:ext cx="1277972" cy="307777"/>
          </a:xfrm>
          <a:prstGeom prst="rect">
            <a:avLst/>
          </a:prstGeom>
          <a:noFill/>
        </p:spPr>
        <p:txBody>
          <a:bodyPr wrap="square" rtlCol="0">
            <a:spAutoFit/>
          </a:bodyPr>
          <a:lstStyle/>
          <a:p>
            <a:pPr algn="ctr"/>
            <a:r>
              <a:rPr kumimoji="1" lang="ja-JP" altLang="en-US" sz="1400" b="1" dirty="0"/>
              <a:t>解析データ</a:t>
            </a:r>
          </a:p>
        </p:txBody>
      </p:sp>
      <p:pic>
        <p:nvPicPr>
          <p:cNvPr id="14" name="図 13">
            <a:extLst>
              <a:ext uri="{FF2B5EF4-FFF2-40B4-BE49-F238E27FC236}">
                <a16:creationId xmlns:a16="http://schemas.microsoft.com/office/drawing/2014/main" id="{CD8B59E2-C2E3-9148-80B0-285AE6480F8A}"/>
              </a:ext>
            </a:extLst>
          </p:cNvPr>
          <p:cNvPicPr>
            <a:picLocks noChangeAspect="1"/>
          </p:cNvPicPr>
          <p:nvPr/>
        </p:nvPicPr>
        <p:blipFill rotWithShape="1">
          <a:blip r:embed="rId3"/>
          <a:srcRect l="21715" t="11054" r="19093" b="10230"/>
          <a:stretch/>
        </p:blipFill>
        <p:spPr>
          <a:xfrm>
            <a:off x="735458" y="1670195"/>
            <a:ext cx="713942" cy="712066"/>
          </a:xfrm>
          <a:prstGeom prst="rect">
            <a:avLst/>
          </a:prstGeom>
        </p:spPr>
      </p:pic>
      <p:sp>
        <p:nvSpPr>
          <p:cNvPr id="15" name="テキスト ボックス 14">
            <a:extLst>
              <a:ext uri="{FF2B5EF4-FFF2-40B4-BE49-F238E27FC236}">
                <a16:creationId xmlns:a16="http://schemas.microsoft.com/office/drawing/2014/main" id="{747DA0AA-A0FB-F349-B191-A25E24D58AD3}"/>
              </a:ext>
            </a:extLst>
          </p:cNvPr>
          <p:cNvSpPr txBox="1"/>
          <p:nvPr/>
        </p:nvSpPr>
        <p:spPr>
          <a:xfrm>
            <a:off x="6010228" y="1109711"/>
            <a:ext cx="1494298" cy="523220"/>
          </a:xfrm>
          <a:prstGeom prst="rect">
            <a:avLst/>
          </a:prstGeom>
          <a:noFill/>
        </p:spPr>
        <p:txBody>
          <a:bodyPr wrap="square" rtlCol="0">
            <a:spAutoFit/>
          </a:bodyPr>
          <a:lstStyle/>
          <a:p>
            <a:pPr algn="ctr"/>
            <a:r>
              <a:rPr kumimoji="1" lang="en-US" altLang="ja-JP" sz="1400" b="1" dirty="0"/>
              <a:t>GPR</a:t>
            </a:r>
            <a:r>
              <a:rPr kumimoji="1" lang="ja-JP" altLang="en-US" sz="1400" b="1" dirty="0"/>
              <a:t>による</a:t>
            </a:r>
            <a:br>
              <a:rPr kumimoji="1" lang="en-US" altLang="ja-JP" sz="1400" b="1" dirty="0"/>
            </a:br>
            <a:r>
              <a:rPr kumimoji="1" lang="ja-JP" altLang="en-US" sz="1400" b="1" dirty="0"/>
              <a:t>代替モデル</a:t>
            </a:r>
          </a:p>
        </p:txBody>
      </p:sp>
      <p:pic>
        <p:nvPicPr>
          <p:cNvPr id="16" name="図 15">
            <a:extLst>
              <a:ext uri="{FF2B5EF4-FFF2-40B4-BE49-F238E27FC236}">
                <a16:creationId xmlns:a16="http://schemas.microsoft.com/office/drawing/2014/main" id="{FC636B51-4DEF-3545-AED6-721E5E89BAE1}"/>
              </a:ext>
            </a:extLst>
          </p:cNvPr>
          <p:cNvPicPr>
            <a:picLocks noChangeAspect="1"/>
          </p:cNvPicPr>
          <p:nvPr/>
        </p:nvPicPr>
        <p:blipFill>
          <a:blip r:embed="rId4"/>
          <a:stretch>
            <a:fillRect/>
          </a:stretch>
        </p:blipFill>
        <p:spPr>
          <a:xfrm>
            <a:off x="6261757" y="1552287"/>
            <a:ext cx="1016423" cy="887074"/>
          </a:xfrm>
          <a:prstGeom prst="rect">
            <a:avLst/>
          </a:prstGeom>
          <a:ln>
            <a:solidFill>
              <a:schemeClr val="tx1"/>
            </a:solidFill>
          </a:ln>
        </p:spPr>
      </p:pic>
      <p:grpSp>
        <p:nvGrpSpPr>
          <p:cNvPr id="17" name="グループ化 16">
            <a:extLst>
              <a:ext uri="{FF2B5EF4-FFF2-40B4-BE49-F238E27FC236}">
                <a16:creationId xmlns:a16="http://schemas.microsoft.com/office/drawing/2014/main" id="{F7F399ED-C645-2A4F-805E-2F6D3E957F56}"/>
              </a:ext>
            </a:extLst>
          </p:cNvPr>
          <p:cNvGrpSpPr/>
          <p:nvPr/>
        </p:nvGrpSpPr>
        <p:grpSpPr>
          <a:xfrm>
            <a:off x="4244398" y="1509219"/>
            <a:ext cx="1227886" cy="904443"/>
            <a:chOff x="6320706" y="3854516"/>
            <a:chExt cx="1121907" cy="826381"/>
          </a:xfrm>
        </p:grpSpPr>
        <p:pic>
          <p:nvPicPr>
            <p:cNvPr id="18" name="図 17">
              <a:extLst>
                <a:ext uri="{FF2B5EF4-FFF2-40B4-BE49-F238E27FC236}">
                  <a16:creationId xmlns:a16="http://schemas.microsoft.com/office/drawing/2014/main" id="{03A70E48-BBC0-9B4B-9A00-604D610FC0C6}"/>
                </a:ext>
              </a:extLst>
            </p:cNvPr>
            <p:cNvPicPr>
              <a:picLocks noChangeAspect="1"/>
            </p:cNvPicPr>
            <p:nvPr/>
          </p:nvPicPr>
          <p:blipFill>
            <a:blip r:embed="rId5"/>
            <a:stretch>
              <a:fillRect/>
            </a:stretch>
          </p:blipFill>
          <p:spPr>
            <a:xfrm>
              <a:off x="6320706" y="3905351"/>
              <a:ext cx="937567" cy="775546"/>
            </a:xfrm>
            <a:prstGeom prst="rect">
              <a:avLst/>
            </a:prstGeom>
            <a:ln>
              <a:solidFill>
                <a:schemeClr val="tx1"/>
              </a:solidFill>
            </a:ln>
          </p:spPr>
        </p:pic>
        <p:sp>
          <p:nvSpPr>
            <p:cNvPr id="19" name="テキスト ボックス 18">
              <a:extLst>
                <a:ext uri="{FF2B5EF4-FFF2-40B4-BE49-F238E27FC236}">
                  <a16:creationId xmlns:a16="http://schemas.microsoft.com/office/drawing/2014/main" id="{002C9065-1A18-6043-AD2D-660CE93795AB}"/>
                </a:ext>
              </a:extLst>
            </p:cNvPr>
            <p:cNvSpPr txBox="1"/>
            <p:nvPr/>
          </p:nvSpPr>
          <p:spPr>
            <a:xfrm>
              <a:off x="6651379" y="3854516"/>
              <a:ext cx="791234" cy="393697"/>
            </a:xfrm>
            <a:prstGeom prst="rect">
              <a:avLst/>
            </a:prstGeom>
            <a:noFill/>
          </p:spPr>
          <p:txBody>
            <a:bodyPr wrap="square"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sp>
        <p:nvSpPr>
          <p:cNvPr id="20" name="テキスト ボックス 19">
            <a:extLst>
              <a:ext uri="{FF2B5EF4-FFF2-40B4-BE49-F238E27FC236}">
                <a16:creationId xmlns:a16="http://schemas.microsoft.com/office/drawing/2014/main" id="{1CCFD1DF-722D-C542-9445-76129236897E}"/>
              </a:ext>
            </a:extLst>
          </p:cNvPr>
          <p:cNvSpPr txBox="1"/>
          <p:nvPr/>
        </p:nvSpPr>
        <p:spPr>
          <a:xfrm>
            <a:off x="4988693" y="2141558"/>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21" name="テキスト ボックス 20">
            <a:extLst>
              <a:ext uri="{FF2B5EF4-FFF2-40B4-BE49-F238E27FC236}">
                <a16:creationId xmlns:a16="http://schemas.microsoft.com/office/drawing/2014/main" id="{1C16E034-A6CD-E44A-914F-18D42FCD9C53}"/>
              </a:ext>
            </a:extLst>
          </p:cNvPr>
          <p:cNvSpPr txBox="1"/>
          <p:nvPr/>
        </p:nvSpPr>
        <p:spPr>
          <a:xfrm>
            <a:off x="4104539" y="2151627"/>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22" name="矢印: 右 131">
            <a:extLst>
              <a:ext uri="{FF2B5EF4-FFF2-40B4-BE49-F238E27FC236}">
                <a16:creationId xmlns:a16="http://schemas.microsoft.com/office/drawing/2014/main" id="{B19D2F5D-0C2F-9940-A133-B16DE4D4F7DE}"/>
              </a:ext>
            </a:extLst>
          </p:cNvPr>
          <p:cNvSpPr/>
          <p:nvPr/>
        </p:nvSpPr>
        <p:spPr>
          <a:xfrm>
            <a:off x="3632622" y="1246205"/>
            <a:ext cx="357796"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7A93E2D9-8FFC-2D4A-A742-B91B56D50D81}"/>
              </a:ext>
            </a:extLst>
          </p:cNvPr>
          <p:cNvSpPr txBox="1"/>
          <p:nvPr/>
        </p:nvSpPr>
        <p:spPr>
          <a:xfrm>
            <a:off x="7016505" y="2150529"/>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24" name="テキスト ボックス 23">
            <a:extLst>
              <a:ext uri="{FF2B5EF4-FFF2-40B4-BE49-F238E27FC236}">
                <a16:creationId xmlns:a16="http://schemas.microsoft.com/office/drawing/2014/main" id="{498BB86E-CC59-AB42-9604-52AA8E5656C7}"/>
              </a:ext>
            </a:extLst>
          </p:cNvPr>
          <p:cNvSpPr txBox="1"/>
          <p:nvPr/>
        </p:nvSpPr>
        <p:spPr>
          <a:xfrm>
            <a:off x="6132351" y="2160598"/>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25" name="テキスト ボックス 24">
            <a:extLst>
              <a:ext uri="{FF2B5EF4-FFF2-40B4-BE49-F238E27FC236}">
                <a16:creationId xmlns:a16="http://schemas.microsoft.com/office/drawing/2014/main" id="{B7E9532B-D4BC-0344-BDC7-F3398F2B2112}"/>
              </a:ext>
            </a:extLst>
          </p:cNvPr>
          <p:cNvSpPr txBox="1"/>
          <p:nvPr/>
        </p:nvSpPr>
        <p:spPr>
          <a:xfrm>
            <a:off x="6692989" y="1571865"/>
            <a:ext cx="570132" cy="338554"/>
          </a:xfrm>
          <a:prstGeom prst="rect">
            <a:avLst/>
          </a:prstGeom>
          <a:solidFill>
            <a:schemeClr val="bg1"/>
          </a:solidFill>
        </p:spPr>
        <p:txBody>
          <a:bodyPr wrap="square" lIns="0" tIns="0" rIns="0" bIns="0"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sp>
        <p:nvSpPr>
          <p:cNvPr id="26" name="矢印: 右 131">
            <a:extLst>
              <a:ext uri="{FF2B5EF4-FFF2-40B4-BE49-F238E27FC236}">
                <a16:creationId xmlns:a16="http://schemas.microsoft.com/office/drawing/2014/main" id="{37F0BD13-AA48-0941-AEF1-D1E772AB009D}"/>
              </a:ext>
            </a:extLst>
          </p:cNvPr>
          <p:cNvSpPr/>
          <p:nvPr/>
        </p:nvSpPr>
        <p:spPr>
          <a:xfrm>
            <a:off x="7515463" y="1246219"/>
            <a:ext cx="360000"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DF4D80D4-9262-DB41-B6EB-1176F5734B81}"/>
              </a:ext>
            </a:extLst>
          </p:cNvPr>
          <p:cNvGrpSpPr/>
          <p:nvPr/>
        </p:nvGrpSpPr>
        <p:grpSpPr>
          <a:xfrm>
            <a:off x="7928859" y="1453305"/>
            <a:ext cx="1482000" cy="1151141"/>
            <a:chOff x="8719541" y="5680055"/>
            <a:chExt cx="1640756" cy="1274457"/>
          </a:xfrm>
        </p:grpSpPr>
        <p:pic>
          <p:nvPicPr>
            <p:cNvPr id="28" name="グラフィックス 27">
              <a:extLst>
                <a:ext uri="{FF2B5EF4-FFF2-40B4-BE49-F238E27FC236}">
                  <a16:creationId xmlns:a16="http://schemas.microsoft.com/office/drawing/2014/main" id="{719C441C-C9B3-C949-9E0C-2B12414641C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3044" t="14010" r="10941" b="11595"/>
            <a:stretch/>
          </p:blipFill>
          <p:spPr>
            <a:xfrm>
              <a:off x="8958114" y="5826166"/>
              <a:ext cx="1244461" cy="913475"/>
            </a:xfrm>
            <a:prstGeom prst="rect">
              <a:avLst/>
            </a:prstGeom>
          </p:spPr>
        </p:pic>
        <p:sp>
          <p:nvSpPr>
            <p:cNvPr id="29" name="テキスト ボックス 28">
              <a:extLst>
                <a:ext uri="{FF2B5EF4-FFF2-40B4-BE49-F238E27FC236}">
                  <a16:creationId xmlns:a16="http://schemas.microsoft.com/office/drawing/2014/main" id="{1193BA06-EDC7-C04B-B3CA-AA063349FE53}"/>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EA2658C0-E7BC-D841-BFAE-5FF029C2BC9A}"/>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C406BEB9-B9C2-F247-BD12-29D70DDD9C8D}"/>
                </a:ext>
              </a:extLst>
            </p:cNvPr>
            <p:cNvSpPr txBox="1"/>
            <p:nvPr/>
          </p:nvSpPr>
          <p:spPr>
            <a:xfrm rot="16200000">
              <a:off x="8344813" y="6054783"/>
              <a:ext cx="1026455"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32" name="テキスト ボックス 31">
            <a:extLst>
              <a:ext uri="{FF2B5EF4-FFF2-40B4-BE49-F238E27FC236}">
                <a16:creationId xmlns:a16="http://schemas.microsoft.com/office/drawing/2014/main" id="{2ADE7DD4-5B6F-C74E-9FD1-B91B47C6DFA4}"/>
              </a:ext>
            </a:extLst>
          </p:cNvPr>
          <p:cNvSpPr txBox="1"/>
          <p:nvPr/>
        </p:nvSpPr>
        <p:spPr>
          <a:xfrm>
            <a:off x="8042645" y="1201837"/>
            <a:ext cx="1277972" cy="307777"/>
          </a:xfrm>
          <a:prstGeom prst="rect">
            <a:avLst/>
          </a:prstGeom>
          <a:noFill/>
        </p:spPr>
        <p:txBody>
          <a:bodyPr wrap="square" rtlCol="0">
            <a:spAutoFit/>
          </a:bodyPr>
          <a:lstStyle/>
          <a:p>
            <a:pPr algn="ctr"/>
            <a:r>
              <a:rPr lang="ja-JP" altLang="en-US" sz="1400" b="1" dirty="0"/>
              <a:t>出力応答分布</a:t>
            </a:r>
            <a:endParaRPr kumimoji="1" lang="ja-JP" altLang="en-US" sz="1400" b="1" dirty="0"/>
          </a:p>
        </p:txBody>
      </p:sp>
      <p:sp>
        <p:nvSpPr>
          <p:cNvPr id="33" name="正方形/長方形 32">
            <a:extLst>
              <a:ext uri="{FF2B5EF4-FFF2-40B4-BE49-F238E27FC236}">
                <a16:creationId xmlns:a16="http://schemas.microsoft.com/office/drawing/2014/main" id="{0E221DD6-4273-594A-9086-F05737712306}"/>
              </a:ext>
            </a:extLst>
          </p:cNvPr>
          <p:cNvSpPr/>
          <p:nvPr/>
        </p:nvSpPr>
        <p:spPr>
          <a:xfrm>
            <a:off x="184858" y="3386373"/>
            <a:ext cx="2085386" cy="4011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既存橋梁の評価時</a:t>
            </a:r>
          </a:p>
        </p:txBody>
      </p:sp>
      <p:sp>
        <p:nvSpPr>
          <p:cNvPr id="34" name="テキスト ボックス 33">
            <a:extLst>
              <a:ext uri="{FF2B5EF4-FFF2-40B4-BE49-F238E27FC236}">
                <a16:creationId xmlns:a16="http://schemas.microsoft.com/office/drawing/2014/main" id="{F8F148E9-4CCB-AF4B-9B40-ABDCC560D760}"/>
              </a:ext>
            </a:extLst>
          </p:cNvPr>
          <p:cNvSpPr txBox="1"/>
          <p:nvPr/>
        </p:nvSpPr>
        <p:spPr>
          <a:xfrm>
            <a:off x="496609" y="3769758"/>
            <a:ext cx="1252523" cy="523220"/>
          </a:xfrm>
          <a:prstGeom prst="rect">
            <a:avLst/>
          </a:prstGeom>
          <a:noFill/>
        </p:spPr>
        <p:txBody>
          <a:bodyPr wrap="square" rtlCol="0">
            <a:spAutoFit/>
          </a:bodyPr>
          <a:lstStyle/>
          <a:p>
            <a:pPr algn="ctr"/>
            <a:r>
              <a:rPr lang="ja-JP" altLang="en-US" sz="1400" b="1" dirty="0"/>
              <a:t>実験計画法</a:t>
            </a:r>
            <a:br>
              <a:rPr lang="en-US" altLang="ja-JP" sz="1400" b="1" dirty="0"/>
            </a:br>
            <a:r>
              <a:rPr lang="ja-JP" altLang="en-US" sz="1400" b="1" dirty="0"/>
              <a:t>サンプリング</a:t>
            </a:r>
            <a:endParaRPr kumimoji="1" lang="ja-JP" altLang="en-US" sz="1400" b="1" dirty="0"/>
          </a:p>
        </p:txBody>
      </p:sp>
      <p:sp>
        <p:nvSpPr>
          <p:cNvPr id="35" name="テキスト ボックス 34">
            <a:extLst>
              <a:ext uri="{FF2B5EF4-FFF2-40B4-BE49-F238E27FC236}">
                <a16:creationId xmlns:a16="http://schemas.microsoft.com/office/drawing/2014/main" id="{F70399F6-9F7D-3745-B04C-D5729C47BE62}"/>
              </a:ext>
            </a:extLst>
          </p:cNvPr>
          <p:cNvSpPr txBox="1"/>
          <p:nvPr/>
        </p:nvSpPr>
        <p:spPr>
          <a:xfrm>
            <a:off x="2322575" y="3766779"/>
            <a:ext cx="1179433" cy="523220"/>
          </a:xfrm>
          <a:prstGeom prst="rect">
            <a:avLst/>
          </a:prstGeom>
          <a:noFill/>
        </p:spPr>
        <p:txBody>
          <a:bodyPr wrap="square" rtlCol="0">
            <a:spAutoFit/>
          </a:bodyPr>
          <a:lstStyle/>
          <a:p>
            <a:pPr algn="ctr"/>
            <a:r>
              <a:rPr lang="ja-JP" altLang="en-US" sz="1400" b="1" dirty="0"/>
              <a:t>橋梁の</a:t>
            </a:r>
            <a:br>
              <a:rPr lang="en-US" altLang="ja-JP" sz="1400" b="1" dirty="0"/>
            </a:br>
            <a:r>
              <a:rPr lang="ja-JP" altLang="en-US" sz="1400" b="1" dirty="0"/>
              <a:t>解析モデル</a:t>
            </a:r>
            <a:endParaRPr kumimoji="1" lang="ja-JP" altLang="en-US" sz="1400" b="1" dirty="0"/>
          </a:p>
        </p:txBody>
      </p:sp>
      <p:pic>
        <p:nvPicPr>
          <p:cNvPr id="36" name="図 35">
            <a:extLst>
              <a:ext uri="{FF2B5EF4-FFF2-40B4-BE49-F238E27FC236}">
                <a16:creationId xmlns:a16="http://schemas.microsoft.com/office/drawing/2014/main" id="{2D694C33-12D7-A644-811E-68B39CA409ED}"/>
              </a:ext>
            </a:extLst>
          </p:cNvPr>
          <p:cNvPicPr>
            <a:picLocks noChangeAspect="1"/>
          </p:cNvPicPr>
          <p:nvPr/>
        </p:nvPicPr>
        <p:blipFill rotWithShape="1">
          <a:blip r:embed="rId2"/>
          <a:srcRect l="3256"/>
          <a:stretch/>
        </p:blipFill>
        <p:spPr>
          <a:xfrm>
            <a:off x="2296697" y="4378366"/>
            <a:ext cx="1221139" cy="507221"/>
          </a:xfrm>
          <a:prstGeom prst="rect">
            <a:avLst/>
          </a:prstGeom>
        </p:spPr>
      </p:pic>
      <p:sp>
        <p:nvSpPr>
          <p:cNvPr id="37" name="矢印: 右 131">
            <a:extLst>
              <a:ext uri="{FF2B5EF4-FFF2-40B4-BE49-F238E27FC236}">
                <a16:creationId xmlns:a16="http://schemas.microsoft.com/office/drawing/2014/main" id="{7C8ADC49-0439-704E-A41B-7331AE05F6C1}"/>
              </a:ext>
            </a:extLst>
          </p:cNvPr>
          <p:cNvSpPr/>
          <p:nvPr/>
        </p:nvSpPr>
        <p:spPr>
          <a:xfrm>
            <a:off x="1718182" y="3811991"/>
            <a:ext cx="357796"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C0D972CE-B905-A34B-BAAC-D3DA1CFB6094}"/>
              </a:ext>
            </a:extLst>
          </p:cNvPr>
          <p:cNvSpPr txBox="1"/>
          <p:nvPr/>
        </p:nvSpPr>
        <p:spPr>
          <a:xfrm>
            <a:off x="972687" y="4953513"/>
            <a:ext cx="1552889"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39" name="テキスト ボックス 38">
            <a:extLst>
              <a:ext uri="{FF2B5EF4-FFF2-40B4-BE49-F238E27FC236}">
                <a16:creationId xmlns:a16="http://schemas.microsoft.com/office/drawing/2014/main" id="{2B990AB8-EA91-7A4D-9F5A-A301CBA2E8DF}"/>
              </a:ext>
            </a:extLst>
          </p:cNvPr>
          <p:cNvSpPr txBox="1"/>
          <p:nvPr/>
        </p:nvSpPr>
        <p:spPr>
          <a:xfrm rot="16200000">
            <a:off x="447183" y="4433975"/>
            <a:ext cx="446405" cy="184666"/>
          </a:xfrm>
          <a:prstGeom prst="rect">
            <a:avLst/>
          </a:prstGeom>
          <a:noFill/>
        </p:spPr>
        <p:txBody>
          <a:bodyPr wrap="square" lIns="0" tIns="0" rIns="0" bIns="0" rtlCol="0">
            <a:spAutoFit/>
          </a:bodyPr>
          <a:lstStyle/>
          <a:p>
            <a:r>
              <a:rPr kumimoji="1" lang="ja-JP" altLang="en-US" sz="1200" dirty="0"/>
              <a:t>剛性</a:t>
            </a:r>
          </a:p>
        </p:txBody>
      </p:sp>
      <p:sp>
        <p:nvSpPr>
          <p:cNvPr id="40" name="テキスト ボックス 39">
            <a:extLst>
              <a:ext uri="{FF2B5EF4-FFF2-40B4-BE49-F238E27FC236}">
                <a16:creationId xmlns:a16="http://schemas.microsoft.com/office/drawing/2014/main" id="{A0AA4731-9266-6F41-B462-91B9B852256C}"/>
              </a:ext>
            </a:extLst>
          </p:cNvPr>
          <p:cNvSpPr txBox="1"/>
          <p:nvPr/>
        </p:nvSpPr>
        <p:spPr>
          <a:xfrm>
            <a:off x="4135683" y="3769776"/>
            <a:ext cx="1277972" cy="307777"/>
          </a:xfrm>
          <a:prstGeom prst="rect">
            <a:avLst/>
          </a:prstGeom>
          <a:noFill/>
        </p:spPr>
        <p:txBody>
          <a:bodyPr wrap="square" rtlCol="0">
            <a:spAutoFit/>
          </a:bodyPr>
          <a:lstStyle/>
          <a:p>
            <a:pPr algn="ctr"/>
            <a:r>
              <a:rPr kumimoji="1" lang="ja-JP" altLang="en-US" sz="1400" b="1" dirty="0"/>
              <a:t>解析データ</a:t>
            </a:r>
          </a:p>
        </p:txBody>
      </p:sp>
      <p:pic>
        <p:nvPicPr>
          <p:cNvPr id="41" name="図 40">
            <a:extLst>
              <a:ext uri="{FF2B5EF4-FFF2-40B4-BE49-F238E27FC236}">
                <a16:creationId xmlns:a16="http://schemas.microsoft.com/office/drawing/2014/main" id="{58B661A2-D50A-BD47-8320-2DA011D3E126}"/>
              </a:ext>
            </a:extLst>
          </p:cNvPr>
          <p:cNvPicPr>
            <a:picLocks noChangeAspect="1"/>
          </p:cNvPicPr>
          <p:nvPr/>
        </p:nvPicPr>
        <p:blipFill rotWithShape="1">
          <a:blip r:embed="rId3"/>
          <a:srcRect l="21715" t="11054" r="19093" b="10230"/>
          <a:stretch/>
        </p:blipFill>
        <p:spPr>
          <a:xfrm>
            <a:off x="761336" y="4232158"/>
            <a:ext cx="713942" cy="712066"/>
          </a:xfrm>
          <a:prstGeom prst="rect">
            <a:avLst/>
          </a:prstGeom>
        </p:spPr>
      </p:pic>
      <p:sp>
        <p:nvSpPr>
          <p:cNvPr id="42" name="四角形: 角を丸くする 93">
            <a:extLst>
              <a:ext uri="{FF2B5EF4-FFF2-40B4-BE49-F238E27FC236}">
                <a16:creationId xmlns:a16="http://schemas.microsoft.com/office/drawing/2014/main" id="{6C85C4AB-900F-024F-815D-A34538804D43}"/>
              </a:ext>
            </a:extLst>
          </p:cNvPr>
          <p:cNvSpPr/>
          <p:nvPr/>
        </p:nvSpPr>
        <p:spPr>
          <a:xfrm rot="1309915">
            <a:off x="1110418" y="4340066"/>
            <a:ext cx="759019" cy="322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dirty="0">
                <a:solidFill>
                  <a:srgbClr val="FF0000"/>
                </a:solidFill>
              </a:rPr>
              <a:t>小数</a:t>
            </a:r>
          </a:p>
        </p:txBody>
      </p:sp>
      <p:sp>
        <p:nvSpPr>
          <p:cNvPr id="43" name="テキスト ボックス 42">
            <a:extLst>
              <a:ext uri="{FF2B5EF4-FFF2-40B4-BE49-F238E27FC236}">
                <a16:creationId xmlns:a16="http://schemas.microsoft.com/office/drawing/2014/main" id="{8A3E3CF2-0AE1-7646-82FB-FC128581D08B}"/>
              </a:ext>
            </a:extLst>
          </p:cNvPr>
          <p:cNvSpPr txBox="1"/>
          <p:nvPr/>
        </p:nvSpPr>
        <p:spPr>
          <a:xfrm>
            <a:off x="6036106" y="3671674"/>
            <a:ext cx="1494298" cy="523220"/>
          </a:xfrm>
          <a:prstGeom prst="rect">
            <a:avLst/>
          </a:prstGeom>
          <a:noFill/>
        </p:spPr>
        <p:txBody>
          <a:bodyPr wrap="square" rtlCol="0">
            <a:spAutoFit/>
          </a:bodyPr>
          <a:lstStyle/>
          <a:p>
            <a:pPr algn="ctr"/>
            <a:r>
              <a:rPr kumimoji="1" lang="en-US" altLang="ja-JP" sz="1400" b="1" dirty="0"/>
              <a:t>GPR</a:t>
            </a:r>
            <a:r>
              <a:rPr kumimoji="1" lang="ja-JP" altLang="en-US" sz="1400" b="1" dirty="0"/>
              <a:t>による</a:t>
            </a:r>
            <a:br>
              <a:rPr kumimoji="1" lang="en-US" altLang="ja-JP" sz="1400" b="1" dirty="0"/>
            </a:br>
            <a:r>
              <a:rPr kumimoji="1" lang="ja-JP" altLang="en-US" sz="1400" b="1" dirty="0"/>
              <a:t>代替モデル</a:t>
            </a:r>
          </a:p>
        </p:txBody>
      </p:sp>
      <p:pic>
        <p:nvPicPr>
          <p:cNvPr id="44" name="図 43">
            <a:extLst>
              <a:ext uri="{FF2B5EF4-FFF2-40B4-BE49-F238E27FC236}">
                <a16:creationId xmlns:a16="http://schemas.microsoft.com/office/drawing/2014/main" id="{F9F56ABA-1698-0145-A236-55F2E33A9DA2}"/>
              </a:ext>
            </a:extLst>
          </p:cNvPr>
          <p:cNvPicPr>
            <a:picLocks noChangeAspect="1"/>
          </p:cNvPicPr>
          <p:nvPr/>
        </p:nvPicPr>
        <p:blipFill>
          <a:blip r:embed="rId4"/>
          <a:stretch>
            <a:fillRect/>
          </a:stretch>
        </p:blipFill>
        <p:spPr>
          <a:xfrm>
            <a:off x="6287635" y="4114250"/>
            <a:ext cx="1016423" cy="887074"/>
          </a:xfrm>
          <a:prstGeom prst="rect">
            <a:avLst/>
          </a:prstGeom>
          <a:ln>
            <a:solidFill>
              <a:schemeClr val="tx1"/>
            </a:solidFill>
          </a:ln>
        </p:spPr>
      </p:pic>
      <p:grpSp>
        <p:nvGrpSpPr>
          <p:cNvPr id="45" name="グループ化 44">
            <a:extLst>
              <a:ext uri="{FF2B5EF4-FFF2-40B4-BE49-F238E27FC236}">
                <a16:creationId xmlns:a16="http://schemas.microsoft.com/office/drawing/2014/main" id="{1F895114-0930-DB4C-99BD-8278679CBCFC}"/>
              </a:ext>
            </a:extLst>
          </p:cNvPr>
          <p:cNvGrpSpPr/>
          <p:nvPr/>
        </p:nvGrpSpPr>
        <p:grpSpPr>
          <a:xfrm>
            <a:off x="4270276" y="4071182"/>
            <a:ext cx="1227886" cy="904443"/>
            <a:chOff x="6320706" y="3854516"/>
            <a:chExt cx="1121907" cy="826381"/>
          </a:xfrm>
        </p:grpSpPr>
        <p:pic>
          <p:nvPicPr>
            <p:cNvPr id="46" name="図 45">
              <a:extLst>
                <a:ext uri="{FF2B5EF4-FFF2-40B4-BE49-F238E27FC236}">
                  <a16:creationId xmlns:a16="http://schemas.microsoft.com/office/drawing/2014/main" id="{EB4FED8B-651E-C647-B2C3-9E7A7155F1F4}"/>
                </a:ext>
              </a:extLst>
            </p:cNvPr>
            <p:cNvPicPr>
              <a:picLocks noChangeAspect="1"/>
            </p:cNvPicPr>
            <p:nvPr/>
          </p:nvPicPr>
          <p:blipFill>
            <a:blip r:embed="rId5"/>
            <a:stretch>
              <a:fillRect/>
            </a:stretch>
          </p:blipFill>
          <p:spPr>
            <a:xfrm>
              <a:off x="6320706" y="3905351"/>
              <a:ext cx="937567" cy="775546"/>
            </a:xfrm>
            <a:prstGeom prst="rect">
              <a:avLst/>
            </a:prstGeom>
            <a:ln>
              <a:solidFill>
                <a:schemeClr val="tx1"/>
              </a:solidFill>
            </a:ln>
          </p:spPr>
        </p:pic>
        <p:sp>
          <p:nvSpPr>
            <p:cNvPr id="47" name="テキスト ボックス 46">
              <a:extLst>
                <a:ext uri="{FF2B5EF4-FFF2-40B4-BE49-F238E27FC236}">
                  <a16:creationId xmlns:a16="http://schemas.microsoft.com/office/drawing/2014/main" id="{09883E86-FEE4-0F4A-BE54-BA6EE8B3F28F}"/>
                </a:ext>
              </a:extLst>
            </p:cNvPr>
            <p:cNvSpPr txBox="1"/>
            <p:nvPr/>
          </p:nvSpPr>
          <p:spPr>
            <a:xfrm>
              <a:off x="6651379" y="3854516"/>
              <a:ext cx="791234" cy="393697"/>
            </a:xfrm>
            <a:prstGeom prst="rect">
              <a:avLst/>
            </a:prstGeom>
            <a:noFill/>
          </p:spPr>
          <p:txBody>
            <a:bodyPr wrap="square"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sp>
        <p:nvSpPr>
          <p:cNvPr id="48" name="テキスト ボックス 47">
            <a:extLst>
              <a:ext uri="{FF2B5EF4-FFF2-40B4-BE49-F238E27FC236}">
                <a16:creationId xmlns:a16="http://schemas.microsoft.com/office/drawing/2014/main" id="{4AC1708B-1541-DB45-A364-B7DFDFBF4FCA}"/>
              </a:ext>
            </a:extLst>
          </p:cNvPr>
          <p:cNvSpPr txBox="1"/>
          <p:nvPr/>
        </p:nvSpPr>
        <p:spPr>
          <a:xfrm>
            <a:off x="5014571" y="4703521"/>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49" name="テキスト ボックス 48">
            <a:extLst>
              <a:ext uri="{FF2B5EF4-FFF2-40B4-BE49-F238E27FC236}">
                <a16:creationId xmlns:a16="http://schemas.microsoft.com/office/drawing/2014/main" id="{0A8409EB-A4BF-8A41-9C4F-279A0FAD1CF8}"/>
              </a:ext>
            </a:extLst>
          </p:cNvPr>
          <p:cNvSpPr txBox="1"/>
          <p:nvPr/>
        </p:nvSpPr>
        <p:spPr>
          <a:xfrm>
            <a:off x="4130417" y="4713590"/>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50" name="矢印: 右 131">
            <a:extLst>
              <a:ext uri="{FF2B5EF4-FFF2-40B4-BE49-F238E27FC236}">
                <a16:creationId xmlns:a16="http://schemas.microsoft.com/office/drawing/2014/main" id="{1796B800-0652-564E-B7A6-F2FB6B7617C6}"/>
              </a:ext>
            </a:extLst>
          </p:cNvPr>
          <p:cNvSpPr/>
          <p:nvPr/>
        </p:nvSpPr>
        <p:spPr>
          <a:xfrm>
            <a:off x="3658500" y="3808168"/>
            <a:ext cx="357796"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右 131">
            <a:extLst>
              <a:ext uri="{FF2B5EF4-FFF2-40B4-BE49-F238E27FC236}">
                <a16:creationId xmlns:a16="http://schemas.microsoft.com/office/drawing/2014/main" id="{4DBB0B9D-A78B-F246-A067-AD9FE6DE8D9A}"/>
              </a:ext>
            </a:extLst>
          </p:cNvPr>
          <p:cNvSpPr/>
          <p:nvPr/>
        </p:nvSpPr>
        <p:spPr>
          <a:xfrm>
            <a:off x="5348508" y="3842058"/>
            <a:ext cx="870785"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GPR</a:t>
            </a:r>
            <a:endParaRPr kumimoji="1" lang="ja-JP" altLang="en-US" dirty="0"/>
          </a:p>
        </p:txBody>
      </p:sp>
      <p:sp>
        <p:nvSpPr>
          <p:cNvPr id="52" name="テキスト ボックス 51">
            <a:extLst>
              <a:ext uri="{FF2B5EF4-FFF2-40B4-BE49-F238E27FC236}">
                <a16:creationId xmlns:a16="http://schemas.microsoft.com/office/drawing/2014/main" id="{74C8C60F-39F2-1448-9560-488F9905290E}"/>
              </a:ext>
            </a:extLst>
          </p:cNvPr>
          <p:cNvSpPr txBox="1"/>
          <p:nvPr/>
        </p:nvSpPr>
        <p:spPr>
          <a:xfrm>
            <a:off x="7042383" y="4712492"/>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53" name="テキスト ボックス 52">
            <a:extLst>
              <a:ext uri="{FF2B5EF4-FFF2-40B4-BE49-F238E27FC236}">
                <a16:creationId xmlns:a16="http://schemas.microsoft.com/office/drawing/2014/main" id="{AD22AEA3-3666-AA44-ACB4-E7B2BFD2CC12}"/>
              </a:ext>
            </a:extLst>
          </p:cNvPr>
          <p:cNvSpPr txBox="1"/>
          <p:nvPr/>
        </p:nvSpPr>
        <p:spPr>
          <a:xfrm>
            <a:off x="6158229" y="4722561"/>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54" name="テキスト ボックス 53">
            <a:extLst>
              <a:ext uri="{FF2B5EF4-FFF2-40B4-BE49-F238E27FC236}">
                <a16:creationId xmlns:a16="http://schemas.microsoft.com/office/drawing/2014/main" id="{F626907B-B238-9845-A9B7-8703F429692D}"/>
              </a:ext>
            </a:extLst>
          </p:cNvPr>
          <p:cNvSpPr txBox="1"/>
          <p:nvPr/>
        </p:nvSpPr>
        <p:spPr>
          <a:xfrm>
            <a:off x="6718867" y="4133828"/>
            <a:ext cx="570132" cy="338554"/>
          </a:xfrm>
          <a:prstGeom prst="rect">
            <a:avLst/>
          </a:prstGeom>
          <a:solidFill>
            <a:schemeClr val="bg1"/>
          </a:solidFill>
        </p:spPr>
        <p:txBody>
          <a:bodyPr wrap="square" lIns="0" tIns="0" rIns="0" bIns="0"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sp>
        <p:nvSpPr>
          <p:cNvPr id="55" name="矢印: 右 131">
            <a:extLst>
              <a:ext uri="{FF2B5EF4-FFF2-40B4-BE49-F238E27FC236}">
                <a16:creationId xmlns:a16="http://schemas.microsoft.com/office/drawing/2014/main" id="{B2B82D70-22C0-E246-B8D0-27BD05566251}"/>
              </a:ext>
            </a:extLst>
          </p:cNvPr>
          <p:cNvSpPr/>
          <p:nvPr/>
        </p:nvSpPr>
        <p:spPr>
          <a:xfrm>
            <a:off x="7541341" y="3808182"/>
            <a:ext cx="360000"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A6367352-CF21-344C-957F-EF164B7FB7A9}"/>
              </a:ext>
            </a:extLst>
          </p:cNvPr>
          <p:cNvGrpSpPr/>
          <p:nvPr/>
        </p:nvGrpSpPr>
        <p:grpSpPr>
          <a:xfrm>
            <a:off x="7954737" y="4015268"/>
            <a:ext cx="1482000" cy="1151141"/>
            <a:chOff x="8719541" y="5680055"/>
            <a:chExt cx="1640756" cy="1274457"/>
          </a:xfrm>
        </p:grpSpPr>
        <p:pic>
          <p:nvPicPr>
            <p:cNvPr id="57" name="グラフィックス 56">
              <a:extLst>
                <a:ext uri="{FF2B5EF4-FFF2-40B4-BE49-F238E27FC236}">
                  <a16:creationId xmlns:a16="http://schemas.microsoft.com/office/drawing/2014/main" id="{633FC548-31BB-9742-B2CD-91A3B50A308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3044" t="14010" r="10941" b="11595"/>
            <a:stretch/>
          </p:blipFill>
          <p:spPr>
            <a:xfrm>
              <a:off x="8958114" y="5826166"/>
              <a:ext cx="1244461" cy="913475"/>
            </a:xfrm>
            <a:prstGeom prst="rect">
              <a:avLst/>
            </a:prstGeom>
          </p:spPr>
        </p:pic>
        <p:sp>
          <p:nvSpPr>
            <p:cNvPr id="58" name="テキスト ボックス 57">
              <a:extLst>
                <a:ext uri="{FF2B5EF4-FFF2-40B4-BE49-F238E27FC236}">
                  <a16:creationId xmlns:a16="http://schemas.microsoft.com/office/drawing/2014/main" id="{E9F2D2DA-0F5E-8A43-A8F4-B950A709710D}"/>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59" name="テキスト ボックス 58">
              <a:extLst>
                <a:ext uri="{FF2B5EF4-FFF2-40B4-BE49-F238E27FC236}">
                  <a16:creationId xmlns:a16="http://schemas.microsoft.com/office/drawing/2014/main" id="{F7C34E29-5E56-A246-8468-029EC12EC28A}"/>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60" name="テキスト ボックス 59">
              <a:extLst>
                <a:ext uri="{FF2B5EF4-FFF2-40B4-BE49-F238E27FC236}">
                  <a16:creationId xmlns:a16="http://schemas.microsoft.com/office/drawing/2014/main" id="{7EE277D8-1B47-F240-8C6B-69E46F3E99B5}"/>
                </a:ext>
              </a:extLst>
            </p:cNvPr>
            <p:cNvSpPr txBox="1"/>
            <p:nvPr/>
          </p:nvSpPr>
          <p:spPr>
            <a:xfrm rot="16200000">
              <a:off x="8344813" y="6054783"/>
              <a:ext cx="1026455"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61" name="テキスト ボックス 60">
            <a:extLst>
              <a:ext uri="{FF2B5EF4-FFF2-40B4-BE49-F238E27FC236}">
                <a16:creationId xmlns:a16="http://schemas.microsoft.com/office/drawing/2014/main" id="{FFAE2E02-8F82-3741-A181-07C23193C871}"/>
              </a:ext>
            </a:extLst>
          </p:cNvPr>
          <p:cNvSpPr txBox="1"/>
          <p:nvPr/>
        </p:nvSpPr>
        <p:spPr>
          <a:xfrm>
            <a:off x="8068523" y="3763800"/>
            <a:ext cx="1277972" cy="307777"/>
          </a:xfrm>
          <a:prstGeom prst="rect">
            <a:avLst/>
          </a:prstGeom>
          <a:noFill/>
        </p:spPr>
        <p:txBody>
          <a:bodyPr wrap="square" rtlCol="0">
            <a:spAutoFit/>
          </a:bodyPr>
          <a:lstStyle/>
          <a:p>
            <a:pPr algn="ctr"/>
            <a:r>
              <a:rPr lang="ja-JP" altLang="en-US" sz="1400" b="1" dirty="0"/>
              <a:t>出力応答分布</a:t>
            </a:r>
            <a:endParaRPr kumimoji="1" lang="ja-JP" altLang="en-US" sz="1400" b="1" dirty="0"/>
          </a:p>
        </p:txBody>
      </p:sp>
      <p:sp>
        <p:nvSpPr>
          <p:cNvPr id="62" name="上矢印 1">
            <a:extLst>
              <a:ext uri="{FF2B5EF4-FFF2-40B4-BE49-F238E27FC236}">
                <a16:creationId xmlns:a16="http://schemas.microsoft.com/office/drawing/2014/main" id="{A317AA66-805B-7648-9DA8-D21FC7FAC36F}"/>
              </a:ext>
            </a:extLst>
          </p:cNvPr>
          <p:cNvSpPr/>
          <p:nvPr/>
        </p:nvSpPr>
        <p:spPr>
          <a:xfrm rot="8129495">
            <a:off x="5167173" y="2212161"/>
            <a:ext cx="516445" cy="1855605"/>
          </a:xfrm>
          <a:prstGeom prst="up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algn="ctr"/>
            <a:endParaRPr kumimoji="1" lang="en-US" altLang="ja-JP" sz="1600" b="1" dirty="0"/>
          </a:p>
        </p:txBody>
      </p:sp>
      <p:sp>
        <p:nvSpPr>
          <p:cNvPr id="63" name="四角形: 角を丸くする 2">
            <a:extLst>
              <a:ext uri="{FF2B5EF4-FFF2-40B4-BE49-F238E27FC236}">
                <a16:creationId xmlns:a16="http://schemas.microsoft.com/office/drawing/2014/main" id="{E3C4D80D-B041-504D-B6F2-54C0A3F24285}"/>
              </a:ext>
            </a:extLst>
          </p:cNvPr>
          <p:cNvSpPr/>
          <p:nvPr/>
        </p:nvSpPr>
        <p:spPr>
          <a:xfrm>
            <a:off x="6103342" y="2721726"/>
            <a:ext cx="3149102" cy="761273"/>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1">
                    <a:lumMod val="75000"/>
                  </a:schemeClr>
                </a:solidFill>
              </a:rPr>
              <a:t>転移学習</a:t>
            </a:r>
            <a:r>
              <a:rPr kumimoji="1" lang="ja-JP" altLang="en-US" sz="2000" b="1" dirty="0"/>
              <a:t>により</a:t>
            </a:r>
            <a:br>
              <a:rPr kumimoji="1" lang="en-US" altLang="ja-JP" sz="2000" b="1" dirty="0"/>
            </a:br>
            <a:r>
              <a:rPr kumimoji="1" lang="ja-JP" altLang="en-US" sz="2000" b="1" dirty="0"/>
              <a:t>設計時のデータを活用</a:t>
            </a:r>
          </a:p>
        </p:txBody>
      </p:sp>
      <p:sp>
        <p:nvSpPr>
          <p:cNvPr id="64" name="角丸四角形 20">
            <a:extLst>
              <a:ext uri="{FF2B5EF4-FFF2-40B4-BE49-F238E27FC236}">
                <a16:creationId xmlns:a16="http://schemas.microsoft.com/office/drawing/2014/main" id="{73B585D0-EC1F-5D41-A508-D01CFE5CC7E2}"/>
              </a:ext>
            </a:extLst>
          </p:cNvPr>
          <p:cNvSpPr/>
          <p:nvPr/>
        </p:nvSpPr>
        <p:spPr>
          <a:xfrm>
            <a:off x="158199" y="5324403"/>
            <a:ext cx="9580675" cy="14310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rPr>
              <a:t>転移学習を用いた</a:t>
            </a:r>
            <a:r>
              <a:rPr kumimoji="1" lang="en-US" altLang="ja-JP" sz="2400" b="1" dirty="0">
                <a:solidFill>
                  <a:schemeClr val="tx1"/>
                </a:solidFill>
                <a:latin typeface="Helvetica" panose="020B0604020202030204" pitchFamily="34" charset="0"/>
              </a:rPr>
              <a:t>ARD</a:t>
            </a:r>
            <a:r>
              <a:rPr kumimoji="1" lang="ja-JP" altLang="en-US" sz="2400" b="1" dirty="0">
                <a:solidFill>
                  <a:schemeClr val="tx1"/>
                </a:solidFill>
              </a:rPr>
              <a:t>カーネルによるガウス過程回帰</a:t>
            </a:r>
            <a:r>
              <a:rPr kumimoji="1" lang="en-US" altLang="ja-JP" sz="2400" b="1" dirty="0">
                <a:solidFill>
                  <a:schemeClr val="tx1"/>
                </a:solidFill>
                <a:latin typeface="Helvetica" panose="020B0604020202030204" pitchFamily="34" charset="0"/>
              </a:rPr>
              <a:t>(GPR)</a:t>
            </a:r>
            <a:r>
              <a:rPr kumimoji="1" lang="ja-JP" altLang="en-US" sz="2400" b="1" dirty="0">
                <a:solidFill>
                  <a:schemeClr val="tx1"/>
                </a:solidFill>
              </a:rPr>
              <a:t>を使ったサロゲートモデルを信頼性解析に適用し、計算負荷が小さく説明性のあるモデルを構築することでサロゲートモデルの有効性を示す</a:t>
            </a:r>
            <a:endParaRPr kumimoji="1" lang="ja-JP" altLang="en-US" sz="2400" dirty="0"/>
          </a:p>
        </p:txBody>
      </p:sp>
      <p:sp>
        <p:nvSpPr>
          <p:cNvPr id="65" name="矢印: 右 131">
            <a:extLst>
              <a:ext uri="{FF2B5EF4-FFF2-40B4-BE49-F238E27FC236}">
                <a16:creationId xmlns:a16="http://schemas.microsoft.com/office/drawing/2014/main" id="{1EF4571A-A069-DE41-ACF7-A0073368E9BC}"/>
              </a:ext>
            </a:extLst>
          </p:cNvPr>
          <p:cNvSpPr/>
          <p:nvPr/>
        </p:nvSpPr>
        <p:spPr>
          <a:xfrm>
            <a:off x="5363748" y="1236018"/>
            <a:ext cx="870785"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GPR</a:t>
            </a:r>
            <a:endParaRPr kumimoji="1" lang="ja-JP" altLang="en-US" dirty="0"/>
          </a:p>
        </p:txBody>
      </p:sp>
    </p:spTree>
    <p:extLst>
      <p:ext uri="{BB962C8B-B14F-4D97-AF65-F5344CB8AC3E}">
        <p14:creationId xmlns:p14="http://schemas.microsoft.com/office/powerpoint/2010/main" val="4196513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円/楕円 70">
            <a:extLst>
              <a:ext uri="{FF2B5EF4-FFF2-40B4-BE49-F238E27FC236}">
                <a16:creationId xmlns:a16="http://schemas.microsoft.com/office/drawing/2014/main" id="{AEDD162D-EF88-0E4A-AEBB-4244F76C0DF8}"/>
              </a:ext>
            </a:extLst>
          </p:cNvPr>
          <p:cNvSpPr/>
          <p:nvPr/>
        </p:nvSpPr>
        <p:spPr>
          <a:xfrm>
            <a:off x="7427917" y="1157437"/>
            <a:ext cx="1461379" cy="1461379"/>
          </a:xfrm>
          <a:prstGeom prst="ellipse">
            <a:avLst/>
          </a:prstGeom>
          <a:solidFill>
            <a:schemeClr val="tx2">
              <a:lumMod val="20000"/>
              <a:lumOff val="8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EC9ABC75-CA70-9A4C-960A-D0FC8930446A}"/>
              </a:ext>
            </a:extLst>
          </p:cNvPr>
          <p:cNvSpPr/>
          <p:nvPr/>
        </p:nvSpPr>
        <p:spPr>
          <a:xfrm>
            <a:off x="2283191" y="3105243"/>
            <a:ext cx="6725995" cy="250684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2000" b="1" dirty="0">
              <a:solidFill>
                <a:schemeClr val="tx1"/>
              </a:solidFill>
            </a:endParaRPr>
          </a:p>
        </p:txBody>
      </p:sp>
      <p:sp>
        <p:nvSpPr>
          <p:cNvPr id="33" name="正方形/長方形 32">
            <a:extLst>
              <a:ext uri="{FF2B5EF4-FFF2-40B4-BE49-F238E27FC236}">
                <a16:creationId xmlns:a16="http://schemas.microsoft.com/office/drawing/2014/main" id="{D3DDEC57-9A87-8141-8EE2-F796A55A877B}"/>
              </a:ext>
            </a:extLst>
          </p:cNvPr>
          <p:cNvSpPr/>
          <p:nvPr/>
        </p:nvSpPr>
        <p:spPr>
          <a:xfrm>
            <a:off x="2297348" y="1047807"/>
            <a:ext cx="4912118" cy="18166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2000" b="1" dirty="0">
              <a:solidFill>
                <a:schemeClr val="tx1"/>
              </a:solidFill>
            </a:endParaRPr>
          </a:p>
        </p:txBody>
      </p:sp>
      <p:sp>
        <p:nvSpPr>
          <p:cNvPr id="12" name="正方形/長方形 11">
            <a:extLst>
              <a:ext uri="{FF2B5EF4-FFF2-40B4-BE49-F238E27FC236}">
                <a16:creationId xmlns:a16="http://schemas.microsoft.com/office/drawing/2014/main" id="{4A85362C-FEB1-7F41-8E7E-998180A25FA9}"/>
              </a:ext>
            </a:extLst>
          </p:cNvPr>
          <p:cNvSpPr/>
          <p:nvPr/>
        </p:nvSpPr>
        <p:spPr>
          <a:xfrm>
            <a:off x="134801" y="3072984"/>
            <a:ext cx="1827134" cy="1948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26509BE-3754-7148-B541-480FF64E30B6}"/>
              </a:ext>
            </a:extLst>
          </p:cNvPr>
          <p:cNvSpPr>
            <a:spLocks noGrp="1"/>
          </p:cNvSpPr>
          <p:nvPr>
            <p:ph type="title"/>
          </p:nvPr>
        </p:nvSpPr>
        <p:spPr/>
        <p:txBody>
          <a:bodyPr/>
          <a:lstStyle/>
          <a:p>
            <a:r>
              <a:rPr kumimoji="1" lang="ja-JP" altLang="en-US"/>
              <a:t>背景</a:t>
            </a:r>
          </a:p>
        </p:txBody>
      </p:sp>
      <p:sp>
        <p:nvSpPr>
          <p:cNvPr id="4" name="正方形/長方形 3">
            <a:extLst>
              <a:ext uri="{FF2B5EF4-FFF2-40B4-BE49-F238E27FC236}">
                <a16:creationId xmlns:a16="http://schemas.microsoft.com/office/drawing/2014/main" id="{300A90FC-CA28-994C-A36A-A2DE593851AC}"/>
              </a:ext>
            </a:extLst>
          </p:cNvPr>
          <p:cNvSpPr/>
          <p:nvPr/>
        </p:nvSpPr>
        <p:spPr>
          <a:xfrm>
            <a:off x="184761" y="884873"/>
            <a:ext cx="1460487" cy="4000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dirty="0">
                <a:solidFill>
                  <a:schemeClr val="tx1"/>
                </a:solidFill>
                <a:latin typeface="Yu Gothic" panose="020B0400000000000000" pitchFamily="34" charset="-128"/>
                <a:ea typeface="Yu Gothic" panose="020B0400000000000000" pitchFamily="34" charset="-128"/>
              </a:rPr>
              <a:t>対象構造物</a:t>
            </a:r>
          </a:p>
        </p:txBody>
      </p:sp>
      <p:pic>
        <p:nvPicPr>
          <p:cNvPr id="5" name="図 4">
            <a:extLst>
              <a:ext uri="{FF2B5EF4-FFF2-40B4-BE49-F238E27FC236}">
                <a16:creationId xmlns:a16="http://schemas.microsoft.com/office/drawing/2014/main" id="{6E9715A6-C690-6246-9C85-55D37E752F75}"/>
              </a:ext>
            </a:extLst>
          </p:cNvPr>
          <p:cNvPicPr>
            <a:picLocks noChangeAspect="1"/>
          </p:cNvPicPr>
          <p:nvPr/>
        </p:nvPicPr>
        <p:blipFill rotWithShape="1">
          <a:blip r:embed="rId2"/>
          <a:srcRect l="9444" t="-2153" r="1697" b="8464"/>
          <a:stretch/>
        </p:blipFill>
        <p:spPr>
          <a:xfrm>
            <a:off x="142469" y="1500768"/>
            <a:ext cx="1827134" cy="1335851"/>
          </a:xfrm>
          <a:prstGeom prst="rect">
            <a:avLst/>
          </a:prstGeom>
        </p:spPr>
      </p:pic>
      <p:sp>
        <p:nvSpPr>
          <p:cNvPr id="6" name="正方形/長方形 5">
            <a:extLst>
              <a:ext uri="{FF2B5EF4-FFF2-40B4-BE49-F238E27FC236}">
                <a16:creationId xmlns:a16="http://schemas.microsoft.com/office/drawing/2014/main" id="{C0E02164-AB6F-FD40-81FB-2591F9585E22}"/>
              </a:ext>
            </a:extLst>
          </p:cNvPr>
          <p:cNvSpPr/>
          <p:nvPr/>
        </p:nvSpPr>
        <p:spPr>
          <a:xfrm>
            <a:off x="149096" y="1416356"/>
            <a:ext cx="942425" cy="361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dirty="0">
                <a:solidFill>
                  <a:schemeClr val="tx1"/>
                </a:solidFill>
                <a:latin typeface="Helvetica" panose="020B0604020202030204" pitchFamily="34" charset="0"/>
              </a:rPr>
              <a:t>ex) </a:t>
            </a:r>
            <a:r>
              <a:rPr lang="ja-JP" altLang="en-US" b="1" dirty="0">
                <a:solidFill>
                  <a:schemeClr val="tx1"/>
                </a:solidFill>
              </a:rPr>
              <a:t>橋梁</a:t>
            </a:r>
            <a:endParaRPr kumimoji="1" lang="ja-JP" altLang="en-US" b="1" dirty="0">
              <a:solidFill>
                <a:schemeClr val="tx1"/>
              </a:solidFill>
            </a:endParaRPr>
          </a:p>
        </p:txBody>
      </p:sp>
      <p:grpSp>
        <p:nvGrpSpPr>
          <p:cNvPr id="7" name="グループ化 6">
            <a:extLst>
              <a:ext uri="{FF2B5EF4-FFF2-40B4-BE49-F238E27FC236}">
                <a16:creationId xmlns:a16="http://schemas.microsoft.com/office/drawing/2014/main" id="{8AEA7899-58E1-4649-A730-9C7B2EB54E5E}"/>
              </a:ext>
            </a:extLst>
          </p:cNvPr>
          <p:cNvGrpSpPr/>
          <p:nvPr/>
        </p:nvGrpSpPr>
        <p:grpSpPr>
          <a:xfrm>
            <a:off x="226683" y="3655515"/>
            <a:ext cx="1954432" cy="1314660"/>
            <a:chOff x="244555" y="3237731"/>
            <a:chExt cx="1954432" cy="1314660"/>
          </a:xfrm>
        </p:grpSpPr>
        <p:pic>
          <p:nvPicPr>
            <p:cNvPr id="8" name="グラフィックス 7">
              <a:extLst>
                <a:ext uri="{FF2B5EF4-FFF2-40B4-BE49-F238E27FC236}">
                  <a16:creationId xmlns:a16="http://schemas.microsoft.com/office/drawing/2014/main" id="{816C78D8-92AC-894F-9B7F-5FF70132B4C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073" t="13889" r="11249" b="11503"/>
            <a:stretch/>
          </p:blipFill>
          <p:spPr>
            <a:xfrm>
              <a:off x="458504" y="3453176"/>
              <a:ext cx="1224413" cy="905330"/>
            </a:xfrm>
            <a:prstGeom prst="rect">
              <a:avLst/>
            </a:prstGeom>
          </p:spPr>
        </p:pic>
        <p:sp>
          <p:nvSpPr>
            <p:cNvPr id="9" name="テキスト ボックス 8">
              <a:extLst>
                <a:ext uri="{FF2B5EF4-FFF2-40B4-BE49-F238E27FC236}">
                  <a16:creationId xmlns:a16="http://schemas.microsoft.com/office/drawing/2014/main" id="{043E6172-8560-EA4F-9C35-4E6C4FE8690A}"/>
                </a:ext>
              </a:extLst>
            </p:cNvPr>
            <p:cNvSpPr txBox="1"/>
            <p:nvPr/>
          </p:nvSpPr>
          <p:spPr>
            <a:xfrm>
              <a:off x="646098" y="4336947"/>
              <a:ext cx="1552889" cy="215444"/>
            </a:xfrm>
            <a:prstGeom prst="rect">
              <a:avLst/>
            </a:prstGeom>
            <a:noFill/>
          </p:spPr>
          <p:txBody>
            <a:bodyPr wrap="square" lIns="0" tIns="0" rIns="0" bIns="0" rtlCol="0">
              <a:spAutoFit/>
            </a:bodyPr>
            <a:lstStyle/>
            <a:p>
              <a:r>
                <a:rPr lang="en-US" altLang="ja-JP" sz="1400" dirty="0"/>
                <a:t>ex)</a:t>
              </a:r>
              <a:r>
                <a:rPr lang="ja-JP" altLang="en-US" sz="1400" dirty="0"/>
                <a:t>橋脚質量</a:t>
              </a:r>
              <a:endParaRPr kumimoji="1" lang="ja-JP" altLang="en-US" sz="1400" dirty="0"/>
            </a:p>
          </p:txBody>
        </p:sp>
        <p:sp>
          <p:nvSpPr>
            <p:cNvPr id="10" name="テキスト ボックス 9">
              <a:extLst>
                <a:ext uri="{FF2B5EF4-FFF2-40B4-BE49-F238E27FC236}">
                  <a16:creationId xmlns:a16="http://schemas.microsoft.com/office/drawing/2014/main" id="{9528D121-80FC-9F4F-A7C5-EC1E76AB928A}"/>
                </a:ext>
              </a:extLst>
            </p:cNvPr>
            <p:cNvSpPr txBox="1"/>
            <p:nvPr/>
          </p:nvSpPr>
          <p:spPr>
            <a:xfrm rot="16200000">
              <a:off x="-146592" y="3628878"/>
              <a:ext cx="1031002" cy="248708"/>
            </a:xfrm>
            <a:prstGeom prst="rect">
              <a:avLst/>
            </a:prstGeom>
            <a:noFill/>
          </p:spPr>
          <p:txBody>
            <a:bodyPr wrap="square" lIns="0" tIns="0" rIns="0" bIns="0"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11" name="テキスト ボックス 10">
            <a:extLst>
              <a:ext uri="{FF2B5EF4-FFF2-40B4-BE49-F238E27FC236}">
                <a16:creationId xmlns:a16="http://schemas.microsoft.com/office/drawing/2014/main" id="{66DC4909-1A6B-3949-BA93-FFFF505BA841}"/>
              </a:ext>
            </a:extLst>
          </p:cNvPr>
          <p:cNvSpPr txBox="1"/>
          <p:nvPr/>
        </p:nvSpPr>
        <p:spPr>
          <a:xfrm>
            <a:off x="149097" y="3193457"/>
            <a:ext cx="1795214" cy="615553"/>
          </a:xfrm>
          <a:prstGeom prst="rect">
            <a:avLst/>
          </a:prstGeom>
          <a:noFill/>
        </p:spPr>
        <p:txBody>
          <a:bodyPr wrap="square" lIns="0" tIns="0" rIns="0" bIns="0" rtlCol="0">
            <a:spAutoFit/>
          </a:bodyPr>
          <a:lstStyle/>
          <a:p>
            <a:pPr algn="ctr"/>
            <a:r>
              <a:rPr lang="ja-JP" altLang="en-US" sz="2000" b="1"/>
              <a:t>不確定性の</a:t>
            </a:r>
            <a:endParaRPr lang="en-US" altLang="ja-JP" sz="2000" b="1" dirty="0"/>
          </a:p>
          <a:p>
            <a:pPr algn="ctr"/>
            <a:r>
              <a:rPr lang="ja-JP" altLang="en-US" sz="2000" b="1"/>
              <a:t>考慮</a:t>
            </a:r>
            <a:r>
              <a:rPr lang="ja-JP" altLang="en-US" sz="2000" b="1" dirty="0"/>
              <a:t>が必要</a:t>
            </a:r>
            <a:endParaRPr kumimoji="1" lang="ja-JP" altLang="en-US" sz="2000" b="1" dirty="0"/>
          </a:p>
        </p:txBody>
      </p:sp>
      <p:sp>
        <p:nvSpPr>
          <p:cNvPr id="13" name="直角三角形 12">
            <a:extLst>
              <a:ext uri="{FF2B5EF4-FFF2-40B4-BE49-F238E27FC236}">
                <a16:creationId xmlns:a16="http://schemas.microsoft.com/office/drawing/2014/main" id="{D4907D38-141E-FF49-90F6-0E7462EBB09D}"/>
              </a:ext>
            </a:extLst>
          </p:cNvPr>
          <p:cNvSpPr/>
          <p:nvPr/>
        </p:nvSpPr>
        <p:spPr>
          <a:xfrm rot="8100000">
            <a:off x="743914" y="2929631"/>
            <a:ext cx="314794" cy="314794"/>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27F0108-B4B4-894D-BD88-B74D6AAC7218}"/>
              </a:ext>
            </a:extLst>
          </p:cNvPr>
          <p:cNvSpPr/>
          <p:nvPr/>
        </p:nvSpPr>
        <p:spPr>
          <a:xfrm>
            <a:off x="2541283" y="887526"/>
            <a:ext cx="2580781" cy="397398"/>
          </a:xfrm>
          <a:prstGeom prst="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dirty="0">
                <a:solidFill>
                  <a:schemeClr val="tx1"/>
                </a:solidFill>
              </a:rPr>
              <a:t>一般的な信頼性解析</a:t>
            </a:r>
          </a:p>
        </p:txBody>
      </p:sp>
      <p:sp>
        <p:nvSpPr>
          <p:cNvPr id="15" name="正方形/長方形 14">
            <a:extLst>
              <a:ext uri="{FF2B5EF4-FFF2-40B4-BE49-F238E27FC236}">
                <a16:creationId xmlns:a16="http://schemas.microsoft.com/office/drawing/2014/main" id="{9BC41BC6-75D1-FB43-9102-6C2FE8437F2B}"/>
              </a:ext>
            </a:extLst>
          </p:cNvPr>
          <p:cNvSpPr/>
          <p:nvPr/>
        </p:nvSpPr>
        <p:spPr>
          <a:xfrm>
            <a:off x="2527128" y="2969022"/>
            <a:ext cx="4511826" cy="397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dirty="0">
                <a:solidFill>
                  <a:schemeClr val="bg1"/>
                </a:solidFill>
              </a:rPr>
              <a:t>サロゲートモデルを用いた信頼性解析</a:t>
            </a:r>
          </a:p>
        </p:txBody>
      </p:sp>
      <p:sp>
        <p:nvSpPr>
          <p:cNvPr id="20" name="テキスト ボックス 19">
            <a:extLst>
              <a:ext uri="{FF2B5EF4-FFF2-40B4-BE49-F238E27FC236}">
                <a16:creationId xmlns:a16="http://schemas.microsoft.com/office/drawing/2014/main" id="{531F0B89-484E-C54E-A9D9-D8031B29D9EF}"/>
              </a:ext>
            </a:extLst>
          </p:cNvPr>
          <p:cNvSpPr txBox="1"/>
          <p:nvPr/>
        </p:nvSpPr>
        <p:spPr>
          <a:xfrm>
            <a:off x="2390933" y="1351927"/>
            <a:ext cx="1252523" cy="523220"/>
          </a:xfrm>
          <a:prstGeom prst="rect">
            <a:avLst/>
          </a:prstGeom>
          <a:noFill/>
        </p:spPr>
        <p:txBody>
          <a:bodyPr wrap="square" rtlCol="0">
            <a:spAutoFit/>
          </a:bodyPr>
          <a:lstStyle/>
          <a:p>
            <a:pPr algn="ctr"/>
            <a:r>
              <a:rPr lang="ja-JP" altLang="en-US" sz="1400" b="1" dirty="0"/>
              <a:t>モンテカルロ</a:t>
            </a:r>
            <a:br>
              <a:rPr lang="en-US" altLang="ja-JP" sz="1400" b="1" dirty="0"/>
            </a:br>
            <a:r>
              <a:rPr lang="ja-JP" altLang="en-US" sz="1400" b="1" dirty="0"/>
              <a:t>サンプリング</a:t>
            </a:r>
            <a:endParaRPr kumimoji="1" lang="ja-JP" altLang="en-US" sz="1400" b="1" dirty="0"/>
          </a:p>
        </p:txBody>
      </p:sp>
      <p:sp>
        <p:nvSpPr>
          <p:cNvPr id="21" name="テキスト ボックス 20">
            <a:extLst>
              <a:ext uri="{FF2B5EF4-FFF2-40B4-BE49-F238E27FC236}">
                <a16:creationId xmlns:a16="http://schemas.microsoft.com/office/drawing/2014/main" id="{1F4F4775-FA0D-B641-BC17-24D8E344A3F2}"/>
              </a:ext>
            </a:extLst>
          </p:cNvPr>
          <p:cNvSpPr txBox="1"/>
          <p:nvPr/>
        </p:nvSpPr>
        <p:spPr>
          <a:xfrm>
            <a:off x="4079277" y="1348948"/>
            <a:ext cx="1179433" cy="523220"/>
          </a:xfrm>
          <a:prstGeom prst="rect">
            <a:avLst/>
          </a:prstGeom>
          <a:noFill/>
        </p:spPr>
        <p:txBody>
          <a:bodyPr wrap="square" rtlCol="0">
            <a:spAutoFit/>
          </a:bodyPr>
          <a:lstStyle/>
          <a:p>
            <a:pPr algn="ctr"/>
            <a:r>
              <a:rPr lang="ja-JP" altLang="en-US" sz="1400" b="1" dirty="0"/>
              <a:t>橋梁の</a:t>
            </a:r>
            <a:br>
              <a:rPr lang="en-US" altLang="ja-JP" sz="1400" b="1" dirty="0"/>
            </a:br>
            <a:r>
              <a:rPr lang="ja-JP" altLang="en-US" sz="1400" b="1" dirty="0"/>
              <a:t>解析モデル</a:t>
            </a:r>
            <a:endParaRPr kumimoji="1" lang="ja-JP" altLang="en-US" sz="1400" b="1" dirty="0"/>
          </a:p>
        </p:txBody>
      </p:sp>
      <p:pic>
        <p:nvPicPr>
          <p:cNvPr id="22" name="図 21">
            <a:extLst>
              <a:ext uri="{FF2B5EF4-FFF2-40B4-BE49-F238E27FC236}">
                <a16:creationId xmlns:a16="http://schemas.microsoft.com/office/drawing/2014/main" id="{1E82E26B-A6D1-4847-BE35-62FBA9D8720F}"/>
              </a:ext>
            </a:extLst>
          </p:cNvPr>
          <p:cNvPicPr>
            <a:picLocks noChangeAspect="1"/>
          </p:cNvPicPr>
          <p:nvPr/>
        </p:nvPicPr>
        <p:blipFill rotWithShape="1">
          <a:blip r:embed="rId5"/>
          <a:srcRect l="3256"/>
          <a:stretch/>
        </p:blipFill>
        <p:spPr>
          <a:xfrm>
            <a:off x="4053399" y="2023165"/>
            <a:ext cx="1221139" cy="507221"/>
          </a:xfrm>
          <a:prstGeom prst="rect">
            <a:avLst/>
          </a:prstGeom>
        </p:spPr>
      </p:pic>
      <p:grpSp>
        <p:nvGrpSpPr>
          <p:cNvPr id="23" name="グループ化 22">
            <a:extLst>
              <a:ext uri="{FF2B5EF4-FFF2-40B4-BE49-F238E27FC236}">
                <a16:creationId xmlns:a16="http://schemas.microsoft.com/office/drawing/2014/main" id="{357DA9A9-8521-EE45-BD1A-AE91F52863BC}"/>
              </a:ext>
            </a:extLst>
          </p:cNvPr>
          <p:cNvGrpSpPr/>
          <p:nvPr/>
        </p:nvGrpSpPr>
        <p:grpSpPr>
          <a:xfrm>
            <a:off x="2472377" y="1875196"/>
            <a:ext cx="970634" cy="907782"/>
            <a:chOff x="2881683" y="1788931"/>
            <a:chExt cx="970634" cy="907782"/>
          </a:xfrm>
        </p:grpSpPr>
        <p:pic>
          <p:nvPicPr>
            <p:cNvPr id="24" name="図 23">
              <a:extLst>
                <a:ext uri="{FF2B5EF4-FFF2-40B4-BE49-F238E27FC236}">
                  <a16:creationId xmlns:a16="http://schemas.microsoft.com/office/drawing/2014/main" id="{26D40652-C5B0-5544-B24D-BD8F8A1706E5}"/>
                </a:ext>
              </a:extLst>
            </p:cNvPr>
            <p:cNvPicPr>
              <a:picLocks noChangeAspect="1"/>
            </p:cNvPicPr>
            <p:nvPr/>
          </p:nvPicPr>
          <p:blipFill rotWithShape="1">
            <a:blip r:embed="rId6"/>
            <a:srcRect l="21963" t="11054" r="19289" b="10230"/>
            <a:stretch/>
          </p:blipFill>
          <p:spPr>
            <a:xfrm>
              <a:off x="3064966" y="1788931"/>
              <a:ext cx="718143" cy="721672"/>
            </a:xfrm>
            <a:prstGeom prst="rect">
              <a:avLst/>
            </a:prstGeom>
          </p:spPr>
        </p:pic>
        <p:sp>
          <p:nvSpPr>
            <p:cNvPr id="25" name="テキスト ボックス 24">
              <a:extLst>
                <a:ext uri="{FF2B5EF4-FFF2-40B4-BE49-F238E27FC236}">
                  <a16:creationId xmlns:a16="http://schemas.microsoft.com/office/drawing/2014/main" id="{B317310D-AC0D-6A4F-893D-555A71C3F514}"/>
                </a:ext>
              </a:extLst>
            </p:cNvPr>
            <p:cNvSpPr txBox="1"/>
            <p:nvPr/>
          </p:nvSpPr>
          <p:spPr>
            <a:xfrm>
              <a:off x="3276317" y="2512047"/>
              <a:ext cx="576000"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26" name="テキスト ボックス 25">
              <a:extLst>
                <a:ext uri="{FF2B5EF4-FFF2-40B4-BE49-F238E27FC236}">
                  <a16:creationId xmlns:a16="http://schemas.microsoft.com/office/drawing/2014/main" id="{F448A26F-40DB-3247-AA7B-E04F46407983}"/>
                </a:ext>
              </a:extLst>
            </p:cNvPr>
            <p:cNvSpPr txBox="1"/>
            <p:nvPr/>
          </p:nvSpPr>
          <p:spPr>
            <a:xfrm rot="16200000">
              <a:off x="2750813" y="1992509"/>
              <a:ext cx="446405" cy="184666"/>
            </a:xfrm>
            <a:prstGeom prst="rect">
              <a:avLst/>
            </a:prstGeom>
            <a:noFill/>
          </p:spPr>
          <p:txBody>
            <a:bodyPr wrap="square" lIns="0" tIns="0" rIns="0" bIns="0" rtlCol="0">
              <a:spAutoFit/>
            </a:bodyPr>
            <a:lstStyle/>
            <a:p>
              <a:r>
                <a:rPr kumimoji="1" lang="ja-JP" altLang="en-US" sz="1200" dirty="0"/>
                <a:t>剛性</a:t>
              </a:r>
            </a:p>
          </p:txBody>
        </p:sp>
      </p:grpSp>
      <p:grpSp>
        <p:nvGrpSpPr>
          <p:cNvPr id="27" name="グループ化 26">
            <a:extLst>
              <a:ext uri="{FF2B5EF4-FFF2-40B4-BE49-F238E27FC236}">
                <a16:creationId xmlns:a16="http://schemas.microsoft.com/office/drawing/2014/main" id="{50B692D9-B461-A84E-9073-2BF7BF56BD49}"/>
              </a:ext>
            </a:extLst>
          </p:cNvPr>
          <p:cNvGrpSpPr/>
          <p:nvPr/>
        </p:nvGrpSpPr>
        <p:grpSpPr>
          <a:xfrm>
            <a:off x="5569489" y="1666043"/>
            <a:ext cx="1446830" cy="1151142"/>
            <a:chOff x="8758479" y="5680054"/>
            <a:chExt cx="1601818" cy="1274458"/>
          </a:xfrm>
        </p:grpSpPr>
        <p:pic>
          <p:nvPicPr>
            <p:cNvPr id="28" name="グラフィックス 27">
              <a:extLst>
                <a:ext uri="{FF2B5EF4-FFF2-40B4-BE49-F238E27FC236}">
                  <a16:creationId xmlns:a16="http://schemas.microsoft.com/office/drawing/2014/main" id="{3A2C46C4-D249-334D-8015-9087C0AEEC4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3044" t="14010" r="10941" b="11595"/>
            <a:stretch/>
          </p:blipFill>
          <p:spPr>
            <a:xfrm>
              <a:off x="8958114" y="5826166"/>
              <a:ext cx="1244461" cy="913475"/>
            </a:xfrm>
            <a:prstGeom prst="rect">
              <a:avLst/>
            </a:prstGeom>
          </p:spPr>
        </p:pic>
        <p:sp>
          <p:nvSpPr>
            <p:cNvPr id="29" name="テキスト ボックス 28">
              <a:extLst>
                <a:ext uri="{FF2B5EF4-FFF2-40B4-BE49-F238E27FC236}">
                  <a16:creationId xmlns:a16="http://schemas.microsoft.com/office/drawing/2014/main" id="{81819187-AAF7-894D-9FD3-EB3905897C09}"/>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15833A7-1B02-5645-9F76-DCCE41199CD5}"/>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E2A03460-FB71-F844-B55E-148F41E22F00}"/>
                </a:ext>
              </a:extLst>
            </p:cNvPr>
            <p:cNvSpPr txBox="1"/>
            <p:nvPr/>
          </p:nvSpPr>
          <p:spPr>
            <a:xfrm rot="16200000">
              <a:off x="8383750" y="6054783"/>
              <a:ext cx="1026457"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32" name="テキスト ボックス 31">
            <a:extLst>
              <a:ext uri="{FF2B5EF4-FFF2-40B4-BE49-F238E27FC236}">
                <a16:creationId xmlns:a16="http://schemas.microsoft.com/office/drawing/2014/main" id="{D742962B-53FF-3442-AEB7-3D305DBD4FE8}"/>
              </a:ext>
            </a:extLst>
          </p:cNvPr>
          <p:cNvSpPr txBox="1"/>
          <p:nvPr/>
        </p:nvSpPr>
        <p:spPr>
          <a:xfrm>
            <a:off x="5648102" y="1414575"/>
            <a:ext cx="1277972" cy="307777"/>
          </a:xfrm>
          <a:prstGeom prst="rect">
            <a:avLst/>
          </a:prstGeom>
          <a:noFill/>
        </p:spPr>
        <p:txBody>
          <a:bodyPr wrap="square" rtlCol="0">
            <a:spAutoFit/>
          </a:bodyPr>
          <a:lstStyle/>
          <a:p>
            <a:pPr algn="ctr"/>
            <a:r>
              <a:rPr lang="ja-JP" altLang="en-US" sz="1400" b="1" dirty="0"/>
              <a:t>出力応答分布</a:t>
            </a:r>
            <a:endParaRPr kumimoji="1" lang="ja-JP" altLang="en-US" sz="1400" b="1" dirty="0"/>
          </a:p>
        </p:txBody>
      </p:sp>
      <p:sp>
        <p:nvSpPr>
          <p:cNvPr id="35" name="テキスト ボックス 34">
            <a:extLst>
              <a:ext uri="{FF2B5EF4-FFF2-40B4-BE49-F238E27FC236}">
                <a16:creationId xmlns:a16="http://schemas.microsoft.com/office/drawing/2014/main" id="{CEAEBCC2-DAEC-294E-B5F9-2763E1495376}"/>
              </a:ext>
            </a:extLst>
          </p:cNvPr>
          <p:cNvSpPr txBox="1"/>
          <p:nvPr/>
        </p:nvSpPr>
        <p:spPr>
          <a:xfrm>
            <a:off x="2285200" y="3390448"/>
            <a:ext cx="1257112" cy="523220"/>
          </a:xfrm>
          <a:prstGeom prst="rect">
            <a:avLst/>
          </a:prstGeom>
          <a:noFill/>
        </p:spPr>
        <p:txBody>
          <a:bodyPr wrap="square" rtlCol="0">
            <a:spAutoFit/>
          </a:bodyPr>
          <a:lstStyle/>
          <a:p>
            <a:pPr algn="ctr"/>
            <a:r>
              <a:rPr lang="ja-JP" altLang="en-US" sz="1400" b="1" dirty="0"/>
              <a:t>実験計画法</a:t>
            </a:r>
            <a:br>
              <a:rPr lang="en-US" altLang="ja-JP" sz="1400" b="1" dirty="0"/>
            </a:br>
            <a:r>
              <a:rPr lang="ja-JP" altLang="en-US" sz="1400" b="1" dirty="0"/>
              <a:t>サンプリング</a:t>
            </a:r>
            <a:endParaRPr kumimoji="1" lang="ja-JP" altLang="en-US" sz="1400" b="1" dirty="0"/>
          </a:p>
        </p:txBody>
      </p:sp>
      <p:sp>
        <p:nvSpPr>
          <p:cNvPr id="36" name="テキスト ボックス 35">
            <a:extLst>
              <a:ext uri="{FF2B5EF4-FFF2-40B4-BE49-F238E27FC236}">
                <a16:creationId xmlns:a16="http://schemas.microsoft.com/office/drawing/2014/main" id="{8AE61770-CE35-1D46-B69F-DDC84FCF305A}"/>
              </a:ext>
            </a:extLst>
          </p:cNvPr>
          <p:cNvSpPr txBox="1"/>
          <p:nvPr/>
        </p:nvSpPr>
        <p:spPr>
          <a:xfrm>
            <a:off x="3583114" y="3390448"/>
            <a:ext cx="1183754" cy="523220"/>
          </a:xfrm>
          <a:prstGeom prst="rect">
            <a:avLst/>
          </a:prstGeom>
          <a:noFill/>
        </p:spPr>
        <p:txBody>
          <a:bodyPr wrap="square" rtlCol="0">
            <a:spAutoFit/>
          </a:bodyPr>
          <a:lstStyle/>
          <a:p>
            <a:pPr algn="ctr"/>
            <a:r>
              <a:rPr lang="ja-JP" altLang="en-US" sz="1400" b="1" dirty="0"/>
              <a:t>橋梁の</a:t>
            </a:r>
            <a:br>
              <a:rPr lang="en-US" altLang="ja-JP" sz="1400" b="1" dirty="0"/>
            </a:br>
            <a:r>
              <a:rPr lang="ja-JP" altLang="en-US" sz="1400" b="1" dirty="0"/>
              <a:t>解析モデル</a:t>
            </a:r>
            <a:endParaRPr kumimoji="1" lang="ja-JP" altLang="en-US" sz="1400" b="1" dirty="0"/>
          </a:p>
        </p:txBody>
      </p:sp>
      <p:pic>
        <p:nvPicPr>
          <p:cNvPr id="37" name="図 36">
            <a:extLst>
              <a:ext uri="{FF2B5EF4-FFF2-40B4-BE49-F238E27FC236}">
                <a16:creationId xmlns:a16="http://schemas.microsoft.com/office/drawing/2014/main" id="{FF2184EF-8AF8-C343-A98D-E4006EC3D1B7}"/>
              </a:ext>
            </a:extLst>
          </p:cNvPr>
          <p:cNvPicPr>
            <a:picLocks noChangeAspect="1"/>
          </p:cNvPicPr>
          <p:nvPr/>
        </p:nvPicPr>
        <p:blipFill rotWithShape="1">
          <a:blip r:embed="rId5"/>
          <a:srcRect l="3256"/>
          <a:stretch/>
        </p:blipFill>
        <p:spPr>
          <a:xfrm>
            <a:off x="3537044" y="4049889"/>
            <a:ext cx="1186473" cy="491023"/>
          </a:xfrm>
          <a:prstGeom prst="rect">
            <a:avLst/>
          </a:prstGeom>
          <a:ln>
            <a:solidFill>
              <a:schemeClr val="tx1"/>
            </a:solidFill>
          </a:ln>
        </p:spPr>
      </p:pic>
      <p:sp>
        <p:nvSpPr>
          <p:cNvPr id="38" name="テキスト ボックス 37">
            <a:extLst>
              <a:ext uri="{FF2B5EF4-FFF2-40B4-BE49-F238E27FC236}">
                <a16:creationId xmlns:a16="http://schemas.microsoft.com/office/drawing/2014/main" id="{DD866CDD-BD61-7E42-AD9F-E19B04248096}"/>
              </a:ext>
            </a:extLst>
          </p:cNvPr>
          <p:cNvSpPr txBox="1"/>
          <p:nvPr/>
        </p:nvSpPr>
        <p:spPr>
          <a:xfrm>
            <a:off x="4807670" y="3498170"/>
            <a:ext cx="1282654" cy="307777"/>
          </a:xfrm>
          <a:prstGeom prst="rect">
            <a:avLst/>
          </a:prstGeom>
          <a:noFill/>
        </p:spPr>
        <p:txBody>
          <a:bodyPr wrap="square" rtlCol="0">
            <a:spAutoFit/>
          </a:bodyPr>
          <a:lstStyle/>
          <a:p>
            <a:pPr algn="ctr"/>
            <a:r>
              <a:rPr kumimoji="1" lang="ja-JP" altLang="en-US" sz="1400" b="1" dirty="0"/>
              <a:t>解析データ</a:t>
            </a:r>
          </a:p>
        </p:txBody>
      </p:sp>
      <p:grpSp>
        <p:nvGrpSpPr>
          <p:cNvPr id="39" name="グループ化 38">
            <a:extLst>
              <a:ext uri="{FF2B5EF4-FFF2-40B4-BE49-F238E27FC236}">
                <a16:creationId xmlns:a16="http://schemas.microsoft.com/office/drawing/2014/main" id="{318CADB3-22DF-084F-B3E5-434B3ED79AA6}"/>
              </a:ext>
            </a:extLst>
          </p:cNvPr>
          <p:cNvGrpSpPr/>
          <p:nvPr/>
        </p:nvGrpSpPr>
        <p:grpSpPr>
          <a:xfrm>
            <a:off x="2374637" y="3944017"/>
            <a:ext cx="900512" cy="906021"/>
            <a:chOff x="2685775" y="3847846"/>
            <a:chExt cx="897225" cy="906021"/>
          </a:xfrm>
        </p:grpSpPr>
        <p:sp>
          <p:nvSpPr>
            <p:cNvPr id="40" name="テキスト ボックス 39">
              <a:extLst>
                <a:ext uri="{FF2B5EF4-FFF2-40B4-BE49-F238E27FC236}">
                  <a16:creationId xmlns:a16="http://schemas.microsoft.com/office/drawing/2014/main" id="{0415EDE1-E490-924A-87E9-FD5A11D733ED}"/>
                </a:ext>
              </a:extLst>
            </p:cNvPr>
            <p:cNvSpPr txBox="1"/>
            <p:nvPr/>
          </p:nvSpPr>
          <p:spPr>
            <a:xfrm>
              <a:off x="3080409" y="4569201"/>
              <a:ext cx="360000"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41" name="テキスト ボックス 40">
              <a:extLst>
                <a:ext uri="{FF2B5EF4-FFF2-40B4-BE49-F238E27FC236}">
                  <a16:creationId xmlns:a16="http://schemas.microsoft.com/office/drawing/2014/main" id="{E9FE5D34-6707-074F-BAF7-E3DDDD231449}"/>
                </a:ext>
              </a:extLst>
            </p:cNvPr>
            <p:cNvSpPr txBox="1"/>
            <p:nvPr/>
          </p:nvSpPr>
          <p:spPr>
            <a:xfrm rot="16200000">
              <a:off x="2554905" y="4049663"/>
              <a:ext cx="446405" cy="184666"/>
            </a:xfrm>
            <a:prstGeom prst="rect">
              <a:avLst/>
            </a:prstGeom>
            <a:noFill/>
          </p:spPr>
          <p:txBody>
            <a:bodyPr wrap="square" lIns="0" tIns="0" rIns="0" bIns="0" rtlCol="0">
              <a:spAutoFit/>
            </a:bodyPr>
            <a:lstStyle/>
            <a:p>
              <a:r>
                <a:rPr kumimoji="1" lang="ja-JP" altLang="en-US" sz="1200" dirty="0"/>
                <a:t>剛性</a:t>
              </a:r>
            </a:p>
          </p:txBody>
        </p:sp>
        <p:pic>
          <p:nvPicPr>
            <p:cNvPr id="42" name="図 41">
              <a:extLst>
                <a:ext uri="{FF2B5EF4-FFF2-40B4-BE49-F238E27FC236}">
                  <a16:creationId xmlns:a16="http://schemas.microsoft.com/office/drawing/2014/main" id="{D841177C-685B-2A42-919E-1E42B3272277}"/>
                </a:ext>
              </a:extLst>
            </p:cNvPr>
            <p:cNvPicPr>
              <a:picLocks noChangeAspect="1"/>
            </p:cNvPicPr>
            <p:nvPr/>
          </p:nvPicPr>
          <p:blipFill rotWithShape="1">
            <a:blip r:embed="rId9"/>
            <a:srcRect l="21715" t="11054" r="19093" b="10230"/>
            <a:stretch/>
          </p:blipFill>
          <p:spPr>
            <a:xfrm>
              <a:off x="2869058" y="3847846"/>
              <a:ext cx="713942" cy="712066"/>
            </a:xfrm>
            <a:prstGeom prst="rect">
              <a:avLst/>
            </a:prstGeom>
            <a:ln>
              <a:solidFill>
                <a:schemeClr val="tx1"/>
              </a:solidFill>
            </a:ln>
          </p:spPr>
        </p:pic>
      </p:grpSp>
      <p:sp>
        <p:nvSpPr>
          <p:cNvPr id="43" name="テキスト ボックス 42">
            <a:extLst>
              <a:ext uri="{FF2B5EF4-FFF2-40B4-BE49-F238E27FC236}">
                <a16:creationId xmlns:a16="http://schemas.microsoft.com/office/drawing/2014/main" id="{E1824103-0852-474C-9211-698F19D9FF25}"/>
              </a:ext>
            </a:extLst>
          </p:cNvPr>
          <p:cNvSpPr txBox="1"/>
          <p:nvPr/>
        </p:nvSpPr>
        <p:spPr>
          <a:xfrm>
            <a:off x="6117679" y="3390448"/>
            <a:ext cx="1499772" cy="523220"/>
          </a:xfrm>
          <a:prstGeom prst="rect">
            <a:avLst/>
          </a:prstGeom>
          <a:noFill/>
        </p:spPr>
        <p:txBody>
          <a:bodyPr wrap="square" rtlCol="0">
            <a:spAutoFit/>
          </a:bodyPr>
          <a:lstStyle/>
          <a:p>
            <a:pPr algn="ctr"/>
            <a:r>
              <a:rPr kumimoji="1" lang="ja-JP" altLang="en-US" sz="1400" b="1" dirty="0"/>
              <a:t>機械学習による</a:t>
            </a:r>
            <a:br>
              <a:rPr kumimoji="1" lang="en-US" altLang="ja-JP" sz="1400" b="1" dirty="0"/>
            </a:br>
            <a:r>
              <a:rPr kumimoji="1" lang="ja-JP" altLang="en-US" sz="1400" b="1" dirty="0"/>
              <a:t>代替モデル</a:t>
            </a:r>
          </a:p>
        </p:txBody>
      </p:sp>
      <p:grpSp>
        <p:nvGrpSpPr>
          <p:cNvPr id="44" name="グループ化 43">
            <a:extLst>
              <a:ext uri="{FF2B5EF4-FFF2-40B4-BE49-F238E27FC236}">
                <a16:creationId xmlns:a16="http://schemas.microsoft.com/office/drawing/2014/main" id="{105B5EF0-DF5E-A743-AAE9-4EE4800EACF6}"/>
              </a:ext>
            </a:extLst>
          </p:cNvPr>
          <p:cNvGrpSpPr/>
          <p:nvPr/>
        </p:nvGrpSpPr>
        <p:grpSpPr>
          <a:xfrm>
            <a:off x="4936674" y="3851719"/>
            <a:ext cx="1232384" cy="904443"/>
            <a:chOff x="6320706" y="3854516"/>
            <a:chExt cx="1121907" cy="826381"/>
          </a:xfrm>
        </p:grpSpPr>
        <p:pic>
          <p:nvPicPr>
            <p:cNvPr id="45" name="図 44">
              <a:extLst>
                <a:ext uri="{FF2B5EF4-FFF2-40B4-BE49-F238E27FC236}">
                  <a16:creationId xmlns:a16="http://schemas.microsoft.com/office/drawing/2014/main" id="{896B765F-6924-FE46-892C-372CE6C89EFB}"/>
                </a:ext>
              </a:extLst>
            </p:cNvPr>
            <p:cNvPicPr>
              <a:picLocks noChangeAspect="1"/>
            </p:cNvPicPr>
            <p:nvPr/>
          </p:nvPicPr>
          <p:blipFill>
            <a:blip r:embed="rId10"/>
            <a:stretch>
              <a:fillRect/>
            </a:stretch>
          </p:blipFill>
          <p:spPr>
            <a:xfrm>
              <a:off x="6320706" y="3905351"/>
              <a:ext cx="937567" cy="775546"/>
            </a:xfrm>
            <a:prstGeom prst="rect">
              <a:avLst/>
            </a:prstGeom>
            <a:solidFill>
              <a:schemeClr val="bg1"/>
            </a:solidFill>
            <a:ln>
              <a:solidFill>
                <a:schemeClr val="tx1"/>
              </a:solidFill>
            </a:ln>
          </p:spPr>
        </p:pic>
        <p:sp>
          <p:nvSpPr>
            <p:cNvPr id="46" name="テキスト ボックス 45">
              <a:extLst>
                <a:ext uri="{FF2B5EF4-FFF2-40B4-BE49-F238E27FC236}">
                  <a16:creationId xmlns:a16="http://schemas.microsoft.com/office/drawing/2014/main" id="{B322CAC6-5A5A-0045-B1C3-63152F0CB898}"/>
                </a:ext>
              </a:extLst>
            </p:cNvPr>
            <p:cNvSpPr txBox="1"/>
            <p:nvPr/>
          </p:nvSpPr>
          <p:spPr>
            <a:xfrm>
              <a:off x="6651379" y="3854516"/>
              <a:ext cx="791234" cy="393697"/>
            </a:xfrm>
            <a:prstGeom prst="rect">
              <a:avLst/>
            </a:prstGeom>
            <a:noFill/>
          </p:spPr>
          <p:txBody>
            <a:bodyPr wrap="square"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47" name="グループ化 46">
            <a:extLst>
              <a:ext uri="{FF2B5EF4-FFF2-40B4-BE49-F238E27FC236}">
                <a16:creationId xmlns:a16="http://schemas.microsoft.com/office/drawing/2014/main" id="{CCDE4F1E-331D-E348-83F8-F92E3E012FAA}"/>
              </a:ext>
            </a:extLst>
          </p:cNvPr>
          <p:cNvGrpSpPr/>
          <p:nvPr/>
        </p:nvGrpSpPr>
        <p:grpSpPr>
          <a:xfrm>
            <a:off x="6228268" y="3931094"/>
            <a:ext cx="1199758" cy="887074"/>
            <a:chOff x="6833391" y="3729938"/>
            <a:chExt cx="1195379" cy="887074"/>
          </a:xfrm>
        </p:grpSpPr>
        <p:pic>
          <p:nvPicPr>
            <p:cNvPr id="48" name="図 47">
              <a:extLst>
                <a:ext uri="{FF2B5EF4-FFF2-40B4-BE49-F238E27FC236}">
                  <a16:creationId xmlns:a16="http://schemas.microsoft.com/office/drawing/2014/main" id="{A6F76D1D-4517-024D-AEDB-B8F150FAE9B5}"/>
                </a:ext>
              </a:extLst>
            </p:cNvPr>
            <p:cNvPicPr>
              <a:picLocks noChangeAspect="1"/>
            </p:cNvPicPr>
            <p:nvPr/>
          </p:nvPicPr>
          <p:blipFill>
            <a:blip r:embed="rId11"/>
            <a:stretch>
              <a:fillRect/>
            </a:stretch>
          </p:blipFill>
          <p:spPr>
            <a:xfrm>
              <a:off x="6962797" y="3729938"/>
              <a:ext cx="1016423" cy="887074"/>
            </a:xfrm>
            <a:prstGeom prst="rect">
              <a:avLst/>
            </a:prstGeom>
            <a:solidFill>
              <a:schemeClr val="bg1"/>
            </a:solidFill>
            <a:ln>
              <a:solidFill>
                <a:schemeClr val="tx1"/>
              </a:solidFill>
            </a:ln>
          </p:spPr>
        </p:pic>
        <p:sp>
          <p:nvSpPr>
            <p:cNvPr id="49" name="テキスト ボックス 48">
              <a:extLst>
                <a:ext uri="{FF2B5EF4-FFF2-40B4-BE49-F238E27FC236}">
                  <a16:creationId xmlns:a16="http://schemas.microsoft.com/office/drawing/2014/main" id="{D01E5233-4C91-864E-B847-FC7B84AEE8CB}"/>
                </a:ext>
              </a:extLst>
            </p:cNvPr>
            <p:cNvSpPr txBox="1"/>
            <p:nvPr/>
          </p:nvSpPr>
          <p:spPr>
            <a:xfrm>
              <a:off x="7717545" y="4328180"/>
              <a:ext cx="311225" cy="184666"/>
            </a:xfrm>
            <a:prstGeom prst="rect">
              <a:avLst/>
            </a:prstGeom>
            <a:noFill/>
          </p:spPr>
          <p:txBody>
            <a:bodyPr wrap="square" lIns="0" tIns="0" rIns="0" bIns="0" rtlCol="0">
              <a:spAutoFit/>
            </a:bodyPr>
            <a:lstStyle/>
            <a:p>
              <a:r>
                <a:rPr lang="ja-JP" altLang="en-US" sz="1200" b="1" dirty="0"/>
                <a:t>質量</a:t>
              </a:r>
              <a:endParaRPr kumimoji="1" lang="ja-JP" altLang="en-US" sz="1200" b="1" dirty="0"/>
            </a:p>
          </p:txBody>
        </p:sp>
        <p:sp>
          <p:nvSpPr>
            <p:cNvPr id="50" name="テキスト ボックス 49">
              <a:extLst>
                <a:ext uri="{FF2B5EF4-FFF2-40B4-BE49-F238E27FC236}">
                  <a16:creationId xmlns:a16="http://schemas.microsoft.com/office/drawing/2014/main" id="{32F0BCEF-79E2-174D-AEB9-3F5CC18987AF}"/>
                </a:ext>
              </a:extLst>
            </p:cNvPr>
            <p:cNvSpPr txBox="1"/>
            <p:nvPr/>
          </p:nvSpPr>
          <p:spPr>
            <a:xfrm>
              <a:off x="6833391" y="4338249"/>
              <a:ext cx="311374" cy="184666"/>
            </a:xfrm>
            <a:prstGeom prst="rect">
              <a:avLst/>
            </a:prstGeom>
            <a:noFill/>
          </p:spPr>
          <p:txBody>
            <a:bodyPr wrap="square" lIns="0" tIns="0" rIns="0" bIns="0" rtlCol="0">
              <a:spAutoFit/>
            </a:bodyPr>
            <a:lstStyle/>
            <a:p>
              <a:r>
                <a:rPr kumimoji="1" lang="ja-JP" altLang="en-US" sz="1200" b="1" dirty="0"/>
                <a:t>剛性</a:t>
              </a:r>
            </a:p>
          </p:txBody>
        </p:sp>
        <p:sp>
          <p:nvSpPr>
            <p:cNvPr id="51" name="テキスト ボックス 50">
              <a:extLst>
                <a:ext uri="{FF2B5EF4-FFF2-40B4-BE49-F238E27FC236}">
                  <a16:creationId xmlns:a16="http://schemas.microsoft.com/office/drawing/2014/main" id="{D0CDEAE0-2F63-6549-A8B0-2F400C36D676}"/>
                </a:ext>
              </a:extLst>
            </p:cNvPr>
            <p:cNvSpPr txBox="1"/>
            <p:nvPr/>
          </p:nvSpPr>
          <p:spPr>
            <a:xfrm>
              <a:off x="7394029" y="3749516"/>
              <a:ext cx="570132" cy="338554"/>
            </a:xfrm>
            <a:prstGeom prst="rect">
              <a:avLst/>
            </a:prstGeom>
            <a:solidFill>
              <a:schemeClr val="bg1"/>
            </a:solidFill>
          </p:spPr>
          <p:txBody>
            <a:bodyPr wrap="square" lIns="0" tIns="0" rIns="0" bIns="0"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52" name="グループ化 51">
            <a:extLst>
              <a:ext uri="{FF2B5EF4-FFF2-40B4-BE49-F238E27FC236}">
                <a16:creationId xmlns:a16="http://schemas.microsoft.com/office/drawing/2014/main" id="{D2AAC655-8074-B647-A705-295F0369497B}"/>
              </a:ext>
            </a:extLst>
          </p:cNvPr>
          <p:cNvGrpSpPr/>
          <p:nvPr/>
        </p:nvGrpSpPr>
        <p:grpSpPr>
          <a:xfrm>
            <a:off x="7560210" y="3810999"/>
            <a:ext cx="1487429" cy="1151141"/>
            <a:chOff x="8719541" y="5680055"/>
            <a:chExt cx="1640756" cy="1274457"/>
          </a:xfrm>
        </p:grpSpPr>
        <p:pic>
          <p:nvPicPr>
            <p:cNvPr id="53" name="グラフィックス 52">
              <a:extLst>
                <a:ext uri="{FF2B5EF4-FFF2-40B4-BE49-F238E27FC236}">
                  <a16:creationId xmlns:a16="http://schemas.microsoft.com/office/drawing/2014/main" id="{88E0958F-CE73-4440-A9DC-4DCFF0D47440}"/>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3044" t="14010" r="10941" b="11595"/>
            <a:stretch/>
          </p:blipFill>
          <p:spPr>
            <a:xfrm>
              <a:off x="8958114" y="5826163"/>
              <a:ext cx="1244461" cy="913474"/>
            </a:xfrm>
            <a:prstGeom prst="rect">
              <a:avLst/>
            </a:prstGeom>
          </p:spPr>
        </p:pic>
        <p:sp>
          <p:nvSpPr>
            <p:cNvPr id="54" name="テキスト ボックス 53">
              <a:extLst>
                <a:ext uri="{FF2B5EF4-FFF2-40B4-BE49-F238E27FC236}">
                  <a16:creationId xmlns:a16="http://schemas.microsoft.com/office/drawing/2014/main" id="{3FABE8DE-3F4C-C540-A275-12F8025A8C44}"/>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55" name="テキスト ボックス 54">
              <a:extLst>
                <a:ext uri="{FF2B5EF4-FFF2-40B4-BE49-F238E27FC236}">
                  <a16:creationId xmlns:a16="http://schemas.microsoft.com/office/drawing/2014/main" id="{327E2F90-FFC4-2647-926C-4E0226EB1817}"/>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56" name="テキスト ボックス 55">
              <a:extLst>
                <a:ext uri="{FF2B5EF4-FFF2-40B4-BE49-F238E27FC236}">
                  <a16:creationId xmlns:a16="http://schemas.microsoft.com/office/drawing/2014/main" id="{F2270B6D-DBCA-CB4F-B9DB-2359EC3DDAFE}"/>
                </a:ext>
              </a:extLst>
            </p:cNvPr>
            <p:cNvSpPr txBox="1"/>
            <p:nvPr/>
          </p:nvSpPr>
          <p:spPr>
            <a:xfrm rot="16200000">
              <a:off x="8344813" y="6054783"/>
              <a:ext cx="1026455"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57" name="テキスト ボックス 56">
            <a:extLst>
              <a:ext uri="{FF2B5EF4-FFF2-40B4-BE49-F238E27FC236}">
                <a16:creationId xmlns:a16="http://schemas.microsoft.com/office/drawing/2014/main" id="{168801E4-4C12-C046-B004-DC94409DD275}"/>
              </a:ext>
            </a:extLst>
          </p:cNvPr>
          <p:cNvSpPr txBox="1"/>
          <p:nvPr/>
        </p:nvSpPr>
        <p:spPr>
          <a:xfrm>
            <a:off x="7738935" y="3498170"/>
            <a:ext cx="1282654" cy="307777"/>
          </a:xfrm>
          <a:prstGeom prst="rect">
            <a:avLst/>
          </a:prstGeom>
          <a:noFill/>
        </p:spPr>
        <p:txBody>
          <a:bodyPr wrap="square" rtlCol="0">
            <a:spAutoFit/>
          </a:bodyPr>
          <a:lstStyle/>
          <a:p>
            <a:pPr algn="ctr"/>
            <a:r>
              <a:rPr lang="ja-JP" altLang="en-US" sz="1400" b="1" dirty="0"/>
              <a:t>出力応答分布</a:t>
            </a:r>
            <a:endParaRPr kumimoji="1" lang="ja-JP" altLang="en-US" sz="1400" b="1" dirty="0"/>
          </a:p>
        </p:txBody>
      </p:sp>
      <p:sp>
        <p:nvSpPr>
          <p:cNvPr id="58" name="左大かっこ 57">
            <a:extLst>
              <a:ext uri="{FF2B5EF4-FFF2-40B4-BE49-F238E27FC236}">
                <a16:creationId xmlns:a16="http://schemas.microsoft.com/office/drawing/2014/main" id="{297DDC24-0C4E-6741-9BC5-813D2AB0C9C8}"/>
              </a:ext>
            </a:extLst>
          </p:cNvPr>
          <p:cNvSpPr/>
          <p:nvPr/>
        </p:nvSpPr>
        <p:spPr>
          <a:xfrm>
            <a:off x="1940443" y="1561854"/>
            <a:ext cx="489691" cy="2057670"/>
          </a:xfrm>
          <a:prstGeom prst="leftBracket">
            <a:avLst>
              <a:gd name="adj" fmla="val 0"/>
            </a:avLst>
          </a:prstGeom>
          <a:ln w="762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85CF3653-E84A-D146-9A74-C092234DD062}"/>
              </a:ext>
            </a:extLst>
          </p:cNvPr>
          <p:cNvCxnSpPr>
            <a:cxnSpLocks/>
          </p:cNvCxnSpPr>
          <p:nvPr/>
        </p:nvCxnSpPr>
        <p:spPr>
          <a:xfrm flipH="1">
            <a:off x="1530369" y="2405527"/>
            <a:ext cx="396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2F0F17D-F9D1-8D4E-9F47-E4FDBD261933}"/>
              </a:ext>
            </a:extLst>
          </p:cNvPr>
          <p:cNvCxnSpPr>
            <a:cxnSpLocks/>
          </p:cNvCxnSpPr>
          <p:nvPr/>
        </p:nvCxnSpPr>
        <p:spPr>
          <a:xfrm flipH="1">
            <a:off x="3683277" y="1561854"/>
            <a:ext cx="396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D5678F8-377D-AD4E-8497-1E8FF253ED04}"/>
              </a:ext>
            </a:extLst>
          </p:cNvPr>
          <p:cNvCxnSpPr>
            <a:cxnSpLocks/>
          </p:cNvCxnSpPr>
          <p:nvPr/>
        </p:nvCxnSpPr>
        <p:spPr>
          <a:xfrm flipH="1">
            <a:off x="5273015" y="1561854"/>
            <a:ext cx="396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四角形吹き出し 103">
            <a:extLst>
              <a:ext uri="{FF2B5EF4-FFF2-40B4-BE49-F238E27FC236}">
                <a16:creationId xmlns:a16="http://schemas.microsoft.com/office/drawing/2014/main" id="{1F4D0012-4D9F-3144-BB7A-19B40751FEAF}"/>
              </a:ext>
            </a:extLst>
          </p:cNvPr>
          <p:cNvSpPr/>
          <p:nvPr/>
        </p:nvSpPr>
        <p:spPr>
          <a:xfrm>
            <a:off x="7347277" y="1320351"/>
            <a:ext cx="1846737" cy="1037087"/>
          </a:xfrm>
          <a:prstGeom prst="wedgeRectCallout">
            <a:avLst>
              <a:gd name="adj1" fmla="val 21580"/>
              <a:gd name="adj2" fmla="val -4947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ja-JP" altLang="en-US" sz="1600" b="1" dirty="0">
                <a:solidFill>
                  <a:schemeClr val="tx1"/>
                </a:solidFill>
              </a:rPr>
              <a:t>災害リスク評価</a:t>
            </a:r>
          </a:p>
          <a:p>
            <a:pPr>
              <a:lnSpc>
                <a:spcPct val="120000"/>
              </a:lnSpc>
            </a:pPr>
            <a:r>
              <a:rPr lang="ja-JP" altLang="en-US" sz="1600">
                <a:solidFill>
                  <a:schemeClr val="tx1"/>
                </a:solidFill>
                <a:latin typeface="Yu Gothic Medium" panose="020B0400000000000000" pitchFamily="34" charset="-128"/>
                <a:ea typeface="Yu Gothic Medium" panose="020B0400000000000000" pitchFamily="34" charset="-128"/>
              </a:rPr>
              <a:t>・維持</a:t>
            </a:r>
            <a:r>
              <a:rPr lang="ja-JP" altLang="en-US" sz="1600" dirty="0">
                <a:solidFill>
                  <a:schemeClr val="tx1"/>
                </a:solidFill>
                <a:latin typeface="Yu Gothic Medium" panose="020B0400000000000000" pitchFamily="34" charset="-128"/>
                <a:ea typeface="Yu Gothic Medium" panose="020B0400000000000000" pitchFamily="34" charset="-128"/>
              </a:rPr>
              <a:t>管理の策定</a:t>
            </a:r>
          </a:p>
          <a:p>
            <a:pPr>
              <a:lnSpc>
                <a:spcPct val="120000"/>
              </a:lnSpc>
            </a:pPr>
            <a:r>
              <a:rPr lang="ja-JP" altLang="en-US" sz="1600">
                <a:solidFill>
                  <a:schemeClr val="tx1"/>
                </a:solidFill>
                <a:latin typeface="Yu Gothic Medium" panose="020B0400000000000000" pitchFamily="34" charset="-128"/>
                <a:ea typeface="Yu Gothic Medium" panose="020B0400000000000000" pitchFamily="34" charset="-128"/>
              </a:rPr>
              <a:t>・防災減災</a:t>
            </a:r>
            <a:endParaRPr lang="ja-JP" altLang="en-US" sz="1600" dirty="0">
              <a:solidFill>
                <a:schemeClr val="tx1"/>
              </a:solidFill>
              <a:latin typeface="Yu Gothic Medium" panose="020B0400000000000000" pitchFamily="34" charset="-128"/>
              <a:ea typeface="Yu Gothic Medium" panose="020B0400000000000000" pitchFamily="34" charset="-128"/>
            </a:endParaRPr>
          </a:p>
          <a:p>
            <a:pPr>
              <a:lnSpc>
                <a:spcPct val="120000"/>
              </a:lnSpc>
            </a:pPr>
            <a:r>
              <a:rPr lang="ja-JP" altLang="en-US" sz="1600" dirty="0">
                <a:solidFill>
                  <a:schemeClr val="tx1"/>
                </a:solidFill>
                <a:latin typeface="Yu Gothic Medium" panose="020B0400000000000000" pitchFamily="34" charset="-128"/>
                <a:ea typeface="Yu Gothic Medium" panose="020B0400000000000000" pitchFamily="34" charset="-128"/>
              </a:rPr>
              <a:t>・災害後</a:t>
            </a:r>
            <a:r>
              <a:rPr lang="ja-JP" altLang="en-US" sz="1600">
                <a:solidFill>
                  <a:schemeClr val="tx1"/>
                </a:solidFill>
                <a:latin typeface="Yu Gothic Medium" panose="020B0400000000000000" pitchFamily="34" charset="-128"/>
                <a:ea typeface="Yu Gothic Medium" panose="020B0400000000000000" pitchFamily="34" charset="-128"/>
              </a:rPr>
              <a:t>の復旧</a:t>
            </a:r>
            <a:endParaRPr lang="ja-JP" altLang="en-US" sz="1600" dirty="0">
              <a:solidFill>
                <a:schemeClr val="tx1"/>
              </a:solidFill>
              <a:latin typeface="Yu Gothic Medium" panose="020B0400000000000000" pitchFamily="34" charset="-128"/>
              <a:ea typeface="Yu Gothic Medium" panose="020B0400000000000000" pitchFamily="34" charset="-128"/>
            </a:endParaRPr>
          </a:p>
        </p:txBody>
      </p:sp>
      <p:cxnSp>
        <p:nvCxnSpPr>
          <p:cNvPr id="64" name="直線コネクタ 63">
            <a:extLst>
              <a:ext uri="{FF2B5EF4-FFF2-40B4-BE49-F238E27FC236}">
                <a16:creationId xmlns:a16="http://schemas.microsoft.com/office/drawing/2014/main" id="{330879D3-6CC7-1843-840E-052F9C083A8C}"/>
              </a:ext>
            </a:extLst>
          </p:cNvPr>
          <p:cNvCxnSpPr>
            <a:cxnSpLocks/>
          </p:cNvCxnSpPr>
          <p:nvPr/>
        </p:nvCxnSpPr>
        <p:spPr>
          <a:xfrm flipH="1">
            <a:off x="3459000" y="3625748"/>
            <a:ext cx="324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0192A2E6-DE85-5940-A5CA-90CA5CCCF30C}"/>
              </a:ext>
            </a:extLst>
          </p:cNvPr>
          <p:cNvCxnSpPr>
            <a:cxnSpLocks/>
          </p:cNvCxnSpPr>
          <p:nvPr/>
        </p:nvCxnSpPr>
        <p:spPr>
          <a:xfrm flipH="1">
            <a:off x="4601995" y="3619524"/>
            <a:ext cx="360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C3BFEA1-0CFD-B545-8CD5-822DF30487D7}"/>
              </a:ext>
            </a:extLst>
          </p:cNvPr>
          <p:cNvCxnSpPr>
            <a:cxnSpLocks/>
          </p:cNvCxnSpPr>
          <p:nvPr/>
        </p:nvCxnSpPr>
        <p:spPr>
          <a:xfrm flipH="1">
            <a:off x="5914539" y="3619524"/>
            <a:ext cx="360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4F295448-DD31-F84A-99F0-C28AC81518E2}"/>
              </a:ext>
            </a:extLst>
          </p:cNvPr>
          <p:cNvCxnSpPr>
            <a:cxnSpLocks/>
          </p:cNvCxnSpPr>
          <p:nvPr/>
        </p:nvCxnSpPr>
        <p:spPr>
          <a:xfrm flipH="1">
            <a:off x="7463354" y="3626272"/>
            <a:ext cx="360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CF6EA30-7922-C344-A08A-9427764A5F61}"/>
              </a:ext>
            </a:extLst>
          </p:cNvPr>
          <p:cNvCxnSpPr>
            <a:cxnSpLocks/>
          </p:cNvCxnSpPr>
          <p:nvPr/>
        </p:nvCxnSpPr>
        <p:spPr>
          <a:xfrm flipH="1">
            <a:off x="6906991" y="1568332"/>
            <a:ext cx="468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F984887-F87D-EE4B-BE22-BD68AA384BCE}"/>
              </a:ext>
            </a:extLst>
          </p:cNvPr>
          <p:cNvCxnSpPr>
            <a:cxnSpLocks/>
          </p:cNvCxnSpPr>
          <p:nvPr/>
        </p:nvCxnSpPr>
        <p:spPr>
          <a:xfrm rot="16200000" flipH="1" flipV="1">
            <a:off x="7784897" y="3005721"/>
            <a:ext cx="900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四角形: 角を丸くする 7">
            <a:extLst>
              <a:ext uri="{FF2B5EF4-FFF2-40B4-BE49-F238E27FC236}">
                <a16:creationId xmlns:a16="http://schemas.microsoft.com/office/drawing/2014/main" id="{09216751-102C-2B44-BAD6-B96B3EE03F4B}"/>
              </a:ext>
            </a:extLst>
          </p:cNvPr>
          <p:cNvSpPr/>
          <p:nvPr/>
        </p:nvSpPr>
        <p:spPr>
          <a:xfrm rot="600000">
            <a:off x="2999996" y="1914242"/>
            <a:ext cx="759019" cy="322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u="sng" dirty="0">
                <a:solidFill>
                  <a:srgbClr val="FF0000"/>
                </a:solidFill>
              </a:rPr>
              <a:t>数千点</a:t>
            </a:r>
          </a:p>
        </p:txBody>
      </p:sp>
      <p:sp>
        <p:nvSpPr>
          <p:cNvPr id="76" name="四角形: 角を丸くする 7">
            <a:extLst>
              <a:ext uri="{FF2B5EF4-FFF2-40B4-BE49-F238E27FC236}">
                <a16:creationId xmlns:a16="http://schemas.microsoft.com/office/drawing/2014/main" id="{1BC0E91F-AB5C-5F46-905C-ED27479AB938}"/>
              </a:ext>
            </a:extLst>
          </p:cNvPr>
          <p:cNvSpPr/>
          <p:nvPr/>
        </p:nvSpPr>
        <p:spPr>
          <a:xfrm rot="600000">
            <a:off x="2728738" y="3924499"/>
            <a:ext cx="759019" cy="322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u="sng">
                <a:solidFill>
                  <a:schemeClr val="accent1"/>
                </a:solidFill>
              </a:rPr>
              <a:t>数十点</a:t>
            </a:r>
            <a:endParaRPr kumimoji="1" lang="ja-JP" altLang="en-US" b="1" u="sng" dirty="0">
              <a:solidFill>
                <a:schemeClr val="accent1"/>
              </a:solidFill>
            </a:endParaRPr>
          </a:p>
        </p:txBody>
      </p:sp>
      <p:sp>
        <p:nvSpPr>
          <p:cNvPr id="81" name="四角形: 角を丸くする 4">
            <a:extLst>
              <a:ext uri="{FF2B5EF4-FFF2-40B4-BE49-F238E27FC236}">
                <a16:creationId xmlns:a16="http://schemas.microsoft.com/office/drawing/2014/main" id="{DC5E742E-0417-C942-AA2D-B6420C6C7AF9}"/>
              </a:ext>
            </a:extLst>
          </p:cNvPr>
          <p:cNvSpPr/>
          <p:nvPr/>
        </p:nvSpPr>
        <p:spPr>
          <a:xfrm>
            <a:off x="2297348" y="4985271"/>
            <a:ext cx="6724241" cy="55381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500" b="1">
                <a:solidFill>
                  <a:schemeClr val="tx1"/>
                </a:solidFill>
              </a:rPr>
              <a:t>➡︎サロゲートモデルにより計算コストが</a:t>
            </a:r>
            <a:r>
              <a:rPr kumimoji="1" lang="ja-JP" altLang="en-US" sz="2500" b="1">
                <a:solidFill>
                  <a:schemeClr val="accent1"/>
                </a:solidFill>
              </a:rPr>
              <a:t>低減</a:t>
            </a:r>
            <a:endParaRPr kumimoji="1" lang="ja-JP" altLang="en-US" sz="2500" b="1" dirty="0">
              <a:solidFill>
                <a:schemeClr val="accent1"/>
              </a:solidFill>
            </a:endParaRPr>
          </a:p>
        </p:txBody>
      </p:sp>
      <p:sp>
        <p:nvSpPr>
          <p:cNvPr id="83" name="角丸四角形 11">
            <a:extLst>
              <a:ext uri="{FF2B5EF4-FFF2-40B4-BE49-F238E27FC236}">
                <a16:creationId xmlns:a16="http://schemas.microsoft.com/office/drawing/2014/main" id="{60AD7EC4-1669-F747-A988-7496541979F7}"/>
              </a:ext>
            </a:extLst>
          </p:cNvPr>
          <p:cNvSpPr/>
          <p:nvPr/>
        </p:nvSpPr>
        <p:spPr>
          <a:xfrm>
            <a:off x="1091521" y="5747324"/>
            <a:ext cx="7818746" cy="936370"/>
          </a:xfrm>
          <a:prstGeom prst="roundRect">
            <a:avLst>
              <a:gd name="adj" fmla="val 0"/>
            </a:avLst>
          </a:prstGeom>
          <a:no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68000" rtlCol="0" anchor="ctr"/>
          <a:lstStyle/>
          <a:p>
            <a:r>
              <a:rPr kumimoji="1" lang="ja-JP" altLang="en-US" sz="2800" b="1">
                <a:solidFill>
                  <a:schemeClr val="tx1"/>
                </a:solidFill>
              </a:rPr>
              <a:t>構築</a:t>
            </a:r>
            <a:r>
              <a:rPr kumimoji="1" lang="ja-JP" altLang="en-US" sz="2800" b="1" dirty="0">
                <a:solidFill>
                  <a:schemeClr val="tx1"/>
                </a:solidFill>
              </a:rPr>
              <a:t>された</a:t>
            </a:r>
            <a:r>
              <a:rPr kumimoji="1" lang="ja-JP" altLang="en-US" sz="2800" b="1">
                <a:solidFill>
                  <a:schemeClr val="tx1"/>
                </a:solidFill>
              </a:rPr>
              <a:t>サロゲートモデルは</a:t>
            </a:r>
            <a:endParaRPr kumimoji="1" lang="en-US" altLang="ja-JP" sz="2800" b="1" dirty="0">
              <a:solidFill>
                <a:schemeClr val="tx1"/>
              </a:solidFill>
            </a:endParaRPr>
          </a:p>
          <a:p>
            <a:r>
              <a:rPr kumimoji="1" lang="ja-JP" altLang="en-US" sz="2800" b="1">
                <a:solidFill>
                  <a:schemeClr val="tx1"/>
                </a:solidFill>
              </a:rPr>
              <a:t>対象</a:t>
            </a:r>
            <a:r>
              <a:rPr kumimoji="1" lang="ja-JP" altLang="en-US" sz="2800" b="1" dirty="0">
                <a:solidFill>
                  <a:schemeClr val="tx1"/>
                </a:solidFill>
              </a:rPr>
              <a:t>の解析</a:t>
            </a:r>
            <a:r>
              <a:rPr kumimoji="1" lang="ja-JP" altLang="en-US" sz="2800" b="1">
                <a:solidFill>
                  <a:schemeClr val="tx1"/>
                </a:solidFill>
              </a:rPr>
              <a:t>にのみで有効</a:t>
            </a:r>
            <a:endParaRPr kumimoji="1" lang="ja-JP" altLang="en-US" sz="2800" b="1" dirty="0">
              <a:solidFill>
                <a:schemeClr val="tx1"/>
              </a:solidFill>
            </a:endParaRPr>
          </a:p>
        </p:txBody>
      </p:sp>
      <p:sp>
        <p:nvSpPr>
          <p:cNvPr id="84" name="正方形/長方形 83">
            <a:extLst>
              <a:ext uri="{FF2B5EF4-FFF2-40B4-BE49-F238E27FC236}">
                <a16:creationId xmlns:a16="http://schemas.microsoft.com/office/drawing/2014/main" id="{73C6EC3C-5B38-E842-9EC2-A1FD71B7C698}"/>
              </a:ext>
            </a:extLst>
          </p:cNvPr>
          <p:cNvSpPr/>
          <p:nvPr/>
        </p:nvSpPr>
        <p:spPr>
          <a:xfrm>
            <a:off x="351037" y="5747324"/>
            <a:ext cx="1827134" cy="936370"/>
          </a:xfrm>
          <a:prstGeom prst="rect">
            <a:avLst/>
          </a:prstGeom>
          <a:solidFill>
            <a:schemeClr val="tx2"/>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800" b="1">
                <a:solidFill>
                  <a:schemeClr val="bg1"/>
                </a:solidFill>
              </a:rPr>
              <a:t>課題点</a:t>
            </a:r>
            <a:endParaRPr kumimoji="1" lang="ja-JP" altLang="en-US" sz="2800" b="1" dirty="0">
              <a:solidFill>
                <a:schemeClr val="bg1"/>
              </a:solidFill>
            </a:endParaRPr>
          </a:p>
        </p:txBody>
      </p:sp>
    </p:spTree>
    <p:extLst>
      <p:ext uri="{BB962C8B-B14F-4D97-AF65-F5344CB8AC3E}">
        <p14:creationId xmlns:p14="http://schemas.microsoft.com/office/powerpoint/2010/main" val="166395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円/楕円 70">
            <a:extLst>
              <a:ext uri="{FF2B5EF4-FFF2-40B4-BE49-F238E27FC236}">
                <a16:creationId xmlns:a16="http://schemas.microsoft.com/office/drawing/2014/main" id="{AEDD162D-EF88-0E4A-AEBB-4244F76C0DF8}"/>
              </a:ext>
            </a:extLst>
          </p:cNvPr>
          <p:cNvSpPr/>
          <p:nvPr/>
        </p:nvSpPr>
        <p:spPr>
          <a:xfrm>
            <a:off x="7427917" y="1157437"/>
            <a:ext cx="1461379" cy="1461379"/>
          </a:xfrm>
          <a:prstGeom prst="ellipse">
            <a:avLst/>
          </a:prstGeom>
          <a:solidFill>
            <a:schemeClr val="tx2">
              <a:lumMod val="20000"/>
              <a:lumOff val="8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EC9ABC75-CA70-9A4C-960A-D0FC8930446A}"/>
              </a:ext>
            </a:extLst>
          </p:cNvPr>
          <p:cNvSpPr/>
          <p:nvPr/>
        </p:nvSpPr>
        <p:spPr>
          <a:xfrm>
            <a:off x="2283191" y="3105243"/>
            <a:ext cx="6725995" cy="185689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2000" b="1" dirty="0">
              <a:solidFill>
                <a:schemeClr val="tx1"/>
              </a:solidFill>
            </a:endParaRPr>
          </a:p>
        </p:txBody>
      </p:sp>
      <p:sp>
        <p:nvSpPr>
          <p:cNvPr id="33" name="正方形/長方形 32">
            <a:extLst>
              <a:ext uri="{FF2B5EF4-FFF2-40B4-BE49-F238E27FC236}">
                <a16:creationId xmlns:a16="http://schemas.microsoft.com/office/drawing/2014/main" id="{D3DDEC57-9A87-8141-8EE2-F796A55A877B}"/>
              </a:ext>
            </a:extLst>
          </p:cNvPr>
          <p:cNvSpPr/>
          <p:nvPr/>
        </p:nvSpPr>
        <p:spPr>
          <a:xfrm>
            <a:off x="2297348" y="1047807"/>
            <a:ext cx="4912118" cy="18166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sz="2000" b="1" dirty="0">
              <a:solidFill>
                <a:schemeClr val="tx1"/>
              </a:solidFill>
            </a:endParaRPr>
          </a:p>
        </p:txBody>
      </p:sp>
      <p:sp>
        <p:nvSpPr>
          <p:cNvPr id="12" name="正方形/長方形 11">
            <a:extLst>
              <a:ext uri="{FF2B5EF4-FFF2-40B4-BE49-F238E27FC236}">
                <a16:creationId xmlns:a16="http://schemas.microsoft.com/office/drawing/2014/main" id="{4A85362C-FEB1-7F41-8E7E-998180A25FA9}"/>
              </a:ext>
            </a:extLst>
          </p:cNvPr>
          <p:cNvSpPr/>
          <p:nvPr/>
        </p:nvSpPr>
        <p:spPr>
          <a:xfrm>
            <a:off x="134801" y="3072984"/>
            <a:ext cx="1827134" cy="1948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26509BE-3754-7148-B541-480FF64E30B6}"/>
              </a:ext>
            </a:extLst>
          </p:cNvPr>
          <p:cNvSpPr>
            <a:spLocks noGrp="1"/>
          </p:cNvSpPr>
          <p:nvPr>
            <p:ph type="title"/>
          </p:nvPr>
        </p:nvSpPr>
        <p:spPr/>
        <p:txBody>
          <a:bodyPr/>
          <a:lstStyle/>
          <a:p>
            <a:r>
              <a:rPr kumimoji="1" lang="en-US" altLang="ja-JP" dirty="0"/>
              <a:t>【</a:t>
            </a:r>
            <a:r>
              <a:rPr kumimoji="1" lang="ja-JP" altLang="en-US" dirty="0"/>
              <a:t>背景</a:t>
            </a:r>
            <a:r>
              <a:rPr kumimoji="1" lang="en-US" altLang="ja-JP" dirty="0"/>
              <a:t>】</a:t>
            </a:r>
            <a:r>
              <a:rPr kumimoji="1" lang="ja-JP" altLang="en-US" dirty="0"/>
              <a:t>信頼性解析の現状</a:t>
            </a:r>
          </a:p>
        </p:txBody>
      </p:sp>
      <p:sp>
        <p:nvSpPr>
          <p:cNvPr id="4" name="正方形/長方形 3">
            <a:extLst>
              <a:ext uri="{FF2B5EF4-FFF2-40B4-BE49-F238E27FC236}">
                <a16:creationId xmlns:a16="http://schemas.microsoft.com/office/drawing/2014/main" id="{300A90FC-CA28-994C-A36A-A2DE593851AC}"/>
              </a:ext>
            </a:extLst>
          </p:cNvPr>
          <p:cNvSpPr/>
          <p:nvPr/>
        </p:nvSpPr>
        <p:spPr>
          <a:xfrm>
            <a:off x="184761" y="884873"/>
            <a:ext cx="1460487" cy="4000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dirty="0">
                <a:solidFill>
                  <a:schemeClr val="tx1"/>
                </a:solidFill>
                <a:latin typeface="Yu Gothic" panose="020B0400000000000000" pitchFamily="34" charset="-128"/>
                <a:ea typeface="Yu Gothic" panose="020B0400000000000000" pitchFamily="34" charset="-128"/>
              </a:rPr>
              <a:t>対象構造物</a:t>
            </a:r>
          </a:p>
        </p:txBody>
      </p:sp>
      <p:pic>
        <p:nvPicPr>
          <p:cNvPr id="5" name="図 4">
            <a:extLst>
              <a:ext uri="{FF2B5EF4-FFF2-40B4-BE49-F238E27FC236}">
                <a16:creationId xmlns:a16="http://schemas.microsoft.com/office/drawing/2014/main" id="{6E9715A6-C690-6246-9C85-55D37E752F75}"/>
              </a:ext>
            </a:extLst>
          </p:cNvPr>
          <p:cNvPicPr>
            <a:picLocks noChangeAspect="1"/>
          </p:cNvPicPr>
          <p:nvPr/>
        </p:nvPicPr>
        <p:blipFill rotWithShape="1">
          <a:blip r:embed="rId3"/>
          <a:srcRect l="9444" t="-2153" r="1697" b="8464"/>
          <a:stretch/>
        </p:blipFill>
        <p:spPr>
          <a:xfrm>
            <a:off x="142469" y="1500768"/>
            <a:ext cx="1827134" cy="1335851"/>
          </a:xfrm>
          <a:prstGeom prst="rect">
            <a:avLst/>
          </a:prstGeom>
        </p:spPr>
      </p:pic>
      <p:sp>
        <p:nvSpPr>
          <p:cNvPr id="6" name="正方形/長方形 5">
            <a:extLst>
              <a:ext uri="{FF2B5EF4-FFF2-40B4-BE49-F238E27FC236}">
                <a16:creationId xmlns:a16="http://schemas.microsoft.com/office/drawing/2014/main" id="{C0E02164-AB6F-FD40-81FB-2591F9585E22}"/>
              </a:ext>
            </a:extLst>
          </p:cNvPr>
          <p:cNvSpPr/>
          <p:nvPr/>
        </p:nvSpPr>
        <p:spPr>
          <a:xfrm>
            <a:off x="149096" y="1416356"/>
            <a:ext cx="942425" cy="361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b="1" dirty="0">
                <a:solidFill>
                  <a:schemeClr val="tx1"/>
                </a:solidFill>
                <a:latin typeface="Helvetica" panose="020B0604020202030204" pitchFamily="34" charset="0"/>
              </a:rPr>
              <a:t>ex) </a:t>
            </a:r>
            <a:r>
              <a:rPr lang="ja-JP" altLang="en-US" b="1" dirty="0">
                <a:solidFill>
                  <a:schemeClr val="tx1"/>
                </a:solidFill>
              </a:rPr>
              <a:t>橋梁</a:t>
            </a:r>
            <a:endParaRPr kumimoji="1" lang="ja-JP" altLang="en-US" b="1" dirty="0">
              <a:solidFill>
                <a:schemeClr val="tx1"/>
              </a:solidFill>
            </a:endParaRPr>
          </a:p>
        </p:txBody>
      </p:sp>
      <p:grpSp>
        <p:nvGrpSpPr>
          <p:cNvPr id="7" name="グループ化 6">
            <a:extLst>
              <a:ext uri="{FF2B5EF4-FFF2-40B4-BE49-F238E27FC236}">
                <a16:creationId xmlns:a16="http://schemas.microsoft.com/office/drawing/2014/main" id="{8AEA7899-58E1-4649-A730-9C7B2EB54E5E}"/>
              </a:ext>
            </a:extLst>
          </p:cNvPr>
          <p:cNvGrpSpPr/>
          <p:nvPr/>
        </p:nvGrpSpPr>
        <p:grpSpPr>
          <a:xfrm>
            <a:off x="226683" y="3655515"/>
            <a:ext cx="1954432" cy="1314660"/>
            <a:chOff x="244555" y="3237731"/>
            <a:chExt cx="1954432" cy="1314660"/>
          </a:xfrm>
        </p:grpSpPr>
        <p:pic>
          <p:nvPicPr>
            <p:cNvPr id="8" name="グラフィックス 7">
              <a:extLst>
                <a:ext uri="{FF2B5EF4-FFF2-40B4-BE49-F238E27FC236}">
                  <a16:creationId xmlns:a16="http://schemas.microsoft.com/office/drawing/2014/main" id="{816C78D8-92AC-894F-9B7F-5FF70132B4C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073" t="13889" r="11249" b="11503"/>
            <a:stretch/>
          </p:blipFill>
          <p:spPr>
            <a:xfrm>
              <a:off x="458504" y="3453176"/>
              <a:ext cx="1224413" cy="905330"/>
            </a:xfrm>
            <a:prstGeom prst="rect">
              <a:avLst/>
            </a:prstGeom>
          </p:spPr>
        </p:pic>
        <p:sp>
          <p:nvSpPr>
            <p:cNvPr id="9" name="テキスト ボックス 8">
              <a:extLst>
                <a:ext uri="{FF2B5EF4-FFF2-40B4-BE49-F238E27FC236}">
                  <a16:creationId xmlns:a16="http://schemas.microsoft.com/office/drawing/2014/main" id="{043E6172-8560-EA4F-9C35-4E6C4FE8690A}"/>
                </a:ext>
              </a:extLst>
            </p:cNvPr>
            <p:cNvSpPr txBox="1"/>
            <p:nvPr/>
          </p:nvSpPr>
          <p:spPr>
            <a:xfrm>
              <a:off x="646098" y="4336947"/>
              <a:ext cx="1552889" cy="215444"/>
            </a:xfrm>
            <a:prstGeom prst="rect">
              <a:avLst/>
            </a:prstGeom>
            <a:noFill/>
          </p:spPr>
          <p:txBody>
            <a:bodyPr wrap="square" lIns="0" tIns="0" rIns="0" bIns="0" rtlCol="0">
              <a:spAutoFit/>
            </a:bodyPr>
            <a:lstStyle/>
            <a:p>
              <a:r>
                <a:rPr lang="en-US" altLang="ja-JP" sz="1400" dirty="0"/>
                <a:t>ex)</a:t>
              </a:r>
              <a:r>
                <a:rPr lang="ja-JP" altLang="en-US" sz="1400" dirty="0"/>
                <a:t>橋脚質量</a:t>
              </a:r>
              <a:endParaRPr kumimoji="1" lang="ja-JP" altLang="en-US" sz="1400" dirty="0"/>
            </a:p>
          </p:txBody>
        </p:sp>
        <p:sp>
          <p:nvSpPr>
            <p:cNvPr id="10" name="テキスト ボックス 9">
              <a:extLst>
                <a:ext uri="{FF2B5EF4-FFF2-40B4-BE49-F238E27FC236}">
                  <a16:creationId xmlns:a16="http://schemas.microsoft.com/office/drawing/2014/main" id="{9528D121-80FC-9F4F-A7C5-EC1E76AB928A}"/>
                </a:ext>
              </a:extLst>
            </p:cNvPr>
            <p:cNvSpPr txBox="1"/>
            <p:nvPr/>
          </p:nvSpPr>
          <p:spPr>
            <a:xfrm rot="16200000">
              <a:off x="-146592" y="3628878"/>
              <a:ext cx="1031002" cy="248708"/>
            </a:xfrm>
            <a:prstGeom prst="rect">
              <a:avLst/>
            </a:prstGeom>
            <a:noFill/>
          </p:spPr>
          <p:txBody>
            <a:bodyPr wrap="square" lIns="0" tIns="0" rIns="0" bIns="0"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11" name="テキスト ボックス 10">
            <a:extLst>
              <a:ext uri="{FF2B5EF4-FFF2-40B4-BE49-F238E27FC236}">
                <a16:creationId xmlns:a16="http://schemas.microsoft.com/office/drawing/2014/main" id="{66DC4909-1A6B-3949-BA93-FFFF505BA841}"/>
              </a:ext>
            </a:extLst>
          </p:cNvPr>
          <p:cNvSpPr txBox="1"/>
          <p:nvPr/>
        </p:nvSpPr>
        <p:spPr>
          <a:xfrm>
            <a:off x="149097" y="3193457"/>
            <a:ext cx="1795214" cy="615553"/>
          </a:xfrm>
          <a:prstGeom prst="rect">
            <a:avLst/>
          </a:prstGeom>
          <a:noFill/>
        </p:spPr>
        <p:txBody>
          <a:bodyPr wrap="square" lIns="0" tIns="0" rIns="0" bIns="0" rtlCol="0">
            <a:spAutoFit/>
          </a:bodyPr>
          <a:lstStyle/>
          <a:p>
            <a:pPr algn="ctr"/>
            <a:r>
              <a:rPr lang="ja-JP" altLang="en-US" sz="2000" b="1"/>
              <a:t>不確定性の</a:t>
            </a:r>
            <a:endParaRPr lang="en-US" altLang="ja-JP" sz="2000" b="1" dirty="0"/>
          </a:p>
          <a:p>
            <a:pPr algn="ctr"/>
            <a:r>
              <a:rPr lang="ja-JP" altLang="en-US" sz="2000" b="1"/>
              <a:t>考慮</a:t>
            </a:r>
            <a:r>
              <a:rPr lang="ja-JP" altLang="en-US" sz="2000" b="1" dirty="0"/>
              <a:t>が必要</a:t>
            </a:r>
            <a:endParaRPr kumimoji="1" lang="ja-JP" altLang="en-US" sz="2000" b="1" dirty="0"/>
          </a:p>
        </p:txBody>
      </p:sp>
      <p:sp>
        <p:nvSpPr>
          <p:cNvPr id="13" name="直角三角形 12">
            <a:extLst>
              <a:ext uri="{FF2B5EF4-FFF2-40B4-BE49-F238E27FC236}">
                <a16:creationId xmlns:a16="http://schemas.microsoft.com/office/drawing/2014/main" id="{D4907D38-141E-FF49-90F6-0E7462EBB09D}"/>
              </a:ext>
            </a:extLst>
          </p:cNvPr>
          <p:cNvSpPr/>
          <p:nvPr/>
        </p:nvSpPr>
        <p:spPr>
          <a:xfrm rot="8100000">
            <a:off x="743914" y="2929631"/>
            <a:ext cx="314794" cy="314794"/>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27F0108-B4B4-894D-BD88-B74D6AAC7218}"/>
              </a:ext>
            </a:extLst>
          </p:cNvPr>
          <p:cNvSpPr/>
          <p:nvPr/>
        </p:nvSpPr>
        <p:spPr>
          <a:xfrm>
            <a:off x="2541283" y="887526"/>
            <a:ext cx="2580781" cy="397398"/>
          </a:xfrm>
          <a:prstGeom prst="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dirty="0">
                <a:solidFill>
                  <a:schemeClr val="tx1"/>
                </a:solidFill>
              </a:rPr>
              <a:t>一般的な信頼性解析</a:t>
            </a:r>
          </a:p>
        </p:txBody>
      </p:sp>
      <p:sp>
        <p:nvSpPr>
          <p:cNvPr id="15" name="正方形/長方形 14">
            <a:extLst>
              <a:ext uri="{FF2B5EF4-FFF2-40B4-BE49-F238E27FC236}">
                <a16:creationId xmlns:a16="http://schemas.microsoft.com/office/drawing/2014/main" id="{9BC41BC6-75D1-FB43-9102-6C2FE8437F2B}"/>
              </a:ext>
            </a:extLst>
          </p:cNvPr>
          <p:cNvSpPr/>
          <p:nvPr/>
        </p:nvSpPr>
        <p:spPr>
          <a:xfrm>
            <a:off x="2527128" y="2969022"/>
            <a:ext cx="4511826" cy="397398"/>
          </a:xfrm>
          <a:prstGeom prst="rect">
            <a:avLst/>
          </a:prstGeom>
          <a:solidFill>
            <a:schemeClr val="bg1"/>
          </a:soli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dirty="0">
                <a:solidFill>
                  <a:schemeClr val="tx1"/>
                </a:solidFill>
              </a:rPr>
              <a:t>サロゲートモデルを用いた信頼性解析</a:t>
            </a:r>
          </a:p>
        </p:txBody>
      </p:sp>
      <p:sp>
        <p:nvSpPr>
          <p:cNvPr id="20" name="テキスト ボックス 19">
            <a:extLst>
              <a:ext uri="{FF2B5EF4-FFF2-40B4-BE49-F238E27FC236}">
                <a16:creationId xmlns:a16="http://schemas.microsoft.com/office/drawing/2014/main" id="{531F0B89-484E-C54E-A9D9-D8031B29D9EF}"/>
              </a:ext>
            </a:extLst>
          </p:cNvPr>
          <p:cNvSpPr txBox="1"/>
          <p:nvPr/>
        </p:nvSpPr>
        <p:spPr>
          <a:xfrm>
            <a:off x="2390933" y="1351927"/>
            <a:ext cx="1252523" cy="523220"/>
          </a:xfrm>
          <a:prstGeom prst="rect">
            <a:avLst/>
          </a:prstGeom>
          <a:noFill/>
        </p:spPr>
        <p:txBody>
          <a:bodyPr wrap="square" rtlCol="0">
            <a:spAutoFit/>
          </a:bodyPr>
          <a:lstStyle/>
          <a:p>
            <a:pPr algn="ctr"/>
            <a:r>
              <a:rPr lang="ja-JP" altLang="en-US" sz="1400" b="1" dirty="0"/>
              <a:t>モンテカルロ</a:t>
            </a:r>
            <a:br>
              <a:rPr lang="en-US" altLang="ja-JP" sz="1400" b="1" dirty="0"/>
            </a:br>
            <a:r>
              <a:rPr lang="ja-JP" altLang="en-US" sz="1400" b="1" dirty="0"/>
              <a:t>サンプリング</a:t>
            </a:r>
            <a:endParaRPr kumimoji="1" lang="ja-JP" altLang="en-US" sz="1400" b="1" dirty="0"/>
          </a:p>
        </p:txBody>
      </p:sp>
      <p:sp>
        <p:nvSpPr>
          <p:cNvPr id="21" name="テキスト ボックス 20">
            <a:extLst>
              <a:ext uri="{FF2B5EF4-FFF2-40B4-BE49-F238E27FC236}">
                <a16:creationId xmlns:a16="http://schemas.microsoft.com/office/drawing/2014/main" id="{1F4F4775-FA0D-B641-BC17-24D8E344A3F2}"/>
              </a:ext>
            </a:extLst>
          </p:cNvPr>
          <p:cNvSpPr txBox="1"/>
          <p:nvPr/>
        </p:nvSpPr>
        <p:spPr>
          <a:xfrm>
            <a:off x="4079277" y="1348948"/>
            <a:ext cx="1179433" cy="523220"/>
          </a:xfrm>
          <a:prstGeom prst="rect">
            <a:avLst/>
          </a:prstGeom>
          <a:noFill/>
        </p:spPr>
        <p:txBody>
          <a:bodyPr wrap="square" rtlCol="0">
            <a:spAutoFit/>
          </a:bodyPr>
          <a:lstStyle/>
          <a:p>
            <a:pPr algn="ctr"/>
            <a:r>
              <a:rPr lang="ja-JP" altLang="en-US" sz="1400" b="1" dirty="0"/>
              <a:t>橋梁の</a:t>
            </a:r>
            <a:br>
              <a:rPr lang="en-US" altLang="ja-JP" sz="1400" b="1" dirty="0"/>
            </a:br>
            <a:r>
              <a:rPr lang="ja-JP" altLang="en-US" sz="1400" b="1" dirty="0"/>
              <a:t>解析モデル</a:t>
            </a:r>
            <a:endParaRPr kumimoji="1" lang="ja-JP" altLang="en-US" sz="1400" b="1" dirty="0"/>
          </a:p>
        </p:txBody>
      </p:sp>
      <p:pic>
        <p:nvPicPr>
          <p:cNvPr id="22" name="図 21">
            <a:extLst>
              <a:ext uri="{FF2B5EF4-FFF2-40B4-BE49-F238E27FC236}">
                <a16:creationId xmlns:a16="http://schemas.microsoft.com/office/drawing/2014/main" id="{1E82E26B-A6D1-4847-BE35-62FBA9D8720F}"/>
              </a:ext>
            </a:extLst>
          </p:cNvPr>
          <p:cNvPicPr>
            <a:picLocks noChangeAspect="1"/>
          </p:cNvPicPr>
          <p:nvPr/>
        </p:nvPicPr>
        <p:blipFill rotWithShape="1">
          <a:blip r:embed="rId6"/>
          <a:srcRect l="3256"/>
          <a:stretch/>
        </p:blipFill>
        <p:spPr>
          <a:xfrm>
            <a:off x="4053399" y="2023165"/>
            <a:ext cx="1221139" cy="507221"/>
          </a:xfrm>
          <a:prstGeom prst="rect">
            <a:avLst/>
          </a:prstGeom>
        </p:spPr>
      </p:pic>
      <p:grpSp>
        <p:nvGrpSpPr>
          <p:cNvPr id="23" name="グループ化 22">
            <a:extLst>
              <a:ext uri="{FF2B5EF4-FFF2-40B4-BE49-F238E27FC236}">
                <a16:creationId xmlns:a16="http://schemas.microsoft.com/office/drawing/2014/main" id="{357DA9A9-8521-EE45-BD1A-AE91F52863BC}"/>
              </a:ext>
            </a:extLst>
          </p:cNvPr>
          <p:cNvGrpSpPr/>
          <p:nvPr/>
        </p:nvGrpSpPr>
        <p:grpSpPr>
          <a:xfrm>
            <a:off x="2472377" y="1875196"/>
            <a:ext cx="970634" cy="907782"/>
            <a:chOff x="2881683" y="1788931"/>
            <a:chExt cx="970634" cy="907782"/>
          </a:xfrm>
        </p:grpSpPr>
        <p:pic>
          <p:nvPicPr>
            <p:cNvPr id="24" name="図 23">
              <a:extLst>
                <a:ext uri="{FF2B5EF4-FFF2-40B4-BE49-F238E27FC236}">
                  <a16:creationId xmlns:a16="http://schemas.microsoft.com/office/drawing/2014/main" id="{26D40652-C5B0-5544-B24D-BD8F8A1706E5}"/>
                </a:ext>
              </a:extLst>
            </p:cNvPr>
            <p:cNvPicPr>
              <a:picLocks noChangeAspect="1"/>
            </p:cNvPicPr>
            <p:nvPr/>
          </p:nvPicPr>
          <p:blipFill rotWithShape="1">
            <a:blip r:embed="rId7"/>
            <a:srcRect l="21963" t="11054" r="19289" b="10230"/>
            <a:stretch/>
          </p:blipFill>
          <p:spPr>
            <a:xfrm>
              <a:off x="3064966" y="1788931"/>
              <a:ext cx="718143" cy="721672"/>
            </a:xfrm>
            <a:prstGeom prst="rect">
              <a:avLst/>
            </a:prstGeom>
          </p:spPr>
        </p:pic>
        <p:sp>
          <p:nvSpPr>
            <p:cNvPr id="25" name="テキスト ボックス 24">
              <a:extLst>
                <a:ext uri="{FF2B5EF4-FFF2-40B4-BE49-F238E27FC236}">
                  <a16:creationId xmlns:a16="http://schemas.microsoft.com/office/drawing/2014/main" id="{B317310D-AC0D-6A4F-893D-555A71C3F514}"/>
                </a:ext>
              </a:extLst>
            </p:cNvPr>
            <p:cNvSpPr txBox="1"/>
            <p:nvPr/>
          </p:nvSpPr>
          <p:spPr>
            <a:xfrm>
              <a:off x="3276317" y="2512047"/>
              <a:ext cx="576000"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26" name="テキスト ボックス 25">
              <a:extLst>
                <a:ext uri="{FF2B5EF4-FFF2-40B4-BE49-F238E27FC236}">
                  <a16:creationId xmlns:a16="http://schemas.microsoft.com/office/drawing/2014/main" id="{F448A26F-40DB-3247-AA7B-E04F46407983}"/>
                </a:ext>
              </a:extLst>
            </p:cNvPr>
            <p:cNvSpPr txBox="1"/>
            <p:nvPr/>
          </p:nvSpPr>
          <p:spPr>
            <a:xfrm rot="16200000">
              <a:off x="2750813" y="1992509"/>
              <a:ext cx="446405" cy="184666"/>
            </a:xfrm>
            <a:prstGeom prst="rect">
              <a:avLst/>
            </a:prstGeom>
            <a:noFill/>
          </p:spPr>
          <p:txBody>
            <a:bodyPr wrap="square" lIns="0" tIns="0" rIns="0" bIns="0" rtlCol="0">
              <a:spAutoFit/>
            </a:bodyPr>
            <a:lstStyle/>
            <a:p>
              <a:r>
                <a:rPr kumimoji="1" lang="ja-JP" altLang="en-US" sz="1200" dirty="0"/>
                <a:t>剛性</a:t>
              </a:r>
            </a:p>
          </p:txBody>
        </p:sp>
      </p:grpSp>
      <p:grpSp>
        <p:nvGrpSpPr>
          <p:cNvPr id="27" name="グループ化 26">
            <a:extLst>
              <a:ext uri="{FF2B5EF4-FFF2-40B4-BE49-F238E27FC236}">
                <a16:creationId xmlns:a16="http://schemas.microsoft.com/office/drawing/2014/main" id="{50B692D9-B461-A84E-9073-2BF7BF56BD49}"/>
              </a:ext>
            </a:extLst>
          </p:cNvPr>
          <p:cNvGrpSpPr/>
          <p:nvPr/>
        </p:nvGrpSpPr>
        <p:grpSpPr>
          <a:xfrm>
            <a:off x="5569489" y="1666043"/>
            <a:ext cx="1446830" cy="1151142"/>
            <a:chOff x="8758479" y="5680054"/>
            <a:chExt cx="1601818" cy="1274458"/>
          </a:xfrm>
        </p:grpSpPr>
        <p:pic>
          <p:nvPicPr>
            <p:cNvPr id="28" name="グラフィックス 27">
              <a:extLst>
                <a:ext uri="{FF2B5EF4-FFF2-40B4-BE49-F238E27FC236}">
                  <a16:creationId xmlns:a16="http://schemas.microsoft.com/office/drawing/2014/main" id="{3A2C46C4-D249-334D-8015-9087C0AEEC49}"/>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3044" t="14010" r="10941" b="11595"/>
            <a:stretch/>
          </p:blipFill>
          <p:spPr>
            <a:xfrm>
              <a:off x="8958114" y="5826166"/>
              <a:ext cx="1244461" cy="913475"/>
            </a:xfrm>
            <a:prstGeom prst="rect">
              <a:avLst/>
            </a:prstGeom>
          </p:spPr>
        </p:pic>
        <p:sp>
          <p:nvSpPr>
            <p:cNvPr id="29" name="テキスト ボックス 28">
              <a:extLst>
                <a:ext uri="{FF2B5EF4-FFF2-40B4-BE49-F238E27FC236}">
                  <a16:creationId xmlns:a16="http://schemas.microsoft.com/office/drawing/2014/main" id="{81819187-AAF7-894D-9FD3-EB3905897C09}"/>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30" name="テキスト ボックス 29">
              <a:extLst>
                <a:ext uri="{FF2B5EF4-FFF2-40B4-BE49-F238E27FC236}">
                  <a16:creationId xmlns:a16="http://schemas.microsoft.com/office/drawing/2014/main" id="{915833A7-1B02-5645-9F76-DCCE41199CD5}"/>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E2A03460-FB71-F844-B55E-148F41E22F00}"/>
                </a:ext>
              </a:extLst>
            </p:cNvPr>
            <p:cNvSpPr txBox="1"/>
            <p:nvPr/>
          </p:nvSpPr>
          <p:spPr>
            <a:xfrm rot="16200000">
              <a:off x="8383750" y="6054783"/>
              <a:ext cx="1026457"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32" name="テキスト ボックス 31">
            <a:extLst>
              <a:ext uri="{FF2B5EF4-FFF2-40B4-BE49-F238E27FC236}">
                <a16:creationId xmlns:a16="http://schemas.microsoft.com/office/drawing/2014/main" id="{D742962B-53FF-3442-AEB7-3D305DBD4FE8}"/>
              </a:ext>
            </a:extLst>
          </p:cNvPr>
          <p:cNvSpPr txBox="1"/>
          <p:nvPr/>
        </p:nvSpPr>
        <p:spPr>
          <a:xfrm>
            <a:off x="5648102" y="1414575"/>
            <a:ext cx="1277972" cy="307777"/>
          </a:xfrm>
          <a:prstGeom prst="rect">
            <a:avLst/>
          </a:prstGeom>
          <a:noFill/>
        </p:spPr>
        <p:txBody>
          <a:bodyPr wrap="square" rtlCol="0">
            <a:spAutoFit/>
          </a:bodyPr>
          <a:lstStyle/>
          <a:p>
            <a:pPr algn="ctr"/>
            <a:r>
              <a:rPr lang="ja-JP" altLang="en-US" sz="1400" b="1" dirty="0"/>
              <a:t>出力応答分布</a:t>
            </a:r>
            <a:endParaRPr kumimoji="1" lang="ja-JP" altLang="en-US" sz="1400" b="1" dirty="0"/>
          </a:p>
        </p:txBody>
      </p:sp>
      <p:sp>
        <p:nvSpPr>
          <p:cNvPr id="35" name="テキスト ボックス 34">
            <a:extLst>
              <a:ext uri="{FF2B5EF4-FFF2-40B4-BE49-F238E27FC236}">
                <a16:creationId xmlns:a16="http://schemas.microsoft.com/office/drawing/2014/main" id="{CEAEBCC2-DAEC-294E-B5F9-2763E1495376}"/>
              </a:ext>
            </a:extLst>
          </p:cNvPr>
          <p:cNvSpPr txBox="1"/>
          <p:nvPr/>
        </p:nvSpPr>
        <p:spPr>
          <a:xfrm>
            <a:off x="2285200" y="3390448"/>
            <a:ext cx="1257112" cy="492443"/>
          </a:xfrm>
          <a:prstGeom prst="rect">
            <a:avLst/>
          </a:prstGeom>
          <a:noFill/>
        </p:spPr>
        <p:txBody>
          <a:bodyPr wrap="square" rtlCol="0">
            <a:spAutoFit/>
          </a:bodyPr>
          <a:lstStyle/>
          <a:p>
            <a:pPr algn="ctr"/>
            <a:r>
              <a:rPr lang="ja-JP" altLang="en-US" sz="1300" b="1" dirty="0"/>
              <a:t>実験計画法</a:t>
            </a:r>
            <a:br>
              <a:rPr lang="en-US" altLang="ja-JP" sz="1300" b="1" dirty="0"/>
            </a:br>
            <a:r>
              <a:rPr lang="ja-JP" altLang="en-US" sz="1300" b="1" dirty="0"/>
              <a:t>サンプリング</a:t>
            </a:r>
            <a:endParaRPr kumimoji="1" lang="ja-JP" altLang="en-US" sz="1300" b="1" dirty="0"/>
          </a:p>
        </p:txBody>
      </p:sp>
      <p:sp>
        <p:nvSpPr>
          <p:cNvPr id="36" name="テキスト ボックス 35">
            <a:extLst>
              <a:ext uri="{FF2B5EF4-FFF2-40B4-BE49-F238E27FC236}">
                <a16:creationId xmlns:a16="http://schemas.microsoft.com/office/drawing/2014/main" id="{8AE61770-CE35-1D46-B69F-DDC84FCF305A}"/>
              </a:ext>
            </a:extLst>
          </p:cNvPr>
          <p:cNvSpPr txBox="1"/>
          <p:nvPr/>
        </p:nvSpPr>
        <p:spPr>
          <a:xfrm>
            <a:off x="3583114" y="3390448"/>
            <a:ext cx="1183754" cy="492443"/>
          </a:xfrm>
          <a:prstGeom prst="rect">
            <a:avLst/>
          </a:prstGeom>
          <a:noFill/>
        </p:spPr>
        <p:txBody>
          <a:bodyPr wrap="square" rtlCol="0">
            <a:spAutoFit/>
          </a:bodyPr>
          <a:lstStyle/>
          <a:p>
            <a:pPr algn="ctr"/>
            <a:r>
              <a:rPr lang="ja-JP" altLang="en-US" sz="1300" b="1" dirty="0"/>
              <a:t>橋梁の</a:t>
            </a:r>
            <a:br>
              <a:rPr lang="en-US" altLang="ja-JP" sz="1300" b="1" dirty="0"/>
            </a:br>
            <a:r>
              <a:rPr lang="ja-JP" altLang="en-US" sz="1300" b="1" dirty="0"/>
              <a:t>解析モデル</a:t>
            </a:r>
            <a:endParaRPr kumimoji="1" lang="ja-JP" altLang="en-US" sz="1300" b="1" dirty="0"/>
          </a:p>
        </p:txBody>
      </p:sp>
      <p:pic>
        <p:nvPicPr>
          <p:cNvPr id="37" name="図 36">
            <a:extLst>
              <a:ext uri="{FF2B5EF4-FFF2-40B4-BE49-F238E27FC236}">
                <a16:creationId xmlns:a16="http://schemas.microsoft.com/office/drawing/2014/main" id="{FF2184EF-8AF8-C343-A98D-E4006EC3D1B7}"/>
              </a:ext>
            </a:extLst>
          </p:cNvPr>
          <p:cNvPicPr>
            <a:picLocks noChangeAspect="1"/>
          </p:cNvPicPr>
          <p:nvPr/>
        </p:nvPicPr>
        <p:blipFill rotWithShape="1">
          <a:blip r:embed="rId6"/>
          <a:srcRect l="3256"/>
          <a:stretch/>
        </p:blipFill>
        <p:spPr>
          <a:xfrm>
            <a:off x="3613244" y="4049889"/>
            <a:ext cx="1186473" cy="491023"/>
          </a:xfrm>
          <a:prstGeom prst="rect">
            <a:avLst/>
          </a:prstGeom>
          <a:ln>
            <a:solidFill>
              <a:schemeClr val="tx1"/>
            </a:solidFill>
          </a:ln>
        </p:spPr>
      </p:pic>
      <p:sp>
        <p:nvSpPr>
          <p:cNvPr id="38" name="テキスト ボックス 37">
            <a:extLst>
              <a:ext uri="{FF2B5EF4-FFF2-40B4-BE49-F238E27FC236}">
                <a16:creationId xmlns:a16="http://schemas.microsoft.com/office/drawing/2014/main" id="{DD866CDD-BD61-7E42-AD9F-E19B04248096}"/>
              </a:ext>
            </a:extLst>
          </p:cNvPr>
          <p:cNvSpPr txBox="1"/>
          <p:nvPr/>
        </p:nvSpPr>
        <p:spPr>
          <a:xfrm>
            <a:off x="4807670" y="3498170"/>
            <a:ext cx="1282654" cy="292388"/>
          </a:xfrm>
          <a:prstGeom prst="rect">
            <a:avLst/>
          </a:prstGeom>
          <a:noFill/>
        </p:spPr>
        <p:txBody>
          <a:bodyPr wrap="square" rtlCol="0">
            <a:spAutoFit/>
          </a:bodyPr>
          <a:lstStyle/>
          <a:p>
            <a:pPr algn="ctr"/>
            <a:r>
              <a:rPr kumimoji="1" lang="ja-JP" altLang="en-US" sz="1300" b="1" dirty="0"/>
              <a:t>解析データ</a:t>
            </a:r>
          </a:p>
        </p:txBody>
      </p:sp>
      <p:grpSp>
        <p:nvGrpSpPr>
          <p:cNvPr id="39" name="グループ化 38">
            <a:extLst>
              <a:ext uri="{FF2B5EF4-FFF2-40B4-BE49-F238E27FC236}">
                <a16:creationId xmlns:a16="http://schemas.microsoft.com/office/drawing/2014/main" id="{318CADB3-22DF-084F-B3E5-434B3ED79AA6}"/>
              </a:ext>
            </a:extLst>
          </p:cNvPr>
          <p:cNvGrpSpPr/>
          <p:nvPr/>
        </p:nvGrpSpPr>
        <p:grpSpPr>
          <a:xfrm>
            <a:off x="2374637" y="3944017"/>
            <a:ext cx="900512" cy="906021"/>
            <a:chOff x="2685775" y="3847846"/>
            <a:chExt cx="897225" cy="906021"/>
          </a:xfrm>
        </p:grpSpPr>
        <p:sp>
          <p:nvSpPr>
            <p:cNvPr id="40" name="テキスト ボックス 39">
              <a:extLst>
                <a:ext uri="{FF2B5EF4-FFF2-40B4-BE49-F238E27FC236}">
                  <a16:creationId xmlns:a16="http://schemas.microsoft.com/office/drawing/2014/main" id="{0415EDE1-E490-924A-87E9-FD5A11D733ED}"/>
                </a:ext>
              </a:extLst>
            </p:cNvPr>
            <p:cNvSpPr txBox="1"/>
            <p:nvPr/>
          </p:nvSpPr>
          <p:spPr>
            <a:xfrm>
              <a:off x="3080409" y="4569201"/>
              <a:ext cx="360000"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41" name="テキスト ボックス 40">
              <a:extLst>
                <a:ext uri="{FF2B5EF4-FFF2-40B4-BE49-F238E27FC236}">
                  <a16:creationId xmlns:a16="http://schemas.microsoft.com/office/drawing/2014/main" id="{E9FE5D34-6707-074F-BAF7-E3DDDD231449}"/>
                </a:ext>
              </a:extLst>
            </p:cNvPr>
            <p:cNvSpPr txBox="1"/>
            <p:nvPr/>
          </p:nvSpPr>
          <p:spPr>
            <a:xfrm rot="16200000">
              <a:off x="2554905" y="4049663"/>
              <a:ext cx="446405" cy="184666"/>
            </a:xfrm>
            <a:prstGeom prst="rect">
              <a:avLst/>
            </a:prstGeom>
            <a:noFill/>
          </p:spPr>
          <p:txBody>
            <a:bodyPr wrap="square" lIns="0" tIns="0" rIns="0" bIns="0" rtlCol="0">
              <a:spAutoFit/>
            </a:bodyPr>
            <a:lstStyle/>
            <a:p>
              <a:r>
                <a:rPr kumimoji="1" lang="ja-JP" altLang="en-US" sz="1200" dirty="0"/>
                <a:t>剛性</a:t>
              </a:r>
            </a:p>
          </p:txBody>
        </p:sp>
        <p:pic>
          <p:nvPicPr>
            <p:cNvPr id="42" name="図 41">
              <a:extLst>
                <a:ext uri="{FF2B5EF4-FFF2-40B4-BE49-F238E27FC236}">
                  <a16:creationId xmlns:a16="http://schemas.microsoft.com/office/drawing/2014/main" id="{D841177C-685B-2A42-919E-1E42B3272277}"/>
                </a:ext>
              </a:extLst>
            </p:cNvPr>
            <p:cNvPicPr>
              <a:picLocks noChangeAspect="1"/>
            </p:cNvPicPr>
            <p:nvPr/>
          </p:nvPicPr>
          <p:blipFill rotWithShape="1">
            <a:blip r:embed="rId10"/>
            <a:srcRect l="21715" t="11054" r="19093" b="10230"/>
            <a:stretch/>
          </p:blipFill>
          <p:spPr>
            <a:xfrm>
              <a:off x="2869058" y="3847846"/>
              <a:ext cx="713942" cy="712066"/>
            </a:xfrm>
            <a:prstGeom prst="rect">
              <a:avLst/>
            </a:prstGeom>
            <a:ln>
              <a:solidFill>
                <a:schemeClr val="tx1"/>
              </a:solidFill>
            </a:ln>
          </p:spPr>
        </p:pic>
      </p:grpSp>
      <p:sp>
        <p:nvSpPr>
          <p:cNvPr id="43" name="テキスト ボックス 42">
            <a:extLst>
              <a:ext uri="{FF2B5EF4-FFF2-40B4-BE49-F238E27FC236}">
                <a16:creationId xmlns:a16="http://schemas.microsoft.com/office/drawing/2014/main" id="{E1824103-0852-474C-9211-698F19D9FF25}"/>
              </a:ext>
            </a:extLst>
          </p:cNvPr>
          <p:cNvSpPr txBox="1"/>
          <p:nvPr/>
        </p:nvSpPr>
        <p:spPr>
          <a:xfrm>
            <a:off x="6068491" y="3390448"/>
            <a:ext cx="1548960" cy="492443"/>
          </a:xfrm>
          <a:prstGeom prst="rect">
            <a:avLst/>
          </a:prstGeom>
          <a:noFill/>
        </p:spPr>
        <p:txBody>
          <a:bodyPr wrap="square" rtlCol="0">
            <a:spAutoFit/>
          </a:bodyPr>
          <a:lstStyle/>
          <a:p>
            <a:pPr algn="ctr"/>
            <a:r>
              <a:rPr kumimoji="1" lang="ja-JP" altLang="en-US" sz="1300" b="1" dirty="0"/>
              <a:t>機械学習による</a:t>
            </a:r>
            <a:br>
              <a:rPr kumimoji="1" lang="en-US" altLang="ja-JP" sz="1300" b="1" dirty="0"/>
            </a:br>
            <a:r>
              <a:rPr kumimoji="1" lang="ja-JP" altLang="en-US" sz="1300" b="1" dirty="0"/>
              <a:t>サロゲートモデル</a:t>
            </a:r>
          </a:p>
        </p:txBody>
      </p:sp>
      <p:grpSp>
        <p:nvGrpSpPr>
          <p:cNvPr id="44" name="グループ化 43">
            <a:extLst>
              <a:ext uri="{FF2B5EF4-FFF2-40B4-BE49-F238E27FC236}">
                <a16:creationId xmlns:a16="http://schemas.microsoft.com/office/drawing/2014/main" id="{105B5EF0-DF5E-A743-AAE9-4EE4800EACF6}"/>
              </a:ext>
            </a:extLst>
          </p:cNvPr>
          <p:cNvGrpSpPr/>
          <p:nvPr/>
        </p:nvGrpSpPr>
        <p:grpSpPr>
          <a:xfrm>
            <a:off x="4936674" y="3851719"/>
            <a:ext cx="1232384" cy="904443"/>
            <a:chOff x="6320706" y="3854516"/>
            <a:chExt cx="1121907" cy="826381"/>
          </a:xfrm>
        </p:grpSpPr>
        <p:pic>
          <p:nvPicPr>
            <p:cNvPr id="45" name="図 44">
              <a:extLst>
                <a:ext uri="{FF2B5EF4-FFF2-40B4-BE49-F238E27FC236}">
                  <a16:creationId xmlns:a16="http://schemas.microsoft.com/office/drawing/2014/main" id="{896B765F-6924-FE46-892C-372CE6C89EFB}"/>
                </a:ext>
              </a:extLst>
            </p:cNvPr>
            <p:cNvPicPr>
              <a:picLocks noChangeAspect="1"/>
            </p:cNvPicPr>
            <p:nvPr/>
          </p:nvPicPr>
          <p:blipFill>
            <a:blip r:embed="rId11"/>
            <a:stretch>
              <a:fillRect/>
            </a:stretch>
          </p:blipFill>
          <p:spPr>
            <a:xfrm>
              <a:off x="6320706" y="3905351"/>
              <a:ext cx="937567" cy="775546"/>
            </a:xfrm>
            <a:prstGeom prst="rect">
              <a:avLst/>
            </a:prstGeom>
            <a:solidFill>
              <a:schemeClr val="bg1"/>
            </a:solidFill>
            <a:ln>
              <a:solidFill>
                <a:schemeClr val="tx1"/>
              </a:solidFill>
            </a:ln>
          </p:spPr>
        </p:pic>
        <p:sp>
          <p:nvSpPr>
            <p:cNvPr id="46" name="テキスト ボックス 45">
              <a:extLst>
                <a:ext uri="{FF2B5EF4-FFF2-40B4-BE49-F238E27FC236}">
                  <a16:creationId xmlns:a16="http://schemas.microsoft.com/office/drawing/2014/main" id="{B322CAC6-5A5A-0045-B1C3-63152F0CB898}"/>
                </a:ext>
              </a:extLst>
            </p:cNvPr>
            <p:cNvSpPr txBox="1"/>
            <p:nvPr/>
          </p:nvSpPr>
          <p:spPr>
            <a:xfrm>
              <a:off x="6651379" y="3854516"/>
              <a:ext cx="791234" cy="393697"/>
            </a:xfrm>
            <a:prstGeom prst="rect">
              <a:avLst/>
            </a:prstGeom>
            <a:noFill/>
          </p:spPr>
          <p:txBody>
            <a:bodyPr wrap="square"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47" name="グループ化 46">
            <a:extLst>
              <a:ext uri="{FF2B5EF4-FFF2-40B4-BE49-F238E27FC236}">
                <a16:creationId xmlns:a16="http://schemas.microsoft.com/office/drawing/2014/main" id="{CCDE4F1E-331D-E348-83F8-F92E3E012FAA}"/>
              </a:ext>
            </a:extLst>
          </p:cNvPr>
          <p:cNvGrpSpPr/>
          <p:nvPr/>
        </p:nvGrpSpPr>
        <p:grpSpPr>
          <a:xfrm>
            <a:off x="6228268" y="3931094"/>
            <a:ext cx="1199758" cy="887074"/>
            <a:chOff x="6833391" y="3729938"/>
            <a:chExt cx="1195379" cy="887074"/>
          </a:xfrm>
        </p:grpSpPr>
        <p:pic>
          <p:nvPicPr>
            <p:cNvPr id="48" name="図 47">
              <a:extLst>
                <a:ext uri="{FF2B5EF4-FFF2-40B4-BE49-F238E27FC236}">
                  <a16:creationId xmlns:a16="http://schemas.microsoft.com/office/drawing/2014/main" id="{A6F76D1D-4517-024D-AEDB-B8F150FAE9B5}"/>
                </a:ext>
              </a:extLst>
            </p:cNvPr>
            <p:cNvPicPr>
              <a:picLocks noChangeAspect="1"/>
            </p:cNvPicPr>
            <p:nvPr/>
          </p:nvPicPr>
          <p:blipFill>
            <a:blip r:embed="rId12"/>
            <a:stretch>
              <a:fillRect/>
            </a:stretch>
          </p:blipFill>
          <p:spPr>
            <a:xfrm>
              <a:off x="6962797" y="3729938"/>
              <a:ext cx="1016423" cy="887074"/>
            </a:xfrm>
            <a:prstGeom prst="rect">
              <a:avLst/>
            </a:prstGeom>
            <a:solidFill>
              <a:schemeClr val="bg1"/>
            </a:solidFill>
            <a:ln>
              <a:solidFill>
                <a:schemeClr val="tx1"/>
              </a:solidFill>
            </a:ln>
          </p:spPr>
        </p:pic>
        <p:sp>
          <p:nvSpPr>
            <p:cNvPr id="49" name="テキスト ボックス 48">
              <a:extLst>
                <a:ext uri="{FF2B5EF4-FFF2-40B4-BE49-F238E27FC236}">
                  <a16:creationId xmlns:a16="http://schemas.microsoft.com/office/drawing/2014/main" id="{D01E5233-4C91-864E-B847-FC7B84AEE8CB}"/>
                </a:ext>
              </a:extLst>
            </p:cNvPr>
            <p:cNvSpPr txBox="1"/>
            <p:nvPr/>
          </p:nvSpPr>
          <p:spPr>
            <a:xfrm>
              <a:off x="7717545" y="4328180"/>
              <a:ext cx="311225" cy="184666"/>
            </a:xfrm>
            <a:prstGeom prst="rect">
              <a:avLst/>
            </a:prstGeom>
            <a:noFill/>
          </p:spPr>
          <p:txBody>
            <a:bodyPr wrap="square" lIns="0" tIns="0" rIns="0" bIns="0" rtlCol="0">
              <a:spAutoFit/>
            </a:bodyPr>
            <a:lstStyle/>
            <a:p>
              <a:r>
                <a:rPr lang="ja-JP" altLang="en-US" sz="1200" b="1" dirty="0"/>
                <a:t>質量</a:t>
              </a:r>
              <a:endParaRPr kumimoji="1" lang="ja-JP" altLang="en-US" sz="1200" b="1" dirty="0"/>
            </a:p>
          </p:txBody>
        </p:sp>
        <p:sp>
          <p:nvSpPr>
            <p:cNvPr id="50" name="テキスト ボックス 49">
              <a:extLst>
                <a:ext uri="{FF2B5EF4-FFF2-40B4-BE49-F238E27FC236}">
                  <a16:creationId xmlns:a16="http://schemas.microsoft.com/office/drawing/2014/main" id="{32F0BCEF-79E2-174D-AEB9-3F5CC18987AF}"/>
                </a:ext>
              </a:extLst>
            </p:cNvPr>
            <p:cNvSpPr txBox="1"/>
            <p:nvPr/>
          </p:nvSpPr>
          <p:spPr>
            <a:xfrm>
              <a:off x="6833391" y="4338249"/>
              <a:ext cx="311374" cy="184666"/>
            </a:xfrm>
            <a:prstGeom prst="rect">
              <a:avLst/>
            </a:prstGeom>
            <a:noFill/>
          </p:spPr>
          <p:txBody>
            <a:bodyPr wrap="square" lIns="0" tIns="0" rIns="0" bIns="0" rtlCol="0">
              <a:spAutoFit/>
            </a:bodyPr>
            <a:lstStyle/>
            <a:p>
              <a:r>
                <a:rPr kumimoji="1" lang="ja-JP" altLang="en-US" sz="1200" b="1" dirty="0"/>
                <a:t>剛性</a:t>
              </a:r>
            </a:p>
          </p:txBody>
        </p:sp>
        <p:sp>
          <p:nvSpPr>
            <p:cNvPr id="51" name="テキスト ボックス 50">
              <a:extLst>
                <a:ext uri="{FF2B5EF4-FFF2-40B4-BE49-F238E27FC236}">
                  <a16:creationId xmlns:a16="http://schemas.microsoft.com/office/drawing/2014/main" id="{D0CDEAE0-2F63-6549-A8B0-2F400C36D676}"/>
                </a:ext>
              </a:extLst>
            </p:cNvPr>
            <p:cNvSpPr txBox="1"/>
            <p:nvPr/>
          </p:nvSpPr>
          <p:spPr>
            <a:xfrm>
              <a:off x="7394029" y="3749516"/>
              <a:ext cx="570132" cy="338554"/>
            </a:xfrm>
            <a:prstGeom prst="rect">
              <a:avLst/>
            </a:prstGeom>
            <a:solidFill>
              <a:schemeClr val="bg1"/>
            </a:solidFill>
          </p:spPr>
          <p:txBody>
            <a:bodyPr wrap="square" lIns="0" tIns="0" rIns="0" bIns="0"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52" name="グループ化 51">
            <a:extLst>
              <a:ext uri="{FF2B5EF4-FFF2-40B4-BE49-F238E27FC236}">
                <a16:creationId xmlns:a16="http://schemas.microsoft.com/office/drawing/2014/main" id="{D2AAC655-8074-B647-A705-295F0369497B}"/>
              </a:ext>
            </a:extLst>
          </p:cNvPr>
          <p:cNvGrpSpPr/>
          <p:nvPr/>
        </p:nvGrpSpPr>
        <p:grpSpPr>
          <a:xfrm>
            <a:off x="7560210" y="3810999"/>
            <a:ext cx="1487429" cy="1151141"/>
            <a:chOff x="8719541" y="5680055"/>
            <a:chExt cx="1640756" cy="1274457"/>
          </a:xfrm>
        </p:grpSpPr>
        <p:pic>
          <p:nvPicPr>
            <p:cNvPr id="53" name="グラフィックス 52">
              <a:extLst>
                <a:ext uri="{FF2B5EF4-FFF2-40B4-BE49-F238E27FC236}">
                  <a16:creationId xmlns:a16="http://schemas.microsoft.com/office/drawing/2014/main" id="{88E0958F-CE73-4440-A9DC-4DCFF0D47440}"/>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3044" t="14010" r="10941" b="11595"/>
            <a:stretch/>
          </p:blipFill>
          <p:spPr>
            <a:xfrm>
              <a:off x="8958114" y="5826163"/>
              <a:ext cx="1244461" cy="913474"/>
            </a:xfrm>
            <a:prstGeom prst="rect">
              <a:avLst/>
            </a:prstGeom>
          </p:spPr>
        </p:pic>
        <p:sp>
          <p:nvSpPr>
            <p:cNvPr id="54" name="テキスト ボックス 53">
              <a:extLst>
                <a:ext uri="{FF2B5EF4-FFF2-40B4-BE49-F238E27FC236}">
                  <a16:creationId xmlns:a16="http://schemas.microsoft.com/office/drawing/2014/main" id="{3FABE8DE-3F4C-C540-A275-12F8025A8C44}"/>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55" name="テキスト ボックス 54">
              <a:extLst>
                <a:ext uri="{FF2B5EF4-FFF2-40B4-BE49-F238E27FC236}">
                  <a16:creationId xmlns:a16="http://schemas.microsoft.com/office/drawing/2014/main" id="{327E2F90-FFC4-2647-926C-4E0226EB1817}"/>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56" name="テキスト ボックス 55">
              <a:extLst>
                <a:ext uri="{FF2B5EF4-FFF2-40B4-BE49-F238E27FC236}">
                  <a16:creationId xmlns:a16="http://schemas.microsoft.com/office/drawing/2014/main" id="{F2270B6D-DBCA-CB4F-B9DB-2359EC3DDAFE}"/>
                </a:ext>
              </a:extLst>
            </p:cNvPr>
            <p:cNvSpPr txBox="1"/>
            <p:nvPr/>
          </p:nvSpPr>
          <p:spPr>
            <a:xfrm rot="16200000">
              <a:off x="8344813" y="6054783"/>
              <a:ext cx="1026455"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57" name="テキスト ボックス 56">
            <a:extLst>
              <a:ext uri="{FF2B5EF4-FFF2-40B4-BE49-F238E27FC236}">
                <a16:creationId xmlns:a16="http://schemas.microsoft.com/office/drawing/2014/main" id="{168801E4-4C12-C046-B004-DC94409DD275}"/>
              </a:ext>
            </a:extLst>
          </p:cNvPr>
          <p:cNvSpPr txBox="1"/>
          <p:nvPr/>
        </p:nvSpPr>
        <p:spPr>
          <a:xfrm>
            <a:off x="7738935" y="3498170"/>
            <a:ext cx="1282654" cy="292388"/>
          </a:xfrm>
          <a:prstGeom prst="rect">
            <a:avLst/>
          </a:prstGeom>
          <a:noFill/>
        </p:spPr>
        <p:txBody>
          <a:bodyPr wrap="square" rtlCol="0">
            <a:spAutoFit/>
          </a:bodyPr>
          <a:lstStyle/>
          <a:p>
            <a:pPr algn="ctr"/>
            <a:r>
              <a:rPr lang="ja-JP" altLang="en-US" sz="1300" b="1" dirty="0"/>
              <a:t>出力応答分布</a:t>
            </a:r>
            <a:endParaRPr kumimoji="1" lang="ja-JP" altLang="en-US" sz="1300" b="1" dirty="0"/>
          </a:p>
        </p:txBody>
      </p:sp>
      <p:sp>
        <p:nvSpPr>
          <p:cNvPr id="58" name="左大かっこ 57">
            <a:extLst>
              <a:ext uri="{FF2B5EF4-FFF2-40B4-BE49-F238E27FC236}">
                <a16:creationId xmlns:a16="http://schemas.microsoft.com/office/drawing/2014/main" id="{297DDC24-0C4E-6741-9BC5-813D2AB0C9C8}"/>
              </a:ext>
            </a:extLst>
          </p:cNvPr>
          <p:cNvSpPr/>
          <p:nvPr/>
        </p:nvSpPr>
        <p:spPr>
          <a:xfrm>
            <a:off x="1940443" y="1561854"/>
            <a:ext cx="489691" cy="2057670"/>
          </a:xfrm>
          <a:prstGeom prst="leftBracket">
            <a:avLst>
              <a:gd name="adj" fmla="val 0"/>
            </a:avLst>
          </a:prstGeom>
          <a:ln w="762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85CF3653-E84A-D146-9A74-C092234DD062}"/>
              </a:ext>
            </a:extLst>
          </p:cNvPr>
          <p:cNvCxnSpPr>
            <a:cxnSpLocks/>
          </p:cNvCxnSpPr>
          <p:nvPr/>
        </p:nvCxnSpPr>
        <p:spPr>
          <a:xfrm flipH="1">
            <a:off x="1530369" y="2405527"/>
            <a:ext cx="396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2F0F17D-F9D1-8D4E-9F47-E4FDBD261933}"/>
              </a:ext>
            </a:extLst>
          </p:cNvPr>
          <p:cNvCxnSpPr>
            <a:cxnSpLocks/>
          </p:cNvCxnSpPr>
          <p:nvPr/>
        </p:nvCxnSpPr>
        <p:spPr>
          <a:xfrm flipH="1">
            <a:off x="3683277" y="1561854"/>
            <a:ext cx="396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D5678F8-377D-AD4E-8497-1E8FF253ED04}"/>
              </a:ext>
            </a:extLst>
          </p:cNvPr>
          <p:cNvCxnSpPr>
            <a:cxnSpLocks/>
          </p:cNvCxnSpPr>
          <p:nvPr/>
        </p:nvCxnSpPr>
        <p:spPr>
          <a:xfrm flipH="1">
            <a:off x="5273015" y="1561854"/>
            <a:ext cx="396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四角形吹き出し 103">
            <a:extLst>
              <a:ext uri="{FF2B5EF4-FFF2-40B4-BE49-F238E27FC236}">
                <a16:creationId xmlns:a16="http://schemas.microsoft.com/office/drawing/2014/main" id="{1F4D0012-4D9F-3144-BB7A-19B40751FEAF}"/>
              </a:ext>
            </a:extLst>
          </p:cNvPr>
          <p:cNvSpPr/>
          <p:nvPr/>
        </p:nvSpPr>
        <p:spPr>
          <a:xfrm>
            <a:off x="7347277" y="1320351"/>
            <a:ext cx="1846737" cy="1037087"/>
          </a:xfrm>
          <a:prstGeom prst="wedgeRectCallout">
            <a:avLst>
              <a:gd name="adj1" fmla="val 21580"/>
              <a:gd name="adj2" fmla="val -4947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ja-JP" altLang="en-US" sz="1600" b="1" dirty="0">
                <a:solidFill>
                  <a:schemeClr val="tx1"/>
                </a:solidFill>
              </a:rPr>
              <a:t>災害リスク評価</a:t>
            </a:r>
          </a:p>
          <a:p>
            <a:pPr>
              <a:lnSpc>
                <a:spcPct val="120000"/>
              </a:lnSpc>
            </a:pPr>
            <a:r>
              <a:rPr lang="ja-JP" altLang="en-US" sz="1600" dirty="0">
                <a:solidFill>
                  <a:schemeClr val="tx1"/>
                </a:solidFill>
                <a:latin typeface="Yu Gothic Medium" panose="020B0400000000000000" pitchFamily="34" charset="-128"/>
                <a:ea typeface="Yu Gothic Medium" panose="020B0400000000000000" pitchFamily="34" charset="-128"/>
              </a:rPr>
              <a:t>・維持管理の策定</a:t>
            </a:r>
          </a:p>
          <a:p>
            <a:pPr>
              <a:lnSpc>
                <a:spcPct val="120000"/>
              </a:lnSpc>
            </a:pPr>
            <a:r>
              <a:rPr lang="ja-JP" altLang="en-US" sz="1600" dirty="0">
                <a:solidFill>
                  <a:schemeClr val="tx1"/>
                </a:solidFill>
                <a:latin typeface="Yu Gothic Medium" panose="020B0400000000000000" pitchFamily="34" charset="-128"/>
                <a:ea typeface="Yu Gothic Medium" panose="020B0400000000000000" pitchFamily="34" charset="-128"/>
              </a:rPr>
              <a:t>・防災減災</a:t>
            </a:r>
          </a:p>
          <a:p>
            <a:pPr>
              <a:lnSpc>
                <a:spcPct val="120000"/>
              </a:lnSpc>
            </a:pPr>
            <a:r>
              <a:rPr lang="ja-JP" altLang="en-US" sz="1600" dirty="0">
                <a:solidFill>
                  <a:schemeClr val="tx1"/>
                </a:solidFill>
                <a:latin typeface="Yu Gothic Medium" panose="020B0400000000000000" pitchFamily="34" charset="-128"/>
                <a:ea typeface="Yu Gothic Medium" panose="020B0400000000000000" pitchFamily="34" charset="-128"/>
              </a:rPr>
              <a:t>・災害後の復旧</a:t>
            </a:r>
          </a:p>
        </p:txBody>
      </p:sp>
      <p:cxnSp>
        <p:nvCxnSpPr>
          <p:cNvPr id="64" name="直線コネクタ 63">
            <a:extLst>
              <a:ext uri="{FF2B5EF4-FFF2-40B4-BE49-F238E27FC236}">
                <a16:creationId xmlns:a16="http://schemas.microsoft.com/office/drawing/2014/main" id="{330879D3-6CC7-1843-840E-052F9C083A8C}"/>
              </a:ext>
            </a:extLst>
          </p:cNvPr>
          <p:cNvCxnSpPr>
            <a:cxnSpLocks/>
          </p:cNvCxnSpPr>
          <p:nvPr/>
        </p:nvCxnSpPr>
        <p:spPr>
          <a:xfrm flipH="1">
            <a:off x="3459000" y="3625748"/>
            <a:ext cx="324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0192A2E6-DE85-5940-A5CA-90CA5CCCF30C}"/>
              </a:ext>
            </a:extLst>
          </p:cNvPr>
          <p:cNvCxnSpPr>
            <a:cxnSpLocks/>
          </p:cNvCxnSpPr>
          <p:nvPr/>
        </p:nvCxnSpPr>
        <p:spPr>
          <a:xfrm flipH="1">
            <a:off x="4601995" y="3619524"/>
            <a:ext cx="360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C3BFEA1-0CFD-B545-8CD5-822DF30487D7}"/>
              </a:ext>
            </a:extLst>
          </p:cNvPr>
          <p:cNvCxnSpPr>
            <a:cxnSpLocks/>
          </p:cNvCxnSpPr>
          <p:nvPr/>
        </p:nvCxnSpPr>
        <p:spPr>
          <a:xfrm flipH="1">
            <a:off x="5914539" y="3619524"/>
            <a:ext cx="360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4F295448-DD31-F84A-99F0-C28AC81518E2}"/>
              </a:ext>
            </a:extLst>
          </p:cNvPr>
          <p:cNvCxnSpPr>
            <a:cxnSpLocks/>
          </p:cNvCxnSpPr>
          <p:nvPr/>
        </p:nvCxnSpPr>
        <p:spPr>
          <a:xfrm flipH="1">
            <a:off x="7463354" y="3626272"/>
            <a:ext cx="360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CF6EA30-7922-C344-A08A-9427764A5F61}"/>
              </a:ext>
            </a:extLst>
          </p:cNvPr>
          <p:cNvCxnSpPr>
            <a:cxnSpLocks/>
          </p:cNvCxnSpPr>
          <p:nvPr/>
        </p:nvCxnSpPr>
        <p:spPr>
          <a:xfrm flipH="1">
            <a:off x="6906991" y="1568332"/>
            <a:ext cx="468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F984887-F87D-EE4B-BE22-BD68AA384BCE}"/>
              </a:ext>
            </a:extLst>
          </p:cNvPr>
          <p:cNvCxnSpPr>
            <a:cxnSpLocks/>
          </p:cNvCxnSpPr>
          <p:nvPr/>
        </p:nvCxnSpPr>
        <p:spPr>
          <a:xfrm rot="16200000" flipH="1" flipV="1">
            <a:off x="7784897" y="3005721"/>
            <a:ext cx="900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四角形: 角を丸くする 7">
            <a:extLst>
              <a:ext uri="{FF2B5EF4-FFF2-40B4-BE49-F238E27FC236}">
                <a16:creationId xmlns:a16="http://schemas.microsoft.com/office/drawing/2014/main" id="{09216751-102C-2B44-BAD6-B96B3EE03F4B}"/>
              </a:ext>
            </a:extLst>
          </p:cNvPr>
          <p:cNvSpPr/>
          <p:nvPr/>
        </p:nvSpPr>
        <p:spPr>
          <a:xfrm rot="600000">
            <a:off x="2876443" y="1917655"/>
            <a:ext cx="973859" cy="322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u="sng" dirty="0">
                <a:solidFill>
                  <a:srgbClr val="FF0000"/>
                </a:solidFill>
              </a:rPr>
              <a:t>数千点～</a:t>
            </a:r>
          </a:p>
        </p:txBody>
      </p:sp>
      <p:sp>
        <p:nvSpPr>
          <p:cNvPr id="76" name="四角形: 角を丸くする 7">
            <a:extLst>
              <a:ext uri="{FF2B5EF4-FFF2-40B4-BE49-F238E27FC236}">
                <a16:creationId xmlns:a16="http://schemas.microsoft.com/office/drawing/2014/main" id="{1BC0E91F-AB5C-5F46-905C-ED27479AB938}"/>
              </a:ext>
            </a:extLst>
          </p:cNvPr>
          <p:cNvSpPr/>
          <p:nvPr/>
        </p:nvSpPr>
        <p:spPr>
          <a:xfrm rot="600000">
            <a:off x="2659221" y="3954362"/>
            <a:ext cx="965263" cy="322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u="sng" dirty="0">
                <a:solidFill>
                  <a:schemeClr val="accent1"/>
                </a:solidFill>
              </a:rPr>
              <a:t>数十点～</a:t>
            </a:r>
          </a:p>
        </p:txBody>
      </p:sp>
      <p:sp>
        <p:nvSpPr>
          <p:cNvPr id="81" name="四角形: 角を丸くする 4">
            <a:extLst>
              <a:ext uri="{FF2B5EF4-FFF2-40B4-BE49-F238E27FC236}">
                <a16:creationId xmlns:a16="http://schemas.microsoft.com/office/drawing/2014/main" id="{DC5E742E-0417-C942-AA2D-B6420C6C7AF9}"/>
              </a:ext>
            </a:extLst>
          </p:cNvPr>
          <p:cNvSpPr/>
          <p:nvPr/>
        </p:nvSpPr>
        <p:spPr>
          <a:xfrm>
            <a:off x="2297348" y="5087107"/>
            <a:ext cx="6724241" cy="50786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500" b="1">
                <a:solidFill>
                  <a:schemeClr val="bg1"/>
                </a:solidFill>
              </a:rPr>
              <a:t>サロゲートモデルにより計算コストが</a:t>
            </a:r>
            <a:r>
              <a:rPr kumimoji="1" lang="ja-JP" altLang="en-US" sz="2500" b="1">
                <a:solidFill>
                  <a:schemeClr val="bg1"/>
                </a:solidFill>
                <a:effectLst/>
              </a:rPr>
              <a:t>低減</a:t>
            </a:r>
            <a:endParaRPr kumimoji="1" lang="ja-JP" altLang="en-US" sz="2500" b="1" dirty="0">
              <a:solidFill>
                <a:schemeClr val="bg1"/>
              </a:solidFill>
              <a:effectLst/>
            </a:endParaRPr>
          </a:p>
        </p:txBody>
      </p:sp>
      <p:sp>
        <p:nvSpPr>
          <p:cNvPr id="83" name="角丸四角形 11">
            <a:extLst>
              <a:ext uri="{FF2B5EF4-FFF2-40B4-BE49-F238E27FC236}">
                <a16:creationId xmlns:a16="http://schemas.microsoft.com/office/drawing/2014/main" id="{60AD7EC4-1669-F747-A988-7496541979F7}"/>
              </a:ext>
            </a:extLst>
          </p:cNvPr>
          <p:cNvSpPr/>
          <p:nvPr/>
        </p:nvSpPr>
        <p:spPr>
          <a:xfrm>
            <a:off x="1091521" y="5747324"/>
            <a:ext cx="7818746" cy="936370"/>
          </a:xfrm>
          <a:prstGeom prst="roundRect">
            <a:avLst>
              <a:gd name="adj" fmla="val 0"/>
            </a:avLst>
          </a:prstGeom>
          <a:no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68000" rtlCol="0" anchor="ctr"/>
          <a:lstStyle/>
          <a:p>
            <a:r>
              <a:rPr kumimoji="1" lang="ja-JP" altLang="en-US" sz="2800" b="1" dirty="0">
                <a:solidFill>
                  <a:schemeClr val="tx1"/>
                </a:solidFill>
              </a:rPr>
              <a:t>構築されたサロゲートモデルは</a:t>
            </a:r>
            <a:endParaRPr kumimoji="1" lang="en-US" altLang="ja-JP" sz="2800" b="1" dirty="0">
              <a:solidFill>
                <a:schemeClr val="tx1"/>
              </a:solidFill>
            </a:endParaRPr>
          </a:p>
          <a:p>
            <a:r>
              <a:rPr kumimoji="1" lang="ja-JP" altLang="en-US" sz="2800" b="1" dirty="0">
                <a:solidFill>
                  <a:schemeClr val="tx1"/>
                </a:solidFill>
              </a:rPr>
              <a:t>対象の解析にのみに有効</a:t>
            </a:r>
          </a:p>
        </p:txBody>
      </p:sp>
      <p:sp>
        <p:nvSpPr>
          <p:cNvPr id="84" name="正方形/長方形 83">
            <a:extLst>
              <a:ext uri="{FF2B5EF4-FFF2-40B4-BE49-F238E27FC236}">
                <a16:creationId xmlns:a16="http://schemas.microsoft.com/office/drawing/2014/main" id="{73C6EC3C-5B38-E842-9EC2-A1FD71B7C698}"/>
              </a:ext>
            </a:extLst>
          </p:cNvPr>
          <p:cNvSpPr/>
          <p:nvPr/>
        </p:nvSpPr>
        <p:spPr>
          <a:xfrm>
            <a:off x="351037" y="5747324"/>
            <a:ext cx="1827134" cy="936370"/>
          </a:xfrm>
          <a:prstGeom prst="rect">
            <a:avLst/>
          </a:prstGeom>
          <a:solidFill>
            <a:schemeClr val="tx2"/>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800" b="1">
                <a:solidFill>
                  <a:schemeClr val="bg1"/>
                </a:solidFill>
              </a:rPr>
              <a:t>課題点</a:t>
            </a:r>
            <a:endParaRPr kumimoji="1" lang="ja-JP" altLang="en-US" sz="2800" b="1" dirty="0">
              <a:solidFill>
                <a:schemeClr val="bg1"/>
              </a:solidFill>
            </a:endParaRPr>
          </a:p>
        </p:txBody>
      </p:sp>
      <p:sp>
        <p:nvSpPr>
          <p:cNvPr id="70" name="直角三角形 69">
            <a:extLst>
              <a:ext uri="{FF2B5EF4-FFF2-40B4-BE49-F238E27FC236}">
                <a16:creationId xmlns:a16="http://schemas.microsoft.com/office/drawing/2014/main" id="{A6F07A3C-293A-2E40-8C51-DE331E92841A}"/>
              </a:ext>
            </a:extLst>
          </p:cNvPr>
          <p:cNvSpPr/>
          <p:nvPr/>
        </p:nvSpPr>
        <p:spPr>
          <a:xfrm rot="8100000">
            <a:off x="2860761" y="5038094"/>
            <a:ext cx="314794" cy="31479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12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5691E0B-39B4-75BD-65A8-0F6891A878EB}"/>
              </a:ext>
            </a:extLst>
          </p:cNvPr>
          <p:cNvSpPr/>
          <p:nvPr/>
        </p:nvSpPr>
        <p:spPr>
          <a:xfrm>
            <a:off x="274103" y="4942869"/>
            <a:ext cx="8588106" cy="1709267"/>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E16BDAE-9001-3048-B878-8D7868B3A208}"/>
              </a:ext>
            </a:extLst>
          </p:cNvPr>
          <p:cNvSpPr>
            <a:spLocks noGrp="1"/>
          </p:cNvSpPr>
          <p:nvPr>
            <p:ph type="title"/>
          </p:nvPr>
        </p:nvSpPr>
        <p:spPr/>
        <p:txBody>
          <a:bodyPr/>
          <a:lstStyle/>
          <a:p>
            <a:r>
              <a:rPr kumimoji="1" lang="ja-JP" altLang="en-US" dirty="0"/>
              <a:t>信頼性解析の概要</a:t>
            </a:r>
          </a:p>
        </p:txBody>
      </p:sp>
      <p:sp>
        <p:nvSpPr>
          <p:cNvPr id="9" name="正方形/長方形 8">
            <a:extLst>
              <a:ext uri="{FF2B5EF4-FFF2-40B4-BE49-F238E27FC236}">
                <a16:creationId xmlns:a16="http://schemas.microsoft.com/office/drawing/2014/main" id="{1A08F0B9-2B65-3F7D-E7B1-10F273109285}"/>
              </a:ext>
            </a:extLst>
          </p:cNvPr>
          <p:cNvSpPr/>
          <p:nvPr/>
        </p:nvSpPr>
        <p:spPr>
          <a:xfrm>
            <a:off x="625167" y="4761069"/>
            <a:ext cx="4553821" cy="45675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dirty="0">
                <a:solidFill>
                  <a:schemeClr val="tx1"/>
                </a:solidFill>
                <a:latin typeface="Yu Gothic" panose="020B0400000000000000" pitchFamily="34" charset="-128"/>
                <a:ea typeface="Yu Gothic" panose="020B0400000000000000" pitchFamily="34" charset="-128"/>
              </a:rPr>
              <a:t>信頼性解析の入力と出力</a:t>
            </a:r>
          </a:p>
        </p:txBody>
      </p:sp>
      <p:sp>
        <p:nvSpPr>
          <p:cNvPr id="10" name="正方形/長方形 9">
            <a:extLst>
              <a:ext uri="{FF2B5EF4-FFF2-40B4-BE49-F238E27FC236}">
                <a16:creationId xmlns:a16="http://schemas.microsoft.com/office/drawing/2014/main" id="{1763A66F-30C6-B7D5-E653-88400B343C2E}"/>
              </a:ext>
            </a:extLst>
          </p:cNvPr>
          <p:cNvSpPr/>
          <p:nvPr/>
        </p:nvSpPr>
        <p:spPr>
          <a:xfrm>
            <a:off x="360920" y="5198292"/>
            <a:ext cx="2566122" cy="1324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5000"/>
              </a:lnSpc>
            </a:pPr>
            <a:r>
              <a:rPr kumimoji="1" lang="ja-JP" altLang="en-US" sz="2000" b="1" u="sng" dirty="0">
                <a:solidFill>
                  <a:schemeClr val="tx1"/>
                </a:solidFill>
              </a:rPr>
              <a:t>入力</a:t>
            </a:r>
            <a:endParaRPr kumimoji="1" lang="en-US" altLang="ja-JP" sz="2000" b="1" u="sng" dirty="0">
              <a:solidFill>
                <a:schemeClr val="tx1"/>
              </a:solidFill>
            </a:endParaRPr>
          </a:p>
          <a:p>
            <a:pPr>
              <a:lnSpc>
                <a:spcPct val="125000"/>
              </a:lnSpc>
            </a:pPr>
            <a:r>
              <a:rPr kumimoji="1" lang="ja-JP" altLang="en-US" sz="2000" b="1" dirty="0">
                <a:solidFill>
                  <a:schemeClr val="tx1"/>
                </a:solidFill>
              </a:rPr>
              <a:t>設計時：</a:t>
            </a:r>
            <a:r>
              <a:rPr kumimoji="1" lang="en-US" altLang="ja-JP" sz="2000" b="1" dirty="0">
                <a:solidFill>
                  <a:schemeClr val="tx1"/>
                </a:solidFill>
              </a:rPr>
              <a:t>16</a:t>
            </a:r>
            <a:r>
              <a:rPr kumimoji="1" lang="ja-JP" altLang="en-US" sz="2000" b="1" dirty="0">
                <a:solidFill>
                  <a:schemeClr val="tx1"/>
                </a:solidFill>
              </a:rPr>
              <a:t>変数</a:t>
            </a:r>
            <a:endParaRPr kumimoji="1" lang="en-US" altLang="ja-JP" sz="2000" b="1" dirty="0">
              <a:solidFill>
                <a:schemeClr val="tx1"/>
              </a:solidFill>
            </a:endParaRPr>
          </a:p>
          <a:p>
            <a:pPr>
              <a:lnSpc>
                <a:spcPct val="125000"/>
              </a:lnSpc>
            </a:pPr>
            <a:r>
              <a:rPr kumimoji="1" lang="ja-JP" altLang="en-US" sz="2000" b="1" dirty="0">
                <a:solidFill>
                  <a:schemeClr val="tx1"/>
                </a:solidFill>
              </a:rPr>
              <a:t>劣化時：</a:t>
            </a:r>
            <a:r>
              <a:rPr kumimoji="1" lang="en-US" altLang="ja-JP" sz="2000" b="1" dirty="0">
                <a:solidFill>
                  <a:schemeClr val="tx1"/>
                </a:solidFill>
              </a:rPr>
              <a:t>19</a:t>
            </a:r>
            <a:r>
              <a:rPr kumimoji="1" lang="ja-JP" altLang="en-US" sz="2000" b="1" dirty="0">
                <a:solidFill>
                  <a:schemeClr val="tx1"/>
                </a:solidFill>
              </a:rPr>
              <a:t>変数</a:t>
            </a:r>
          </a:p>
        </p:txBody>
      </p:sp>
      <p:sp>
        <p:nvSpPr>
          <p:cNvPr id="11" name="正方形/長方形 10">
            <a:extLst>
              <a:ext uri="{FF2B5EF4-FFF2-40B4-BE49-F238E27FC236}">
                <a16:creationId xmlns:a16="http://schemas.microsoft.com/office/drawing/2014/main" id="{5B1907BA-D0BB-47A2-9036-887921266D54}"/>
              </a:ext>
            </a:extLst>
          </p:cNvPr>
          <p:cNvSpPr/>
          <p:nvPr/>
        </p:nvSpPr>
        <p:spPr>
          <a:xfrm>
            <a:off x="3709674" y="5198292"/>
            <a:ext cx="1469314" cy="80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2000" b="1" dirty="0">
                <a:solidFill>
                  <a:schemeClr val="tx1"/>
                </a:solidFill>
                <a:latin typeface="+mn-ea"/>
              </a:rPr>
              <a:t>FEM </a:t>
            </a:r>
            <a:r>
              <a:rPr kumimoji="1" lang="ja-JP" altLang="en-US" sz="2000" b="1" dirty="0">
                <a:solidFill>
                  <a:schemeClr val="tx1"/>
                </a:solidFill>
                <a:latin typeface="+mn-ea"/>
              </a:rPr>
              <a:t>解析</a:t>
            </a:r>
            <a:endParaRPr kumimoji="1" lang="en-US" altLang="ja-JP" sz="2000" b="1" dirty="0">
              <a:solidFill>
                <a:schemeClr val="tx1"/>
              </a:solidFill>
              <a:latin typeface="+mn-ea"/>
            </a:endParaRPr>
          </a:p>
        </p:txBody>
      </p:sp>
      <p:sp>
        <p:nvSpPr>
          <p:cNvPr id="13" name="正方形/長方形 12">
            <a:extLst>
              <a:ext uri="{FF2B5EF4-FFF2-40B4-BE49-F238E27FC236}">
                <a16:creationId xmlns:a16="http://schemas.microsoft.com/office/drawing/2014/main" id="{42491B83-6ACA-04C5-DC79-42D52F4D9991}"/>
              </a:ext>
            </a:extLst>
          </p:cNvPr>
          <p:cNvSpPr/>
          <p:nvPr/>
        </p:nvSpPr>
        <p:spPr>
          <a:xfrm>
            <a:off x="6560950" y="5198292"/>
            <a:ext cx="2330926" cy="1324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5000"/>
              </a:lnSpc>
            </a:pPr>
            <a:r>
              <a:rPr kumimoji="1" lang="ja-JP" altLang="en-US" sz="2000" b="1" u="sng" dirty="0">
                <a:solidFill>
                  <a:schemeClr val="tx1"/>
                </a:solidFill>
              </a:rPr>
              <a:t>出力</a:t>
            </a:r>
            <a:endParaRPr kumimoji="1" lang="en-US" altLang="ja-JP" sz="2000" b="1" u="sng" dirty="0">
              <a:solidFill>
                <a:schemeClr val="tx1"/>
              </a:solidFill>
            </a:endParaRPr>
          </a:p>
          <a:p>
            <a:pPr>
              <a:lnSpc>
                <a:spcPct val="125000"/>
              </a:lnSpc>
            </a:pPr>
            <a:r>
              <a:rPr kumimoji="1" lang="ja-JP" altLang="en-US" sz="2000" b="1" dirty="0">
                <a:solidFill>
                  <a:schemeClr val="tx1"/>
                </a:solidFill>
              </a:rPr>
              <a:t>最大ミーゼス応力</a:t>
            </a:r>
          </a:p>
        </p:txBody>
      </p:sp>
      <p:pic>
        <p:nvPicPr>
          <p:cNvPr id="14" name="図 13" descr="コンピュータ, テーブル が含まれている画像&#10;&#10;自動的に生成された説明">
            <a:extLst>
              <a:ext uri="{FF2B5EF4-FFF2-40B4-BE49-F238E27FC236}">
                <a16:creationId xmlns:a16="http://schemas.microsoft.com/office/drawing/2014/main" id="{7A554F21-CA2C-4106-9885-23D5A7072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738" y="5676036"/>
            <a:ext cx="2057185" cy="847076"/>
          </a:xfrm>
          <a:prstGeom prst="rect">
            <a:avLst/>
          </a:prstGeom>
        </p:spPr>
      </p:pic>
      <p:sp>
        <p:nvSpPr>
          <p:cNvPr id="16" name="矢印: 右 131">
            <a:extLst>
              <a:ext uri="{FF2B5EF4-FFF2-40B4-BE49-F238E27FC236}">
                <a16:creationId xmlns:a16="http://schemas.microsoft.com/office/drawing/2014/main" id="{27BFD203-8C92-A503-4566-F3F730D7A5E6}"/>
              </a:ext>
            </a:extLst>
          </p:cNvPr>
          <p:cNvSpPr/>
          <p:nvPr/>
        </p:nvSpPr>
        <p:spPr>
          <a:xfrm>
            <a:off x="2428318" y="5567883"/>
            <a:ext cx="768847" cy="53169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31">
            <a:extLst>
              <a:ext uri="{FF2B5EF4-FFF2-40B4-BE49-F238E27FC236}">
                <a16:creationId xmlns:a16="http://schemas.microsoft.com/office/drawing/2014/main" id="{96D97998-794F-05CB-864D-FD5322346083}"/>
              </a:ext>
            </a:extLst>
          </p:cNvPr>
          <p:cNvSpPr/>
          <p:nvPr/>
        </p:nvSpPr>
        <p:spPr>
          <a:xfrm>
            <a:off x="5706379" y="5571440"/>
            <a:ext cx="768847" cy="53169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794F6436-5032-A7F2-249E-2F6FCFF6F19E}"/>
              </a:ext>
            </a:extLst>
          </p:cNvPr>
          <p:cNvSpPr/>
          <p:nvPr/>
        </p:nvSpPr>
        <p:spPr>
          <a:xfrm>
            <a:off x="179822" y="790360"/>
            <a:ext cx="2248498" cy="6783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不確定パラメータ</a:t>
            </a:r>
          </a:p>
        </p:txBody>
      </p:sp>
      <p:sp>
        <p:nvSpPr>
          <p:cNvPr id="20" name="正方形/長方形 19">
            <a:extLst>
              <a:ext uri="{FF2B5EF4-FFF2-40B4-BE49-F238E27FC236}">
                <a16:creationId xmlns:a16="http://schemas.microsoft.com/office/drawing/2014/main" id="{0EDD7859-114A-CA1B-053B-12A41F228485}"/>
              </a:ext>
            </a:extLst>
          </p:cNvPr>
          <p:cNvSpPr/>
          <p:nvPr/>
        </p:nvSpPr>
        <p:spPr>
          <a:xfrm>
            <a:off x="2812742" y="790359"/>
            <a:ext cx="2788680" cy="6783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mn-ea"/>
              </a:rPr>
              <a:t>FEM </a:t>
            </a:r>
            <a:r>
              <a:rPr kumimoji="1" lang="ja-JP" altLang="en-US" sz="2000" b="1" dirty="0">
                <a:solidFill>
                  <a:schemeClr val="tx1"/>
                </a:solidFill>
                <a:latin typeface="+mn-ea"/>
              </a:rPr>
              <a:t>解析</a:t>
            </a:r>
            <a:endParaRPr kumimoji="1" lang="en-US" altLang="ja-JP" sz="2000" b="1" dirty="0">
              <a:solidFill>
                <a:schemeClr val="tx1"/>
              </a:solidFill>
              <a:latin typeface="+mn-ea"/>
            </a:endParaRPr>
          </a:p>
          <a:p>
            <a:pPr algn="ctr"/>
            <a:r>
              <a:rPr kumimoji="1" lang="ja-JP" altLang="en-US" sz="2000" b="1" dirty="0">
                <a:solidFill>
                  <a:schemeClr val="tx1"/>
                </a:solidFill>
                <a:latin typeface="+mn-ea"/>
              </a:rPr>
              <a:t>（設計活荷重を載荷）</a:t>
            </a:r>
            <a:endParaRPr kumimoji="1" lang="en-US" altLang="ja-JP" sz="2000" b="1" dirty="0">
              <a:solidFill>
                <a:schemeClr val="tx1"/>
              </a:solidFill>
              <a:latin typeface="+mn-ea"/>
            </a:endParaRPr>
          </a:p>
        </p:txBody>
      </p:sp>
      <p:sp>
        <p:nvSpPr>
          <p:cNvPr id="21" name="正方形/長方形 20">
            <a:extLst>
              <a:ext uri="{FF2B5EF4-FFF2-40B4-BE49-F238E27FC236}">
                <a16:creationId xmlns:a16="http://schemas.microsoft.com/office/drawing/2014/main" id="{2AB92946-E7FD-498E-25F0-6A487731AB3F}"/>
              </a:ext>
            </a:extLst>
          </p:cNvPr>
          <p:cNvSpPr/>
          <p:nvPr/>
        </p:nvSpPr>
        <p:spPr>
          <a:xfrm>
            <a:off x="5972175" y="790358"/>
            <a:ext cx="2992003" cy="6783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最大ミーゼス応力分布 </a:t>
            </a:r>
            <a:endParaRPr kumimoji="1" lang="en-US" altLang="ja-JP" sz="2000" b="1" dirty="0">
              <a:solidFill>
                <a:schemeClr val="tx1"/>
              </a:solidFill>
            </a:endParaRPr>
          </a:p>
          <a:p>
            <a:pPr algn="ctr"/>
            <a:r>
              <a:rPr kumimoji="1" lang="ja-JP" altLang="en-US" sz="2000" b="1" dirty="0">
                <a:solidFill>
                  <a:schemeClr val="tx1"/>
                </a:solidFill>
              </a:rPr>
              <a:t>（各</a:t>
            </a:r>
            <a:r>
              <a:rPr kumimoji="1" lang="en-US" altLang="ja-JP" sz="2000" b="1" dirty="0">
                <a:solidFill>
                  <a:schemeClr val="tx1"/>
                </a:solidFill>
              </a:rPr>
              <a:t>500</a:t>
            </a:r>
            <a:r>
              <a:rPr kumimoji="1" lang="ja-JP" altLang="en-US" sz="2000" b="1" dirty="0">
                <a:solidFill>
                  <a:schemeClr val="tx1"/>
                </a:solidFill>
              </a:rPr>
              <a:t>データ</a:t>
            </a:r>
            <a:r>
              <a:rPr kumimoji="1" lang="en-US" altLang="ja-JP" sz="2000" b="1" dirty="0">
                <a:solidFill>
                  <a:schemeClr val="tx1"/>
                </a:solidFill>
              </a:rPr>
              <a:t> </a:t>
            </a:r>
            <a:r>
              <a:rPr kumimoji="1" lang="ja-JP" altLang="en-US" sz="2000" b="1" dirty="0">
                <a:solidFill>
                  <a:schemeClr val="tx1"/>
                </a:solidFill>
              </a:rPr>
              <a:t>）</a:t>
            </a:r>
          </a:p>
        </p:txBody>
      </p:sp>
      <p:sp>
        <p:nvSpPr>
          <p:cNvPr id="22" name="矢印: 右 131">
            <a:extLst>
              <a:ext uri="{FF2B5EF4-FFF2-40B4-BE49-F238E27FC236}">
                <a16:creationId xmlns:a16="http://schemas.microsoft.com/office/drawing/2014/main" id="{8636CA9A-FAD0-A48D-464A-84E642A192DA}"/>
              </a:ext>
            </a:extLst>
          </p:cNvPr>
          <p:cNvSpPr/>
          <p:nvPr/>
        </p:nvSpPr>
        <p:spPr>
          <a:xfrm>
            <a:off x="2428318" y="967293"/>
            <a:ext cx="384424" cy="30848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131">
            <a:extLst>
              <a:ext uri="{FF2B5EF4-FFF2-40B4-BE49-F238E27FC236}">
                <a16:creationId xmlns:a16="http://schemas.microsoft.com/office/drawing/2014/main" id="{7408AECF-3D25-DCD2-E1BC-0B273BD3AA5B}"/>
              </a:ext>
            </a:extLst>
          </p:cNvPr>
          <p:cNvSpPr/>
          <p:nvPr/>
        </p:nvSpPr>
        <p:spPr>
          <a:xfrm>
            <a:off x="5601420" y="975274"/>
            <a:ext cx="384424" cy="30848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a:extLst>
              <a:ext uri="{FF2B5EF4-FFF2-40B4-BE49-F238E27FC236}">
                <a16:creationId xmlns:a16="http://schemas.microsoft.com/office/drawing/2014/main" id="{821FE3D2-4205-97D9-7AC8-855FB90F508D}"/>
              </a:ext>
            </a:extLst>
          </p:cNvPr>
          <p:cNvSpPr txBox="1"/>
          <p:nvPr/>
        </p:nvSpPr>
        <p:spPr>
          <a:xfrm>
            <a:off x="280534" y="1574673"/>
            <a:ext cx="2051801" cy="707886"/>
          </a:xfrm>
          <a:prstGeom prst="rect">
            <a:avLst/>
          </a:prstGeom>
          <a:noFill/>
        </p:spPr>
        <p:txBody>
          <a:bodyPr wrap="square" rtlCol="0">
            <a:spAutoFit/>
          </a:bodyPr>
          <a:lstStyle/>
          <a:p>
            <a:r>
              <a:rPr kumimoji="1" lang="ja-JP" altLang="en-US" sz="2000" dirty="0">
                <a:latin typeface="游ゴシック Medium" panose="020B0500000000000000" pitchFamily="50" charset="-128"/>
                <a:ea typeface="游ゴシック Medium" panose="020B0500000000000000" pitchFamily="50" charset="-128"/>
              </a:rPr>
              <a:t>設計時：</a:t>
            </a:r>
            <a:r>
              <a:rPr kumimoji="1" lang="en-US" altLang="ja-JP" sz="2000" b="1" dirty="0">
                <a:solidFill>
                  <a:srgbClr val="0618C0"/>
                </a:solidFill>
                <a:latin typeface="+mn-ea"/>
              </a:rPr>
              <a:t>16</a:t>
            </a:r>
            <a:r>
              <a:rPr kumimoji="1" lang="ja-JP" altLang="en-US" sz="2000" b="1" dirty="0">
                <a:solidFill>
                  <a:srgbClr val="0618C0"/>
                </a:solidFill>
                <a:latin typeface="+mn-ea"/>
              </a:rPr>
              <a:t>変数</a:t>
            </a:r>
            <a:endParaRPr kumimoji="1" lang="en-US" altLang="ja-JP" sz="2000" b="1" dirty="0">
              <a:solidFill>
                <a:srgbClr val="0618C0"/>
              </a:solidFill>
              <a:latin typeface="+mn-ea"/>
            </a:endParaRPr>
          </a:p>
          <a:p>
            <a:r>
              <a:rPr kumimoji="1" lang="ja-JP" altLang="en-US" sz="2000" dirty="0">
                <a:latin typeface="游ゴシック Medium" panose="020B0500000000000000" pitchFamily="50" charset="-128"/>
                <a:ea typeface="游ゴシック Medium" panose="020B0500000000000000" pitchFamily="50" charset="-128"/>
              </a:rPr>
              <a:t>劣化時：</a:t>
            </a:r>
            <a:r>
              <a:rPr kumimoji="1" lang="en-US" altLang="ja-JP" sz="2000" b="1" dirty="0">
                <a:solidFill>
                  <a:srgbClr val="0618C0"/>
                </a:solidFill>
                <a:latin typeface="+mn-ea"/>
              </a:rPr>
              <a:t>19</a:t>
            </a:r>
            <a:r>
              <a:rPr kumimoji="1" lang="ja-JP" altLang="en-US" sz="2000" b="1" dirty="0">
                <a:solidFill>
                  <a:srgbClr val="0618C0"/>
                </a:solidFill>
                <a:latin typeface="+mn-ea"/>
              </a:rPr>
              <a:t>変数</a:t>
            </a:r>
          </a:p>
        </p:txBody>
      </p:sp>
      <p:grpSp>
        <p:nvGrpSpPr>
          <p:cNvPr id="25" name="グループ化 24">
            <a:extLst>
              <a:ext uri="{FF2B5EF4-FFF2-40B4-BE49-F238E27FC236}">
                <a16:creationId xmlns:a16="http://schemas.microsoft.com/office/drawing/2014/main" id="{78DC7F0A-116F-D6AA-0DDA-1744D9E7DEFB}"/>
              </a:ext>
            </a:extLst>
          </p:cNvPr>
          <p:cNvGrpSpPr/>
          <p:nvPr/>
        </p:nvGrpSpPr>
        <p:grpSpPr>
          <a:xfrm>
            <a:off x="227180" y="2500325"/>
            <a:ext cx="2171512" cy="1617671"/>
            <a:chOff x="387619" y="2656308"/>
            <a:chExt cx="2171512" cy="1617671"/>
          </a:xfrm>
        </p:grpSpPr>
        <p:pic>
          <p:nvPicPr>
            <p:cNvPr id="26" name="グラフィックス 25">
              <a:extLst>
                <a:ext uri="{FF2B5EF4-FFF2-40B4-BE49-F238E27FC236}">
                  <a16:creationId xmlns:a16="http://schemas.microsoft.com/office/drawing/2014/main" id="{2C274406-E823-35DE-6DB7-9A4BB343EEF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073" t="13889" r="11249" b="11503"/>
            <a:stretch/>
          </p:blipFill>
          <p:spPr>
            <a:xfrm>
              <a:off x="599916" y="2656308"/>
              <a:ext cx="1876470" cy="1387460"/>
            </a:xfrm>
            <a:prstGeom prst="rect">
              <a:avLst/>
            </a:prstGeom>
          </p:spPr>
        </p:pic>
        <p:sp>
          <p:nvSpPr>
            <p:cNvPr id="27" name="テキスト ボックス 26">
              <a:extLst>
                <a:ext uri="{FF2B5EF4-FFF2-40B4-BE49-F238E27FC236}">
                  <a16:creationId xmlns:a16="http://schemas.microsoft.com/office/drawing/2014/main" id="{1FB3FFC1-85D8-9292-B76B-433AE3BF1F11}"/>
                </a:ext>
              </a:extLst>
            </p:cNvPr>
            <p:cNvSpPr txBox="1"/>
            <p:nvPr/>
          </p:nvSpPr>
          <p:spPr>
            <a:xfrm rot="16200000">
              <a:off x="-4771" y="3226927"/>
              <a:ext cx="1031002" cy="246221"/>
            </a:xfrm>
            <a:prstGeom prst="rect">
              <a:avLst/>
            </a:prstGeom>
            <a:noFill/>
          </p:spPr>
          <p:txBody>
            <a:bodyPr wrap="square" lIns="0" tIns="0" rIns="0" bIns="0" rtlCol="0">
              <a:spAutoFit/>
            </a:bodyPr>
            <a:lstStyle/>
            <a:p>
              <a:r>
                <a:rPr lang="en-US" altLang="ja-JP" sz="1600" dirty="0">
                  <a:latin typeface="Times New Roman" panose="02020603050405020304" pitchFamily="18" charset="0"/>
                  <a:cs typeface="Times New Roman" panose="02020603050405020304" pitchFamily="18" charset="0"/>
                </a:rPr>
                <a:t>Probability</a:t>
              </a:r>
              <a:endParaRPr kumimoji="1" lang="en-US" altLang="ja-JP" sz="1600" dirty="0">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9D3A997A-9A0F-728D-3719-FA40CA66DC64}"/>
                </a:ext>
              </a:extLst>
            </p:cNvPr>
            <p:cNvSpPr txBox="1"/>
            <p:nvPr/>
          </p:nvSpPr>
          <p:spPr>
            <a:xfrm>
              <a:off x="794945" y="4027758"/>
              <a:ext cx="1764186" cy="246221"/>
            </a:xfrm>
            <a:prstGeom prst="rect">
              <a:avLst/>
            </a:prstGeom>
            <a:noFill/>
          </p:spPr>
          <p:txBody>
            <a:bodyPr wrap="square" lIns="0" tIns="0" rIns="0" bIns="0" rtlCol="0">
              <a:spAutoFit/>
            </a:bodyPr>
            <a:lstStyle/>
            <a:p>
              <a:r>
                <a:rPr kumimoji="1" lang="ja-JP" altLang="en-US" sz="1600" dirty="0"/>
                <a:t>不確定パラメータ</a:t>
              </a:r>
            </a:p>
          </p:txBody>
        </p:sp>
      </p:grpSp>
      <p:pic>
        <p:nvPicPr>
          <p:cNvPr id="29" name="図 28">
            <a:extLst>
              <a:ext uri="{FF2B5EF4-FFF2-40B4-BE49-F238E27FC236}">
                <a16:creationId xmlns:a16="http://schemas.microsoft.com/office/drawing/2014/main" id="{95912A41-101D-04F9-1986-2B8F766E952D}"/>
              </a:ext>
            </a:extLst>
          </p:cNvPr>
          <p:cNvPicPr>
            <a:picLocks noChangeAspect="1"/>
          </p:cNvPicPr>
          <p:nvPr/>
        </p:nvPicPr>
        <p:blipFill>
          <a:blip r:embed="rId5"/>
          <a:stretch>
            <a:fillRect/>
          </a:stretch>
        </p:blipFill>
        <p:spPr>
          <a:xfrm>
            <a:off x="6194794" y="1810794"/>
            <a:ext cx="2546763" cy="1910073"/>
          </a:xfrm>
          <a:prstGeom prst="rect">
            <a:avLst/>
          </a:prstGeom>
        </p:spPr>
      </p:pic>
      <p:pic>
        <p:nvPicPr>
          <p:cNvPr id="10245" name="Picture 5">
            <a:extLst>
              <a:ext uri="{FF2B5EF4-FFF2-40B4-BE49-F238E27FC236}">
                <a16:creationId xmlns:a16="http://schemas.microsoft.com/office/drawing/2014/main" id="{BD9F4E99-95BF-0DB0-7B9C-7317D4EFC85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150" t="34209"/>
          <a:stretch/>
        </p:blipFill>
        <p:spPr bwMode="auto">
          <a:xfrm>
            <a:off x="4538160" y="2260020"/>
            <a:ext cx="1305368" cy="62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6">
            <a:extLst>
              <a:ext uri="{FF2B5EF4-FFF2-40B4-BE49-F238E27FC236}">
                <a16:creationId xmlns:a16="http://schemas.microsoft.com/office/drawing/2014/main" id="{634E9D0C-7C98-AC5A-9D6A-1F3AD8E8FAB7}"/>
              </a:ext>
            </a:extLst>
          </p:cNvPr>
          <p:cNvSpPr>
            <a:spLocks noChangeArrowheads="1"/>
          </p:cNvSpPr>
          <p:nvPr/>
        </p:nvSpPr>
        <p:spPr bwMode="auto">
          <a:xfrm>
            <a:off x="4538160" y="2260020"/>
            <a:ext cx="1188720" cy="627998"/>
          </a:xfrm>
          <a:prstGeom prst="rect">
            <a:avLst/>
          </a:prstGeom>
          <a:noFill/>
          <a:ln w="15875"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248" name="Picture 8">
            <a:extLst>
              <a:ext uri="{FF2B5EF4-FFF2-40B4-BE49-F238E27FC236}">
                <a16:creationId xmlns:a16="http://schemas.microsoft.com/office/drawing/2014/main" id="{2006D50F-7CAC-D4A9-9B17-45BD6DF89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007" y="1743850"/>
            <a:ext cx="33575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吹き出し: 四角形 40">
            <a:extLst>
              <a:ext uri="{FF2B5EF4-FFF2-40B4-BE49-F238E27FC236}">
                <a16:creationId xmlns:a16="http://schemas.microsoft.com/office/drawing/2014/main" id="{655A64C5-44C9-18A3-D9CE-D227985BE424}"/>
              </a:ext>
            </a:extLst>
          </p:cNvPr>
          <p:cNvSpPr/>
          <p:nvPr/>
        </p:nvSpPr>
        <p:spPr>
          <a:xfrm>
            <a:off x="2592475" y="2574019"/>
            <a:ext cx="1974640" cy="1836989"/>
          </a:xfrm>
          <a:prstGeom prst="wedgeRectCallout">
            <a:avLst>
              <a:gd name="adj1" fmla="val 58222"/>
              <a:gd name="adj2" fmla="val -39863"/>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Rectangle 9">
            <a:extLst>
              <a:ext uri="{FF2B5EF4-FFF2-40B4-BE49-F238E27FC236}">
                <a16:creationId xmlns:a16="http://schemas.microsoft.com/office/drawing/2014/main" id="{FD989B91-5B08-3408-7BCB-FA96FDE95277}"/>
              </a:ext>
            </a:extLst>
          </p:cNvPr>
          <p:cNvSpPr>
            <a:spLocks noChangeArrowheads="1"/>
          </p:cNvSpPr>
          <p:nvPr/>
        </p:nvSpPr>
        <p:spPr bwMode="auto">
          <a:xfrm>
            <a:off x="5601420" y="1928768"/>
            <a:ext cx="250740" cy="148457"/>
          </a:xfrm>
          <a:prstGeom prst="rect">
            <a:avLst/>
          </a:prstGeom>
          <a:noFill/>
          <a:ln w="15875"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37" name="直線コネクタ 36">
            <a:extLst>
              <a:ext uri="{FF2B5EF4-FFF2-40B4-BE49-F238E27FC236}">
                <a16:creationId xmlns:a16="http://schemas.microsoft.com/office/drawing/2014/main" id="{755CCE85-7FE9-61A6-D67E-F03BC4DE122F}"/>
              </a:ext>
            </a:extLst>
          </p:cNvPr>
          <p:cNvCxnSpPr>
            <a:cxnSpLocks/>
          </p:cNvCxnSpPr>
          <p:nvPr/>
        </p:nvCxnSpPr>
        <p:spPr>
          <a:xfrm flipH="1">
            <a:off x="4538160" y="1928768"/>
            <a:ext cx="1053413" cy="32754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D7F7A2C-515E-857D-A0D8-38805AE1D0A6}"/>
              </a:ext>
            </a:extLst>
          </p:cNvPr>
          <p:cNvCxnSpPr>
            <a:cxnSpLocks/>
          </p:cNvCxnSpPr>
          <p:nvPr/>
        </p:nvCxnSpPr>
        <p:spPr>
          <a:xfrm flipH="1">
            <a:off x="5736727" y="2074121"/>
            <a:ext cx="115433" cy="813897"/>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pic>
        <p:nvPicPr>
          <p:cNvPr id="44" name="Picture 5">
            <a:extLst>
              <a:ext uri="{FF2B5EF4-FFF2-40B4-BE49-F238E27FC236}">
                <a16:creationId xmlns:a16="http://schemas.microsoft.com/office/drawing/2014/main" id="{D8AC98DE-A61F-4892-A155-19916FEE578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836" t="8697" r="22339" b="28305"/>
          <a:stretch/>
        </p:blipFill>
        <p:spPr bwMode="auto">
          <a:xfrm>
            <a:off x="2740751" y="2910974"/>
            <a:ext cx="1709518" cy="133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6">
            <a:extLst>
              <a:ext uri="{FF2B5EF4-FFF2-40B4-BE49-F238E27FC236}">
                <a16:creationId xmlns:a16="http://schemas.microsoft.com/office/drawing/2014/main" id="{81B359F0-47B0-CEB7-2AB1-6916D4ED3064}"/>
              </a:ext>
            </a:extLst>
          </p:cNvPr>
          <p:cNvSpPr>
            <a:spLocks/>
          </p:cNvSpPr>
          <p:nvPr/>
        </p:nvSpPr>
        <p:spPr bwMode="auto">
          <a:xfrm>
            <a:off x="6709627" y="2822897"/>
            <a:ext cx="174625" cy="107950"/>
          </a:xfrm>
          <a:custGeom>
            <a:avLst/>
            <a:gdLst>
              <a:gd name="T0" fmla="*/ 0 w 110"/>
              <a:gd name="T1" fmla="*/ 21 h 68"/>
              <a:gd name="T2" fmla="*/ 100 w 110"/>
              <a:gd name="T3" fmla="*/ 0 h 68"/>
              <a:gd name="T4" fmla="*/ 110 w 110"/>
              <a:gd name="T5" fmla="*/ 47 h 68"/>
              <a:gd name="T6" fmla="*/ 10 w 110"/>
              <a:gd name="T7" fmla="*/ 68 h 68"/>
              <a:gd name="T8" fmla="*/ 0 w 110"/>
              <a:gd name="T9" fmla="*/ 21 h 68"/>
            </a:gdLst>
            <a:ahLst/>
            <a:cxnLst>
              <a:cxn ang="0">
                <a:pos x="T0" y="T1"/>
              </a:cxn>
              <a:cxn ang="0">
                <a:pos x="T2" y="T3"/>
              </a:cxn>
              <a:cxn ang="0">
                <a:pos x="T4" y="T5"/>
              </a:cxn>
              <a:cxn ang="0">
                <a:pos x="T6" y="T7"/>
              </a:cxn>
              <a:cxn ang="0">
                <a:pos x="T8" y="T9"/>
              </a:cxn>
            </a:cxnLst>
            <a:rect l="0" t="0" r="r" b="b"/>
            <a:pathLst>
              <a:path w="110" h="68">
                <a:moveTo>
                  <a:pt x="0" y="21"/>
                </a:moveTo>
                <a:lnTo>
                  <a:pt x="100" y="0"/>
                </a:lnTo>
                <a:lnTo>
                  <a:pt x="110" y="47"/>
                </a:lnTo>
                <a:lnTo>
                  <a:pt x="10" y="68"/>
                </a:lnTo>
                <a:lnTo>
                  <a:pt x="0" y="21"/>
                </a:lnTo>
                <a:close/>
              </a:path>
            </a:pathLst>
          </a:custGeom>
          <a:noFill/>
          <a:ln w="19050" cap="flat">
            <a:solidFill>
              <a:srgbClr val="0618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フリーフォーム: 図形 46">
            <a:extLst>
              <a:ext uri="{FF2B5EF4-FFF2-40B4-BE49-F238E27FC236}">
                <a16:creationId xmlns:a16="http://schemas.microsoft.com/office/drawing/2014/main" id="{CD0C6F2C-6779-382C-D063-1482E51D5EEB}"/>
              </a:ext>
            </a:extLst>
          </p:cNvPr>
          <p:cNvSpPr/>
          <p:nvPr/>
        </p:nvSpPr>
        <p:spPr>
          <a:xfrm>
            <a:off x="3437573" y="3669030"/>
            <a:ext cx="208597" cy="125730"/>
          </a:xfrm>
          <a:custGeom>
            <a:avLst/>
            <a:gdLst>
              <a:gd name="connsiteX0" fmla="*/ 22860 w 208597"/>
              <a:gd name="connsiteY0" fmla="*/ 125730 h 125730"/>
              <a:gd name="connsiteX1" fmla="*/ 0 w 208597"/>
              <a:gd name="connsiteY1" fmla="*/ 31433 h 125730"/>
              <a:gd name="connsiteX2" fmla="*/ 191452 w 208597"/>
              <a:gd name="connsiteY2" fmla="*/ 0 h 125730"/>
              <a:gd name="connsiteX3" fmla="*/ 208597 w 208597"/>
              <a:gd name="connsiteY3" fmla="*/ 102870 h 125730"/>
              <a:gd name="connsiteX4" fmla="*/ 22860 w 208597"/>
              <a:gd name="connsiteY4" fmla="*/ 125730 h 125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7" h="125730">
                <a:moveTo>
                  <a:pt x="22860" y="125730"/>
                </a:moveTo>
                <a:lnTo>
                  <a:pt x="0" y="31433"/>
                </a:lnTo>
                <a:lnTo>
                  <a:pt x="191452" y="0"/>
                </a:lnTo>
                <a:lnTo>
                  <a:pt x="208597" y="102870"/>
                </a:lnTo>
                <a:lnTo>
                  <a:pt x="22860" y="12573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5AFB116D-AA5D-6A79-351E-844836B20DB3}"/>
              </a:ext>
            </a:extLst>
          </p:cNvPr>
          <p:cNvSpPr txBox="1"/>
          <p:nvPr/>
        </p:nvSpPr>
        <p:spPr>
          <a:xfrm>
            <a:off x="4095571" y="3941140"/>
            <a:ext cx="2992003" cy="584775"/>
          </a:xfrm>
          <a:prstGeom prst="rect">
            <a:avLst/>
          </a:prstGeom>
          <a:solidFill>
            <a:schemeClr val="bg1"/>
          </a:solidFill>
          <a:ln w="28575">
            <a:solidFill>
              <a:schemeClr val="tx1"/>
            </a:solidFill>
          </a:ln>
        </p:spPr>
        <p:txBody>
          <a:bodyPr wrap="square" rtlCol="0">
            <a:spAutoFit/>
          </a:bodyPr>
          <a:lstStyle/>
          <a:p>
            <a:r>
              <a:rPr kumimoji="1" lang="ja-JP" altLang="en-US" sz="1600" b="1" dirty="0">
                <a:latin typeface="+mn-ea"/>
              </a:rPr>
              <a:t>最大応力の出力箇所</a:t>
            </a:r>
            <a:br>
              <a:rPr kumimoji="1" lang="en-US" altLang="ja-JP" sz="1600" b="1" dirty="0">
                <a:latin typeface="+mn-ea"/>
              </a:rPr>
            </a:br>
            <a:r>
              <a:rPr kumimoji="1" lang="ja-JP" altLang="en-US" sz="1600" b="1" dirty="0">
                <a:latin typeface="+mn-ea"/>
              </a:rPr>
              <a:t>（</a:t>
            </a:r>
            <a:r>
              <a:rPr kumimoji="1" lang="en-US" altLang="ja-JP" sz="1600" b="1" dirty="0">
                <a:latin typeface="+mn-ea"/>
              </a:rPr>
              <a:t>6</a:t>
            </a:r>
            <a:r>
              <a:rPr kumimoji="1" lang="ja-JP" altLang="en-US" sz="1600" b="1" dirty="0">
                <a:latin typeface="+mn-ea"/>
              </a:rPr>
              <a:t>個のシェル要素の最大値）</a:t>
            </a:r>
          </a:p>
        </p:txBody>
      </p:sp>
      <p:cxnSp>
        <p:nvCxnSpPr>
          <p:cNvPr id="51" name="直線矢印コネクタ 50">
            <a:extLst>
              <a:ext uri="{FF2B5EF4-FFF2-40B4-BE49-F238E27FC236}">
                <a16:creationId xmlns:a16="http://schemas.microsoft.com/office/drawing/2014/main" id="{9E25224E-89D2-9625-3C9E-BFD723732B84}"/>
              </a:ext>
            </a:extLst>
          </p:cNvPr>
          <p:cNvCxnSpPr>
            <a:cxnSpLocks/>
          </p:cNvCxnSpPr>
          <p:nvPr/>
        </p:nvCxnSpPr>
        <p:spPr>
          <a:xfrm flipH="1" flipV="1">
            <a:off x="3646170" y="3720867"/>
            <a:ext cx="449401" cy="3719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57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F9195B-9936-9343-B8D4-EA33005D6E19}"/>
              </a:ext>
            </a:extLst>
          </p:cNvPr>
          <p:cNvSpPr>
            <a:spLocks noGrp="1"/>
          </p:cNvSpPr>
          <p:nvPr>
            <p:ph type="title"/>
          </p:nvPr>
        </p:nvSpPr>
        <p:spPr/>
        <p:txBody>
          <a:bodyPr/>
          <a:lstStyle/>
          <a:p>
            <a:r>
              <a:rPr kumimoji="1" lang="ja-JP" altLang="en-US"/>
              <a:t>背景</a:t>
            </a:r>
          </a:p>
        </p:txBody>
      </p:sp>
      <p:sp>
        <p:nvSpPr>
          <p:cNvPr id="5" name="正方形/長方形 4">
            <a:extLst>
              <a:ext uri="{FF2B5EF4-FFF2-40B4-BE49-F238E27FC236}">
                <a16:creationId xmlns:a16="http://schemas.microsoft.com/office/drawing/2014/main" id="{9852261D-A661-864B-A8FC-5FF1486540F5}"/>
              </a:ext>
            </a:extLst>
          </p:cNvPr>
          <p:cNvSpPr/>
          <p:nvPr/>
        </p:nvSpPr>
        <p:spPr>
          <a:xfrm>
            <a:off x="185433" y="823469"/>
            <a:ext cx="1811967" cy="537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対象構造物</a:t>
            </a:r>
          </a:p>
        </p:txBody>
      </p:sp>
      <p:pic>
        <p:nvPicPr>
          <p:cNvPr id="6" name="図 5">
            <a:extLst>
              <a:ext uri="{FF2B5EF4-FFF2-40B4-BE49-F238E27FC236}">
                <a16:creationId xmlns:a16="http://schemas.microsoft.com/office/drawing/2014/main" id="{EC938029-7059-BF40-A01B-236F23408D44}"/>
              </a:ext>
            </a:extLst>
          </p:cNvPr>
          <p:cNvPicPr>
            <a:picLocks noChangeAspect="1"/>
          </p:cNvPicPr>
          <p:nvPr/>
        </p:nvPicPr>
        <p:blipFill rotWithShape="1">
          <a:blip r:embed="rId2"/>
          <a:srcRect l="9444" t="-2153" r="1697" b="8464"/>
          <a:stretch/>
        </p:blipFill>
        <p:spPr>
          <a:xfrm>
            <a:off x="236901" y="1417400"/>
            <a:ext cx="2094870" cy="1531598"/>
          </a:xfrm>
          <a:prstGeom prst="rect">
            <a:avLst/>
          </a:prstGeom>
        </p:spPr>
      </p:pic>
      <p:sp>
        <p:nvSpPr>
          <p:cNvPr id="7" name="正方形/長方形 6">
            <a:extLst>
              <a:ext uri="{FF2B5EF4-FFF2-40B4-BE49-F238E27FC236}">
                <a16:creationId xmlns:a16="http://schemas.microsoft.com/office/drawing/2014/main" id="{57727DF1-BFEB-0E43-86BA-25680FD6C06D}"/>
              </a:ext>
            </a:extLst>
          </p:cNvPr>
          <p:cNvSpPr/>
          <p:nvPr/>
        </p:nvSpPr>
        <p:spPr>
          <a:xfrm>
            <a:off x="215483" y="1475136"/>
            <a:ext cx="942425" cy="361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dirty="0">
                <a:solidFill>
                  <a:schemeClr val="tx1"/>
                </a:solidFill>
                <a:latin typeface="Helvetica" panose="020B0604020202030204" pitchFamily="34" charset="0"/>
              </a:rPr>
              <a:t>ex) </a:t>
            </a:r>
            <a:r>
              <a:rPr lang="ja-JP" altLang="en-US" sz="1400" b="1" dirty="0">
                <a:solidFill>
                  <a:schemeClr val="tx1"/>
                </a:solidFill>
              </a:rPr>
              <a:t>橋梁</a:t>
            </a:r>
            <a:endParaRPr kumimoji="1" lang="ja-JP" altLang="en-US" sz="1400" b="1" dirty="0">
              <a:solidFill>
                <a:schemeClr val="tx1"/>
              </a:solidFill>
            </a:endParaRPr>
          </a:p>
        </p:txBody>
      </p:sp>
      <p:sp>
        <p:nvSpPr>
          <p:cNvPr id="8" name="四角形吹き出し 6">
            <a:extLst>
              <a:ext uri="{FF2B5EF4-FFF2-40B4-BE49-F238E27FC236}">
                <a16:creationId xmlns:a16="http://schemas.microsoft.com/office/drawing/2014/main" id="{C55670F5-CE11-9C46-B8F6-8A8176DC0290}"/>
              </a:ext>
            </a:extLst>
          </p:cNvPr>
          <p:cNvSpPr/>
          <p:nvPr/>
        </p:nvSpPr>
        <p:spPr>
          <a:xfrm>
            <a:off x="262149" y="2984191"/>
            <a:ext cx="2094870" cy="1747628"/>
          </a:xfrm>
          <a:prstGeom prst="wedgeRectCallout">
            <a:avLst>
              <a:gd name="adj1" fmla="val 21580"/>
              <a:gd name="adj2" fmla="val -6387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C8C53FFF-EF9D-0240-8C4B-1701C80542E6}"/>
              </a:ext>
            </a:extLst>
          </p:cNvPr>
          <p:cNvGrpSpPr/>
          <p:nvPr/>
        </p:nvGrpSpPr>
        <p:grpSpPr>
          <a:xfrm>
            <a:off x="282263" y="3237731"/>
            <a:ext cx="1916724" cy="1283882"/>
            <a:chOff x="282263" y="3237731"/>
            <a:chExt cx="1916724" cy="1283882"/>
          </a:xfrm>
        </p:grpSpPr>
        <p:pic>
          <p:nvPicPr>
            <p:cNvPr id="9" name="グラフィックス 8">
              <a:extLst>
                <a:ext uri="{FF2B5EF4-FFF2-40B4-BE49-F238E27FC236}">
                  <a16:creationId xmlns:a16="http://schemas.microsoft.com/office/drawing/2014/main" id="{05C819F0-DC4A-0C46-BB2A-37D01C054D9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073" t="13889" r="11249" b="11503"/>
            <a:stretch/>
          </p:blipFill>
          <p:spPr>
            <a:xfrm>
              <a:off x="458504" y="3453176"/>
              <a:ext cx="1224413" cy="905330"/>
            </a:xfrm>
            <a:prstGeom prst="rect">
              <a:avLst/>
            </a:prstGeom>
          </p:spPr>
        </p:pic>
        <p:sp>
          <p:nvSpPr>
            <p:cNvPr id="10" name="テキスト ボックス 9">
              <a:extLst>
                <a:ext uri="{FF2B5EF4-FFF2-40B4-BE49-F238E27FC236}">
                  <a16:creationId xmlns:a16="http://schemas.microsoft.com/office/drawing/2014/main" id="{4D35B599-1A4D-854D-A48E-6AE34176F2AF}"/>
                </a:ext>
              </a:extLst>
            </p:cNvPr>
            <p:cNvSpPr txBox="1"/>
            <p:nvPr/>
          </p:nvSpPr>
          <p:spPr>
            <a:xfrm>
              <a:off x="646098" y="4336947"/>
              <a:ext cx="1552889" cy="184666"/>
            </a:xfrm>
            <a:prstGeom prst="rect">
              <a:avLst/>
            </a:prstGeom>
            <a:noFill/>
          </p:spPr>
          <p:txBody>
            <a:bodyPr wrap="square" lIns="0" tIns="0" rIns="0" bIns="0" rtlCol="0">
              <a:spAutoFit/>
            </a:bodyPr>
            <a:lstStyle/>
            <a:p>
              <a:r>
                <a:rPr lang="en-US" altLang="ja-JP" sz="1200" dirty="0"/>
                <a:t>ex)</a:t>
              </a:r>
              <a:r>
                <a:rPr lang="ja-JP" altLang="en-US" sz="1200" dirty="0"/>
                <a:t>橋脚質量</a:t>
              </a:r>
              <a:endParaRPr kumimoji="1" lang="ja-JP" altLang="en-US" sz="1200" dirty="0"/>
            </a:p>
          </p:txBody>
        </p:sp>
        <p:sp>
          <p:nvSpPr>
            <p:cNvPr id="11" name="テキスト ボックス 10">
              <a:extLst>
                <a:ext uri="{FF2B5EF4-FFF2-40B4-BE49-F238E27FC236}">
                  <a16:creationId xmlns:a16="http://schemas.microsoft.com/office/drawing/2014/main" id="{0894984C-C286-2F43-98B9-DCEF119A192E}"/>
                </a:ext>
              </a:extLst>
            </p:cNvPr>
            <p:cNvSpPr txBox="1"/>
            <p:nvPr/>
          </p:nvSpPr>
          <p:spPr>
            <a:xfrm rot="16200000">
              <a:off x="-108884" y="3628878"/>
              <a:ext cx="1031002" cy="248708"/>
            </a:xfrm>
            <a:prstGeom prst="rect">
              <a:avLst/>
            </a:prstGeom>
            <a:noFill/>
          </p:spPr>
          <p:txBody>
            <a:bodyPr wrap="square" lIns="0" tIns="0" rIns="0" bIns="0"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12" name="テキスト ボックス 11">
            <a:extLst>
              <a:ext uri="{FF2B5EF4-FFF2-40B4-BE49-F238E27FC236}">
                <a16:creationId xmlns:a16="http://schemas.microsoft.com/office/drawing/2014/main" id="{21157219-F0B3-9545-8A38-DD85D51E088E}"/>
              </a:ext>
            </a:extLst>
          </p:cNvPr>
          <p:cNvSpPr txBox="1"/>
          <p:nvPr/>
        </p:nvSpPr>
        <p:spPr>
          <a:xfrm>
            <a:off x="299763" y="3086820"/>
            <a:ext cx="2019643" cy="215445"/>
          </a:xfrm>
          <a:prstGeom prst="rect">
            <a:avLst/>
          </a:prstGeom>
          <a:noFill/>
        </p:spPr>
        <p:txBody>
          <a:bodyPr wrap="square" lIns="0" tIns="0" rIns="0" bIns="0" rtlCol="0">
            <a:spAutoFit/>
          </a:bodyPr>
          <a:lstStyle/>
          <a:p>
            <a:pPr algn="ctr"/>
            <a:r>
              <a:rPr lang="ja-JP" altLang="en-US" sz="1400" b="1" dirty="0"/>
              <a:t>不確定性の考慮が必要</a:t>
            </a:r>
            <a:endParaRPr kumimoji="1" lang="ja-JP" altLang="en-US" sz="1400" b="1" dirty="0"/>
          </a:p>
        </p:txBody>
      </p:sp>
      <p:sp>
        <p:nvSpPr>
          <p:cNvPr id="13" name="正方形/長方形 12">
            <a:extLst>
              <a:ext uri="{FF2B5EF4-FFF2-40B4-BE49-F238E27FC236}">
                <a16:creationId xmlns:a16="http://schemas.microsoft.com/office/drawing/2014/main" id="{D041EB8D-9FD5-A249-B0C9-0CF5AAF33715}"/>
              </a:ext>
            </a:extLst>
          </p:cNvPr>
          <p:cNvSpPr/>
          <p:nvPr/>
        </p:nvSpPr>
        <p:spPr>
          <a:xfrm>
            <a:off x="2618489" y="972566"/>
            <a:ext cx="4828197" cy="1735382"/>
          </a:xfrm>
          <a:prstGeom prst="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7800581-B7E5-FF4F-AA3E-97E5F54EEC38}"/>
              </a:ext>
            </a:extLst>
          </p:cNvPr>
          <p:cNvSpPr/>
          <p:nvPr/>
        </p:nvSpPr>
        <p:spPr>
          <a:xfrm>
            <a:off x="3095211" y="818876"/>
            <a:ext cx="2266026" cy="4600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一般的な信頼性解析</a:t>
            </a:r>
          </a:p>
        </p:txBody>
      </p:sp>
      <p:sp>
        <p:nvSpPr>
          <p:cNvPr id="15" name="テキスト ボックス 14">
            <a:extLst>
              <a:ext uri="{FF2B5EF4-FFF2-40B4-BE49-F238E27FC236}">
                <a16:creationId xmlns:a16="http://schemas.microsoft.com/office/drawing/2014/main" id="{9EFA8AA0-EB84-744B-A342-557A7B07FDB9}"/>
              </a:ext>
            </a:extLst>
          </p:cNvPr>
          <p:cNvSpPr txBox="1"/>
          <p:nvPr/>
        </p:nvSpPr>
        <p:spPr>
          <a:xfrm>
            <a:off x="2800239" y="1328292"/>
            <a:ext cx="1252523" cy="523220"/>
          </a:xfrm>
          <a:prstGeom prst="rect">
            <a:avLst/>
          </a:prstGeom>
          <a:noFill/>
        </p:spPr>
        <p:txBody>
          <a:bodyPr wrap="square" rtlCol="0">
            <a:spAutoFit/>
          </a:bodyPr>
          <a:lstStyle/>
          <a:p>
            <a:pPr algn="ctr"/>
            <a:r>
              <a:rPr lang="ja-JP" altLang="en-US" sz="1400" b="1" dirty="0"/>
              <a:t>モンテカルロ</a:t>
            </a:r>
            <a:br>
              <a:rPr lang="en-US" altLang="ja-JP" sz="1400" b="1" dirty="0"/>
            </a:br>
            <a:r>
              <a:rPr lang="ja-JP" altLang="en-US" sz="1400" b="1" dirty="0"/>
              <a:t>サンプリング</a:t>
            </a:r>
            <a:endParaRPr kumimoji="1" lang="ja-JP" altLang="en-US" sz="1400" b="1" dirty="0"/>
          </a:p>
        </p:txBody>
      </p:sp>
      <p:sp>
        <p:nvSpPr>
          <p:cNvPr id="16" name="矢印: 右 131">
            <a:extLst>
              <a:ext uri="{FF2B5EF4-FFF2-40B4-BE49-F238E27FC236}">
                <a16:creationId xmlns:a16="http://schemas.microsoft.com/office/drawing/2014/main" id="{AC497197-4342-7847-AD3C-66FA1ABC6E30}"/>
              </a:ext>
            </a:extLst>
          </p:cNvPr>
          <p:cNvSpPr/>
          <p:nvPr/>
        </p:nvSpPr>
        <p:spPr>
          <a:xfrm>
            <a:off x="2348399" y="1373504"/>
            <a:ext cx="526287"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CEBF0BC-0048-8142-BEA5-11B2687BBFFD}"/>
              </a:ext>
            </a:extLst>
          </p:cNvPr>
          <p:cNvSpPr txBox="1"/>
          <p:nvPr/>
        </p:nvSpPr>
        <p:spPr>
          <a:xfrm>
            <a:off x="4488583" y="1325313"/>
            <a:ext cx="1179433" cy="523220"/>
          </a:xfrm>
          <a:prstGeom prst="rect">
            <a:avLst/>
          </a:prstGeom>
          <a:noFill/>
        </p:spPr>
        <p:txBody>
          <a:bodyPr wrap="square" rtlCol="0">
            <a:spAutoFit/>
          </a:bodyPr>
          <a:lstStyle/>
          <a:p>
            <a:pPr algn="ctr"/>
            <a:r>
              <a:rPr lang="ja-JP" altLang="en-US" sz="1400" b="1" dirty="0"/>
              <a:t>橋梁の</a:t>
            </a:r>
            <a:br>
              <a:rPr lang="en-US" altLang="ja-JP" sz="1400" b="1" dirty="0"/>
            </a:br>
            <a:r>
              <a:rPr lang="ja-JP" altLang="en-US" sz="1400" b="1" dirty="0"/>
              <a:t>解析モデル</a:t>
            </a:r>
            <a:endParaRPr kumimoji="1" lang="ja-JP" altLang="en-US" sz="1400" b="1" dirty="0"/>
          </a:p>
        </p:txBody>
      </p:sp>
      <p:pic>
        <p:nvPicPr>
          <p:cNvPr id="18" name="図 17">
            <a:extLst>
              <a:ext uri="{FF2B5EF4-FFF2-40B4-BE49-F238E27FC236}">
                <a16:creationId xmlns:a16="http://schemas.microsoft.com/office/drawing/2014/main" id="{C6CB1FA8-50C7-A54F-8152-81A1A2B8A137}"/>
              </a:ext>
            </a:extLst>
          </p:cNvPr>
          <p:cNvPicPr>
            <a:picLocks noChangeAspect="1"/>
          </p:cNvPicPr>
          <p:nvPr/>
        </p:nvPicPr>
        <p:blipFill rotWithShape="1">
          <a:blip r:embed="rId5"/>
          <a:srcRect l="3256"/>
          <a:stretch/>
        </p:blipFill>
        <p:spPr>
          <a:xfrm>
            <a:off x="4462705" y="1936900"/>
            <a:ext cx="1221139" cy="507221"/>
          </a:xfrm>
          <a:prstGeom prst="rect">
            <a:avLst/>
          </a:prstGeom>
        </p:spPr>
      </p:pic>
      <p:sp>
        <p:nvSpPr>
          <p:cNvPr id="19" name="矢印: 右 131">
            <a:extLst>
              <a:ext uri="{FF2B5EF4-FFF2-40B4-BE49-F238E27FC236}">
                <a16:creationId xmlns:a16="http://schemas.microsoft.com/office/drawing/2014/main" id="{A20BA9CB-EE95-0D47-8EA5-D07984C8E342}"/>
              </a:ext>
            </a:extLst>
          </p:cNvPr>
          <p:cNvSpPr/>
          <p:nvPr/>
        </p:nvSpPr>
        <p:spPr>
          <a:xfrm>
            <a:off x="4021811" y="1370525"/>
            <a:ext cx="526287"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F5EF6D4-B4E8-E549-8C47-B0B2533C178D}"/>
              </a:ext>
            </a:extLst>
          </p:cNvPr>
          <p:cNvSpPr txBox="1"/>
          <p:nvPr/>
        </p:nvSpPr>
        <p:spPr>
          <a:xfrm>
            <a:off x="1446385" y="3321284"/>
            <a:ext cx="1147167" cy="1015663"/>
          </a:xfrm>
          <a:prstGeom prst="rect">
            <a:avLst/>
          </a:prstGeom>
          <a:noFill/>
        </p:spPr>
        <p:txBody>
          <a:bodyPr wrap="square" rtlCol="0">
            <a:spAutoFit/>
          </a:bodyPr>
          <a:lstStyle/>
          <a:p>
            <a:r>
              <a:rPr lang="en-US" altLang="ja-JP" sz="1200" dirty="0"/>
              <a:t>ex)</a:t>
            </a:r>
          </a:p>
          <a:p>
            <a:r>
              <a:rPr lang="ja-JP" altLang="en-US" sz="1200" dirty="0"/>
              <a:t>橋脚質量</a:t>
            </a:r>
            <a:endParaRPr lang="en-US" altLang="ja-JP" sz="1200" dirty="0"/>
          </a:p>
          <a:p>
            <a:r>
              <a:rPr lang="ja-JP" altLang="en-US" sz="1200" dirty="0"/>
              <a:t>支承の剛性</a:t>
            </a:r>
            <a:endParaRPr lang="en-US" altLang="ja-JP" sz="1200" dirty="0"/>
          </a:p>
          <a:p>
            <a:r>
              <a:rPr lang="ja-JP" altLang="en-US" sz="1200" dirty="0"/>
              <a:t>鋼板の板厚</a:t>
            </a:r>
            <a:endParaRPr lang="en-US" altLang="ja-JP" sz="1200" dirty="0"/>
          </a:p>
          <a:p>
            <a:r>
              <a:rPr lang="en-US" altLang="ja-JP" sz="1200" dirty="0"/>
              <a:t>e</a:t>
            </a:r>
            <a:r>
              <a:rPr kumimoji="1" lang="en-US" altLang="ja-JP" sz="1200" dirty="0"/>
              <a:t>tc.</a:t>
            </a:r>
            <a:endParaRPr kumimoji="1" lang="ja-JP" altLang="en-US" sz="1200" dirty="0"/>
          </a:p>
        </p:txBody>
      </p:sp>
      <p:pic>
        <p:nvPicPr>
          <p:cNvPr id="21" name="図 20">
            <a:extLst>
              <a:ext uri="{FF2B5EF4-FFF2-40B4-BE49-F238E27FC236}">
                <a16:creationId xmlns:a16="http://schemas.microsoft.com/office/drawing/2014/main" id="{BA1E2E9A-9FEF-A845-8BFB-2A38A7B603F2}"/>
              </a:ext>
            </a:extLst>
          </p:cNvPr>
          <p:cNvPicPr>
            <a:picLocks noChangeAspect="1"/>
          </p:cNvPicPr>
          <p:nvPr/>
        </p:nvPicPr>
        <p:blipFill rotWithShape="1">
          <a:blip r:embed="rId6"/>
          <a:srcRect l="21963" t="11054" r="19289" b="10230"/>
          <a:stretch/>
        </p:blipFill>
        <p:spPr>
          <a:xfrm>
            <a:off x="3064966" y="1788931"/>
            <a:ext cx="718143" cy="721672"/>
          </a:xfrm>
          <a:prstGeom prst="rect">
            <a:avLst/>
          </a:prstGeom>
        </p:spPr>
      </p:pic>
      <p:sp>
        <p:nvSpPr>
          <p:cNvPr id="22" name="テキスト ボックス 21">
            <a:extLst>
              <a:ext uri="{FF2B5EF4-FFF2-40B4-BE49-F238E27FC236}">
                <a16:creationId xmlns:a16="http://schemas.microsoft.com/office/drawing/2014/main" id="{67B60A5D-4122-8547-9C49-EEA797C18497}"/>
              </a:ext>
            </a:extLst>
          </p:cNvPr>
          <p:cNvSpPr txBox="1"/>
          <p:nvPr/>
        </p:nvSpPr>
        <p:spPr>
          <a:xfrm>
            <a:off x="3276317" y="2512047"/>
            <a:ext cx="1552889"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23" name="テキスト ボックス 22">
            <a:extLst>
              <a:ext uri="{FF2B5EF4-FFF2-40B4-BE49-F238E27FC236}">
                <a16:creationId xmlns:a16="http://schemas.microsoft.com/office/drawing/2014/main" id="{F9EE27AD-3257-FE41-ADBF-9A14E16B9F4E}"/>
              </a:ext>
            </a:extLst>
          </p:cNvPr>
          <p:cNvSpPr txBox="1"/>
          <p:nvPr/>
        </p:nvSpPr>
        <p:spPr>
          <a:xfrm rot="16200000">
            <a:off x="2750813" y="1992509"/>
            <a:ext cx="446405" cy="184666"/>
          </a:xfrm>
          <a:prstGeom prst="rect">
            <a:avLst/>
          </a:prstGeom>
          <a:noFill/>
        </p:spPr>
        <p:txBody>
          <a:bodyPr wrap="square" lIns="0" tIns="0" rIns="0" bIns="0" rtlCol="0">
            <a:spAutoFit/>
          </a:bodyPr>
          <a:lstStyle/>
          <a:p>
            <a:r>
              <a:rPr kumimoji="1" lang="ja-JP" altLang="en-US" sz="1200" dirty="0"/>
              <a:t>剛性</a:t>
            </a:r>
          </a:p>
        </p:txBody>
      </p:sp>
      <p:sp>
        <p:nvSpPr>
          <p:cNvPr id="24" name="四角形: 角を丸くする 7">
            <a:extLst>
              <a:ext uri="{FF2B5EF4-FFF2-40B4-BE49-F238E27FC236}">
                <a16:creationId xmlns:a16="http://schemas.microsoft.com/office/drawing/2014/main" id="{44EB8638-7580-9741-A21B-33507C669997}"/>
              </a:ext>
            </a:extLst>
          </p:cNvPr>
          <p:cNvSpPr/>
          <p:nvPr/>
        </p:nvSpPr>
        <p:spPr>
          <a:xfrm rot="1309915">
            <a:off x="3414048" y="1898600"/>
            <a:ext cx="759019" cy="322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dirty="0">
                <a:solidFill>
                  <a:srgbClr val="FF0000"/>
                </a:solidFill>
              </a:rPr>
              <a:t>数千点</a:t>
            </a:r>
          </a:p>
        </p:txBody>
      </p:sp>
      <p:grpSp>
        <p:nvGrpSpPr>
          <p:cNvPr id="25" name="グループ化 24">
            <a:extLst>
              <a:ext uri="{FF2B5EF4-FFF2-40B4-BE49-F238E27FC236}">
                <a16:creationId xmlns:a16="http://schemas.microsoft.com/office/drawing/2014/main" id="{8DFDBE64-12DD-B141-A665-F5CFA5D5E622}"/>
              </a:ext>
            </a:extLst>
          </p:cNvPr>
          <p:cNvGrpSpPr/>
          <p:nvPr/>
        </p:nvGrpSpPr>
        <p:grpSpPr>
          <a:xfrm>
            <a:off x="5978795" y="1579778"/>
            <a:ext cx="1446830" cy="1151142"/>
            <a:chOff x="8758479" y="5680054"/>
            <a:chExt cx="1601818" cy="1274458"/>
          </a:xfrm>
        </p:grpSpPr>
        <p:pic>
          <p:nvPicPr>
            <p:cNvPr id="26" name="グラフィックス 25">
              <a:extLst>
                <a:ext uri="{FF2B5EF4-FFF2-40B4-BE49-F238E27FC236}">
                  <a16:creationId xmlns:a16="http://schemas.microsoft.com/office/drawing/2014/main" id="{1FFE36D9-C360-C94F-ACD6-271D4EA1D37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3044" t="14010" r="10941" b="11595"/>
            <a:stretch/>
          </p:blipFill>
          <p:spPr>
            <a:xfrm>
              <a:off x="8958114" y="5826166"/>
              <a:ext cx="1244461" cy="913475"/>
            </a:xfrm>
            <a:prstGeom prst="rect">
              <a:avLst/>
            </a:prstGeom>
          </p:spPr>
        </p:pic>
        <p:sp>
          <p:nvSpPr>
            <p:cNvPr id="27" name="テキスト ボックス 26">
              <a:extLst>
                <a:ext uri="{FF2B5EF4-FFF2-40B4-BE49-F238E27FC236}">
                  <a16:creationId xmlns:a16="http://schemas.microsoft.com/office/drawing/2014/main" id="{79296091-49D6-6147-8B13-9AA5B8650999}"/>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2750E3F0-2285-B048-A3D7-45350F7ADAFD}"/>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29" name="テキスト ボックス 28">
              <a:extLst>
                <a:ext uri="{FF2B5EF4-FFF2-40B4-BE49-F238E27FC236}">
                  <a16:creationId xmlns:a16="http://schemas.microsoft.com/office/drawing/2014/main" id="{1727165C-48B1-4B45-A574-BD904BFCAB03}"/>
                </a:ext>
              </a:extLst>
            </p:cNvPr>
            <p:cNvSpPr txBox="1"/>
            <p:nvPr/>
          </p:nvSpPr>
          <p:spPr>
            <a:xfrm rot="16200000">
              <a:off x="8383750" y="6054783"/>
              <a:ext cx="1026457"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30" name="テキスト ボックス 29">
            <a:extLst>
              <a:ext uri="{FF2B5EF4-FFF2-40B4-BE49-F238E27FC236}">
                <a16:creationId xmlns:a16="http://schemas.microsoft.com/office/drawing/2014/main" id="{1936BA7A-CD4C-6D4B-AB3C-B0CAF161B215}"/>
              </a:ext>
            </a:extLst>
          </p:cNvPr>
          <p:cNvSpPr txBox="1"/>
          <p:nvPr/>
        </p:nvSpPr>
        <p:spPr>
          <a:xfrm>
            <a:off x="6057408" y="1328310"/>
            <a:ext cx="1277972" cy="307777"/>
          </a:xfrm>
          <a:prstGeom prst="rect">
            <a:avLst/>
          </a:prstGeom>
          <a:noFill/>
        </p:spPr>
        <p:txBody>
          <a:bodyPr wrap="square" rtlCol="0">
            <a:spAutoFit/>
          </a:bodyPr>
          <a:lstStyle/>
          <a:p>
            <a:pPr algn="ctr"/>
            <a:r>
              <a:rPr lang="ja-JP" altLang="en-US" sz="1400" b="1" dirty="0"/>
              <a:t>出力応答分布</a:t>
            </a:r>
            <a:endParaRPr kumimoji="1" lang="ja-JP" altLang="en-US" sz="1400" b="1" dirty="0"/>
          </a:p>
        </p:txBody>
      </p:sp>
      <p:sp>
        <p:nvSpPr>
          <p:cNvPr id="31" name="矢印: 右 131">
            <a:extLst>
              <a:ext uri="{FF2B5EF4-FFF2-40B4-BE49-F238E27FC236}">
                <a16:creationId xmlns:a16="http://schemas.microsoft.com/office/drawing/2014/main" id="{3DBD048E-D895-634C-8FCD-77E132A81193}"/>
              </a:ext>
            </a:extLst>
          </p:cNvPr>
          <p:cNvSpPr/>
          <p:nvPr/>
        </p:nvSpPr>
        <p:spPr>
          <a:xfrm>
            <a:off x="5596612" y="1373522"/>
            <a:ext cx="526287"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FF80AF36-A4ED-3D4F-A4BD-A392F64A1295}"/>
              </a:ext>
            </a:extLst>
          </p:cNvPr>
          <p:cNvSpPr/>
          <p:nvPr/>
        </p:nvSpPr>
        <p:spPr>
          <a:xfrm>
            <a:off x="2625764" y="3029720"/>
            <a:ext cx="7080029" cy="1735382"/>
          </a:xfrm>
          <a:prstGeom prst="rect">
            <a:avLst/>
          </a:prstGeom>
          <a:no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6662F56F-2FBA-2D48-927D-A07129E282CD}"/>
              </a:ext>
            </a:extLst>
          </p:cNvPr>
          <p:cNvSpPr/>
          <p:nvPr/>
        </p:nvSpPr>
        <p:spPr>
          <a:xfrm>
            <a:off x="3102487" y="2876030"/>
            <a:ext cx="4323138" cy="4600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サロゲートモデルを用いた信頼性解析</a:t>
            </a:r>
          </a:p>
        </p:txBody>
      </p:sp>
      <p:sp>
        <p:nvSpPr>
          <p:cNvPr id="34" name="テキスト ボックス 33">
            <a:extLst>
              <a:ext uri="{FF2B5EF4-FFF2-40B4-BE49-F238E27FC236}">
                <a16:creationId xmlns:a16="http://schemas.microsoft.com/office/drawing/2014/main" id="{93760529-645B-994A-BF4D-33BC77D82BA2}"/>
              </a:ext>
            </a:extLst>
          </p:cNvPr>
          <p:cNvSpPr txBox="1"/>
          <p:nvPr/>
        </p:nvSpPr>
        <p:spPr>
          <a:xfrm>
            <a:off x="2604331" y="3385446"/>
            <a:ext cx="1252523" cy="523220"/>
          </a:xfrm>
          <a:prstGeom prst="rect">
            <a:avLst/>
          </a:prstGeom>
          <a:noFill/>
        </p:spPr>
        <p:txBody>
          <a:bodyPr wrap="square" rtlCol="0">
            <a:spAutoFit/>
          </a:bodyPr>
          <a:lstStyle/>
          <a:p>
            <a:pPr algn="ctr"/>
            <a:r>
              <a:rPr lang="ja-JP" altLang="en-US" sz="1400" b="1" dirty="0"/>
              <a:t>実験計画法</a:t>
            </a:r>
            <a:br>
              <a:rPr lang="en-US" altLang="ja-JP" sz="1400" b="1" dirty="0"/>
            </a:br>
            <a:r>
              <a:rPr lang="ja-JP" altLang="en-US" sz="1400" b="1" dirty="0"/>
              <a:t>サンプリング</a:t>
            </a:r>
            <a:endParaRPr kumimoji="1" lang="ja-JP" altLang="en-US" sz="1400" b="1" dirty="0"/>
          </a:p>
        </p:txBody>
      </p:sp>
      <p:sp>
        <p:nvSpPr>
          <p:cNvPr id="35" name="矢印: 右 131">
            <a:extLst>
              <a:ext uri="{FF2B5EF4-FFF2-40B4-BE49-F238E27FC236}">
                <a16:creationId xmlns:a16="http://schemas.microsoft.com/office/drawing/2014/main" id="{A3A003EA-6961-2945-B1C7-66B44D5C3EE8}"/>
              </a:ext>
            </a:extLst>
          </p:cNvPr>
          <p:cNvSpPr/>
          <p:nvPr/>
        </p:nvSpPr>
        <p:spPr>
          <a:xfrm rot="3030180">
            <a:off x="2290500" y="2749675"/>
            <a:ext cx="526287"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6B2C5E7-A16C-7948-8E96-5F4C1C948E01}"/>
              </a:ext>
            </a:extLst>
          </p:cNvPr>
          <p:cNvSpPr txBox="1"/>
          <p:nvPr/>
        </p:nvSpPr>
        <p:spPr>
          <a:xfrm>
            <a:off x="4041677" y="3382467"/>
            <a:ext cx="1179433" cy="523220"/>
          </a:xfrm>
          <a:prstGeom prst="rect">
            <a:avLst/>
          </a:prstGeom>
          <a:noFill/>
        </p:spPr>
        <p:txBody>
          <a:bodyPr wrap="square" rtlCol="0">
            <a:spAutoFit/>
          </a:bodyPr>
          <a:lstStyle/>
          <a:p>
            <a:pPr algn="ctr"/>
            <a:r>
              <a:rPr lang="ja-JP" altLang="en-US" sz="1400" b="1" dirty="0"/>
              <a:t>橋梁の</a:t>
            </a:r>
            <a:br>
              <a:rPr lang="en-US" altLang="ja-JP" sz="1400" b="1" dirty="0"/>
            </a:br>
            <a:r>
              <a:rPr lang="ja-JP" altLang="en-US" sz="1400" b="1" dirty="0"/>
              <a:t>解析モデル</a:t>
            </a:r>
            <a:endParaRPr kumimoji="1" lang="ja-JP" altLang="en-US" sz="1400" b="1" dirty="0"/>
          </a:p>
        </p:txBody>
      </p:sp>
      <p:pic>
        <p:nvPicPr>
          <p:cNvPr id="37" name="図 36">
            <a:extLst>
              <a:ext uri="{FF2B5EF4-FFF2-40B4-BE49-F238E27FC236}">
                <a16:creationId xmlns:a16="http://schemas.microsoft.com/office/drawing/2014/main" id="{F65BDF80-6CD4-2542-B56D-FD317A7D890D}"/>
              </a:ext>
            </a:extLst>
          </p:cNvPr>
          <p:cNvPicPr>
            <a:picLocks noChangeAspect="1"/>
          </p:cNvPicPr>
          <p:nvPr/>
        </p:nvPicPr>
        <p:blipFill rotWithShape="1">
          <a:blip r:embed="rId5"/>
          <a:srcRect l="3256"/>
          <a:stretch/>
        </p:blipFill>
        <p:spPr>
          <a:xfrm>
            <a:off x="4015799" y="3994054"/>
            <a:ext cx="1221139" cy="507221"/>
          </a:xfrm>
          <a:prstGeom prst="rect">
            <a:avLst/>
          </a:prstGeom>
        </p:spPr>
      </p:pic>
      <p:sp>
        <p:nvSpPr>
          <p:cNvPr id="38" name="矢印: 右 131">
            <a:extLst>
              <a:ext uri="{FF2B5EF4-FFF2-40B4-BE49-F238E27FC236}">
                <a16:creationId xmlns:a16="http://schemas.microsoft.com/office/drawing/2014/main" id="{924B4AF5-CCEA-CB4C-815A-5BDFB69AC511}"/>
              </a:ext>
            </a:extLst>
          </p:cNvPr>
          <p:cNvSpPr/>
          <p:nvPr/>
        </p:nvSpPr>
        <p:spPr>
          <a:xfrm>
            <a:off x="3825904" y="3427679"/>
            <a:ext cx="357796"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6494D31C-A8E6-AE45-A557-43696F056721}"/>
              </a:ext>
            </a:extLst>
          </p:cNvPr>
          <p:cNvSpPr txBox="1"/>
          <p:nvPr/>
        </p:nvSpPr>
        <p:spPr>
          <a:xfrm>
            <a:off x="5359485" y="3385464"/>
            <a:ext cx="1277972" cy="307777"/>
          </a:xfrm>
          <a:prstGeom prst="rect">
            <a:avLst/>
          </a:prstGeom>
          <a:noFill/>
        </p:spPr>
        <p:txBody>
          <a:bodyPr wrap="square" rtlCol="0">
            <a:spAutoFit/>
          </a:bodyPr>
          <a:lstStyle/>
          <a:p>
            <a:pPr algn="ctr"/>
            <a:r>
              <a:rPr kumimoji="1" lang="ja-JP" altLang="en-US" sz="1400" b="1" dirty="0"/>
              <a:t>解析データ</a:t>
            </a:r>
          </a:p>
        </p:txBody>
      </p:sp>
      <p:grpSp>
        <p:nvGrpSpPr>
          <p:cNvPr id="71" name="グループ化 70">
            <a:extLst>
              <a:ext uri="{FF2B5EF4-FFF2-40B4-BE49-F238E27FC236}">
                <a16:creationId xmlns:a16="http://schemas.microsoft.com/office/drawing/2014/main" id="{2F1430B8-2FBF-8548-8701-7F997331A07A}"/>
              </a:ext>
            </a:extLst>
          </p:cNvPr>
          <p:cNvGrpSpPr/>
          <p:nvPr/>
        </p:nvGrpSpPr>
        <p:grpSpPr>
          <a:xfrm>
            <a:off x="2685775" y="3847846"/>
            <a:ext cx="897225" cy="906021"/>
            <a:chOff x="2685775" y="3847846"/>
            <a:chExt cx="897225" cy="906021"/>
          </a:xfrm>
        </p:grpSpPr>
        <p:sp>
          <p:nvSpPr>
            <p:cNvPr id="39" name="テキスト ボックス 38">
              <a:extLst>
                <a:ext uri="{FF2B5EF4-FFF2-40B4-BE49-F238E27FC236}">
                  <a16:creationId xmlns:a16="http://schemas.microsoft.com/office/drawing/2014/main" id="{987A6ED6-4B94-DB4B-BC91-6ADE648D9D40}"/>
                </a:ext>
              </a:extLst>
            </p:cNvPr>
            <p:cNvSpPr txBox="1"/>
            <p:nvPr/>
          </p:nvSpPr>
          <p:spPr>
            <a:xfrm>
              <a:off x="3080409" y="4569201"/>
              <a:ext cx="360000"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40" name="テキスト ボックス 39">
              <a:extLst>
                <a:ext uri="{FF2B5EF4-FFF2-40B4-BE49-F238E27FC236}">
                  <a16:creationId xmlns:a16="http://schemas.microsoft.com/office/drawing/2014/main" id="{F3D70A5B-987D-024E-BDC2-1E77934DBB8D}"/>
                </a:ext>
              </a:extLst>
            </p:cNvPr>
            <p:cNvSpPr txBox="1"/>
            <p:nvPr/>
          </p:nvSpPr>
          <p:spPr>
            <a:xfrm rot="16200000">
              <a:off x="2554905" y="4049663"/>
              <a:ext cx="446405" cy="184666"/>
            </a:xfrm>
            <a:prstGeom prst="rect">
              <a:avLst/>
            </a:prstGeom>
            <a:noFill/>
          </p:spPr>
          <p:txBody>
            <a:bodyPr wrap="square" lIns="0" tIns="0" rIns="0" bIns="0" rtlCol="0">
              <a:spAutoFit/>
            </a:bodyPr>
            <a:lstStyle/>
            <a:p>
              <a:r>
                <a:rPr kumimoji="1" lang="ja-JP" altLang="en-US" sz="1200" dirty="0"/>
                <a:t>剛性</a:t>
              </a:r>
            </a:p>
          </p:txBody>
        </p:sp>
        <p:pic>
          <p:nvPicPr>
            <p:cNvPr id="42" name="図 41">
              <a:extLst>
                <a:ext uri="{FF2B5EF4-FFF2-40B4-BE49-F238E27FC236}">
                  <a16:creationId xmlns:a16="http://schemas.microsoft.com/office/drawing/2014/main" id="{8588F8AC-BE59-724D-A65F-00EA103AAE8E}"/>
                </a:ext>
              </a:extLst>
            </p:cNvPr>
            <p:cNvPicPr>
              <a:picLocks noChangeAspect="1"/>
            </p:cNvPicPr>
            <p:nvPr/>
          </p:nvPicPr>
          <p:blipFill rotWithShape="1">
            <a:blip r:embed="rId9"/>
            <a:srcRect l="21715" t="11054" r="19093" b="10230"/>
            <a:stretch/>
          </p:blipFill>
          <p:spPr>
            <a:xfrm>
              <a:off x="2869058" y="3847846"/>
              <a:ext cx="713942" cy="712066"/>
            </a:xfrm>
            <a:prstGeom prst="rect">
              <a:avLst/>
            </a:prstGeom>
          </p:spPr>
        </p:pic>
      </p:grpSp>
      <p:sp>
        <p:nvSpPr>
          <p:cNvPr id="43" name="四角形: 角を丸くする 120">
            <a:extLst>
              <a:ext uri="{FF2B5EF4-FFF2-40B4-BE49-F238E27FC236}">
                <a16:creationId xmlns:a16="http://schemas.microsoft.com/office/drawing/2014/main" id="{AA668B2D-18DF-604E-BF1F-127423DF0630}"/>
              </a:ext>
            </a:extLst>
          </p:cNvPr>
          <p:cNvSpPr/>
          <p:nvPr/>
        </p:nvSpPr>
        <p:spPr>
          <a:xfrm rot="1309915">
            <a:off x="3218140" y="3955754"/>
            <a:ext cx="759019" cy="322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dirty="0">
                <a:solidFill>
                  <a:srgbClr val="FF0000"/>
                </a:solidFill>
              </a:rPr>
              <a:t>数十点</a:t>
            </a:r>
          </a:p>
        </p:txBody>
      </p:sp>
      <p:sp>
        <p:nvSpPr>
          <p:cNvPr id="44" name="テキスト ボックス 43">
            <a:extLst>
              <a:ext uri="{FF2B5EF4-FFF2-40B4-BE49-F238E27FC236}">
                <a16:creationId xmlns:a16="http://schemas.microsoft.com/office/drawing/2014/main" id="{B0AE2796-6368-8A4F-A207-FEAF0A3ADDBA}"/>
              </a:ext>
            </a:extLst>
          </p:cNvPr>
          <p:cNvSpPr txBox="1"/>
          <p:nvPr/>
        </p:nvSpPr>
        <p:spPr>
          <a:xfrm>
            <a:off x="6711268" y="3287362"/>
            <a:ext cx="1494298" cy="523220"/>
          </a:xfrm>
          <a:prstGeom prst="rect">
            <a:avLst/>
          </a:prstGeom>
          <a:noFill/>
        </p:spPr>
        <p:txBody>
          <a:bodyPr wrap="square" rtlCol="0">
            <a:spAutoFit/>
          </a:bodyPr>
          <a:lstStyle/>
          <a:p>
            <a:pPr algn="ctr"/>
            <a:r>
              <a:rPr kumimoji="1" lang="ja-JP" altLang="en-US" sz="1400" b="1" dirty="0"/>
              <a:t>機械学習による</a:t>
            </a:r>
            <a:br>
              <a:rPr kumimoji="1" lang="en-US" altLang="ja-JP" sz="1400" b="1" dirty="0"/>
            </a:br>
            <a:r>
              <a:rPr kumimoji="1" lang="ja-JP" altLang="en-US" sz="1400" b="1" dirty="0"/>
              <a:t>代替モデル</a:t>
            </a:r>
          </a:p>
        </p:txBody>
      </p:sp>
      <p:grpSp>
        <p:nvGrpSpPr>
          <p:cNvPr id="46" name="グループ化 45">
            <a:extLst>
              <a:ext uri="{FF2B5EF4-FFF2-40B4-BE49-F238E27FC236}">
                <a16:creationId xmlns:a16="http://schemas.microsoft.com/office/drawing/2014/main" id="{3860EB64-BF5B-5748-B977-7679C20029C9}"/>
              </a:ext>
            </a:extLst>
          </p:cNvPr>
          <p:cNvGrpSpPr/>
          <p:nvPr/>
        </p:nvGrpSpPr>
        <p:grpSpPr>
          <a:xfrm>
            <a:off x="5494078" y="3686870"/>
            <a:ext cx="1227886" cy="904443"/>
            <a:chOff x="6320706" y="3854516"/>
            <a:chExt cx="1121907" cy="826381"/>
          </a:xfrm>
        </p:grpSpPr>
        <p:pic>
          <p:nvPicPr>
            <p:cNvPr id="47" name="図 46">
              <a:extLst>
                <a:ext uri="{FF2B5EF4-FFF2-40B4-BE49-F238E27FC236}">
                  <a16:creationId xmlns:a16="http://schemas.microsoft.com/office/drawing/2014/main" id="{709C8195-1CCC-BB47-B50E-15E70B8987CD}"/>
                </a:ext>
              </a:extLst>
            </p:cNvPr>
            <p:cNvPicPr>
              <a:picLocks noChangeAspect="1"/>
            </p:cNvPicPr>
            <p:nvPr/>
          </p:nvPicPr>
          <p:blipFill>
            <a:blip r:embed="rId10"/>
            <a:stretch>
              <a:fillRect/>
            </a:stretch>
          </p:blipFill>
          <p:spPr>
            <a:xfrm>
              <a:off x="6320706" y="3905351"/>
              <a:ext cx="937567" cy="775546"/>
            </a:xfrm>
            <a:prstGeom prst="rect">
              <a:avLst/>
            </a:prstGeom>
            <a:ln>
              <a:solidFill>
                <a:schemeClr val="tx1"/>
              </a:solidFill>
            </a:ln>
          </p:spPr>
        </p:pic>
        <p:sp>
          <p:nvSpPr>
            <p:cNvPr id="48" name="テキスト ボックス 47">
              <a:extLst>
                <a:ext uri="{FF2B5EF4-FFF2-40B4-BE49-F238E27FC236}">
                  <a16:creationId xmlns:a16="http://schemas.microsoft.com/office/drawing/2014/main" id="{9F6BB11A-626C-E94F-A325-F23BE643D3B6}"/>
                </a:ext>
              </a:extLst>
            </p:cNvPr>
            <p:cNvSpPr txBox="1"/>
            <p:nvPr/>
          </p:nvSpPr>
          <p:spPr>
            <a:xfrm>
              <a:off x="6651379" y="3854516"/>
              <a:ext cx="791234" cy="393697"/>
            </a:xfrm>
            <a:prstGeom prst="rect">
              <a:avLst/>
            </a:prstGeom>
            <a:noFill/>
          </p:spPr>
          <p:txBody>
            <a:bodyPr wrap="square"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sp>
        <p:nvSpPr>
          <p:cNvPr id="49" name="テキスト ボックス 48">
            <a:extLst>
              <a:ext uri="{FF2B5EF4-FFF2-40B4-BE49-F238E27FC236}">
                <a16:creationId xmlns:a16="http://schemas.microsoft.com/office/drawing/2014/main" id="{4E586473-1543-DB45-8F8E-215DB08832FB}"/>
              </a:ext>
            </a:extLst>
          </p:cNvPr>
          <p:cNvSpPr txBox="1"/>
          <p:nvPr/>
        </p:nvSpPr>
        <p:spPr>
          <a:xfrm>
            <a:off x="6238373" y="4319209"/>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50" name="テキスト ボックス 49">
            <a:extLst>
              <a:ext uri="{FF2B5EF4-FFF2-40B4-BE49-F238E27FC236}">
                <a16:creationId xmlns:a16="http://schemas.microsoft.com/office/drawing/2014/main" id="{10774FE3-845B-A248-99E4-43CCC5308227}"/>
              </a:ext>
            </a:extLst>
          </p:cNvPr>
          <p:cNvSpPr txBox="1"/>
          <p:nvPr/>
        </p:nvSpPr>
        <p:spPr>
          <a:xfrm>
            <a:off x="5354219" y="4329278"/>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51" name="矢印: 右 131">
            <a:extLst>
              <a:ext uri="{FF2B5EF4-FFF2-40B4-BE49-F238E27FC236}">
                <a16:creationId xmlns:a16="http://schemas.microsoft.com/office/drawing/2014/main" id="{F02F229D-C28E-574C-AB4A-9C8BFF193241}"/>
              </a:ext>
            </a:extLst>
          </p:cNvPr>
          <p:cNvSpPr/>
          <p:nvPr/>
        </p:nvSpPr>
        <p:spPr>
          <a:xfrm>
            <a:off x="5113224" y="3423856"/>
            <a:ext cx="357796"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右 131">
            <a:extLst>
              <a:ext uri="{FF2B5EF4-FFF2-40B4-BE49-F238E27FC236}">
                <a16:creationId xmlns:a16="http://schemas.microsoft.com/office/drawing/2014/main" id="{9F25B4F3-4E37-0740-BBCB-B2FB0342C6B4}"/>
              </a:ext>
            </a:extLst>
          </p:cNvPr>
          <p:cNvSpPr/>
          <p:nvPr/>
        </p:nvSpPr>
        <p:spPr>
          <a:xfrm>
            <a:off x="6556543" y="3420875"/>
            <a:ext cx="360000"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a:extLst>
              <a:ext uri="{FF2B5EF4-FFF2-40B4-BE49-F238E27FC236}">
                <a16:creationId xmlns:a16="http://schemas.microsoft.com/office/drawing/2014/main" id="{7EBD6C4E-CA8B-2842-B068-1A1DC36C5E02}"/>
              </a:ext>
            </a:extLst>
          </p:cNvPr>
          <p:cNvGrpSpPr/>
          <p:nvPr/>
        </p:nvGrpSpPr>
        <p:grpSpPr>
          <a:xfrm>
            <a:off x="6833391" y="3729938"/>
            <a:ext cx="1195379" cy="887074"/>
            <a:chOff x="6833391" y="3729938"/>
            <a:chExt cx="1195379" cy="887074"/>
          </a:xfrm>
        </p:grpSpPr>
        <p:pic>
          <p:nvPicPr>
            <p:cNvPr id="45" name="図 44">
              <a:extLst>
                <a:ext uri="{FF2B5EF4-FFF2-40B4-BE49-F238E27FC236}">
                  <a16:creationId xmlns:a16="http://schemas.microsoft.com/office/drawing/2014/main" id="{B187E840-AED6-944F-AE3F-79A7A3D5B705}"/>
                </a:ext>
              </a:extLst>
            </p:cNvPr>
            <p:cNvPicPr>
              <a:picLocks noChangeAspect="1"/>
            </p:cNvPicPr>
            <p:nvPr/>
          </p:nvPicPr>
          <p:blipFill>
            <a:blip r:embed="rId11"/>
            <a:stretch>
              <a:fillRect/>
            </a:stretch>
          </p:blipFill>
          <p:spPr>
            <a:xfrm>
              <a:off x="6962797" y="3729938"/>
              <a:ext cx="1016423" cy="887074"/>
            </a:xfrm>
            <a:prstGeom prst="rect">
              <a:avLst/>
            </a:prstGeom>
            <a:ln>
              <a:solidFill>
                <a:schemeClr val="tx1"/>
              </a:solidFill>
            </a:ln>
          </p:spPr>
        </p:pic>
        <p:sp>
          <p:nvSpPr>
            <p:cNvPr id="53" name="テキスト ボックス 52">
              <a:extLst>
                <a:ext uri="{FF2B5EF4-FFF2-40B4-BE49-F238E27FC236}">
                  <a16:creationId xmlns:a16="http://schemas.microsoft.com/office/drawing/2014/main" id="{6612A694-5166-D84F-8765-0817C766EC6F}"/>
                </a:ext>
              </a:extLst>
            </p:cNvPr>
            <p:cNvSpPr txBox="1"/>
            <p:nvPr/>
          </p:nvSpPr>
          <p:spPr>
            <a:xfrm>
              <a:off x="7717545" y="4328180"/>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54" name="テキスト ボックス 53">
              <a:extLst>
                <a:ext uri="{FF2B5EF4-FFF2-40B4-BE49-F238E27FC236}">
                  <a16:creationId xmlns:a16="http://schemas.microsoft.com/office/drawing/2014/main" id="{7F8D946D-CB50-794E-A6BD-D3601D66E755}"/>
                </a:ext>
              </a:extLst>
            </p:cNvPr>
            <p:cNvSpPr txBox="1"/>
            <p:nvPr/>
          </p:nvSpPr>
          <p:spPr>
            <a:xfrm>
              <a:off x="6833391" y="4338249"/>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55" name="テキスト ボックス 54">
              <a:extLst>
                <a:ext uri="{FF2B5EF4-FFF2-40B4-BE49-F238E27FC236}">
                  <a16:creationId xmlns:a16="http://schemas.microsoft.com/office/drawing/2014/main" id="{49C5512B-3E80-A94D-8512-067EA7C61C50}"/>
                </a:ext>
              </a:extLst>
            </p:cNvPr>
            <p:cNvSpPr txBox="1"/>
            <p:nvPr/>
          </p:nvSpPr>
          <p:spPr>
            <a:xfrm>
              <a:off x="7394029" y="3749516"/>
              <a:ext cx="570132" cy="338554"/>
            </a:xfrm>
            <a:prstGeom prst="rect">
              <a:avLst/>
            </a:prstGeom>
            <a:solidFill>
              <a:schemeClr val="bg1"/>
            </a:solidFill>
          </p:spPr>
          <p:txBody>
            <a:bodyPr wrap="square" lIns="0" tIns="0" rIns="0" bIns="0"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sp>
        <p:nvSpPr>
          <p:cNvPr id="56" name="矢印: 右 131">
            <a:extLst>
              <a:ext uri="{FF2B5EF4-FFF2-40B4-BE49-F238E27FC236}">
                <a16:creationId xmlns:a16="http://schemas.microsoft.com/office/drawing/2014/main" id="{CE479C41-77A9-134D-9436-7F66780F70D8}"/>
              </a:ext>
            </a:extLst>
          </p:cNvPr>
          <p:cNvSpPr/>
          <p:nvPr/>
        </p:nvSpPr>
        <p:spPr>
          <a:xfrm>
            <a:off x="7987903" y="3423870"/>
            <a:ext cx="360000"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a:extLst>
              <a:ext uri="{FF2B5EF4-FFF2-40B4-BE49-F238E27FC236}">
                <a16:creationId xmlns:a16="http://schemas.microsoft.com/office/drawing/2014/main" id="{2B7195A3-5A43-AF4E-8A9D-BC673268627F}"/>
              </a:ext>
            </a:extLst>
          </p:cNvPr>
          <p:cNvGrpSpPr/>
          <p:nvPr/>
        </p:nvGrpSpPr>
        <p:grpSpPr>
          <a:xfrm>
            <a:off x="8218419" y="3630956"/>
            <a:ext cx="1482000" cy="1151141"/>
            <a:chOff x="8719541" y="5680055"/>
            <a:chExt cx="1640756" cy="1274457"/>
          </a:xfrm>
        </p:grpSpPr>
        <p:pic>
          <p:nvPicPr>
            <p:cNvPr id="58" name="グラフィックス 57">
              <a:extLst>
                <a:ext uri="{FF2B5EF4-FFF2-40B4-BE49-F238E27FC236}">
                  <a16:creationId xmlns:a16="http://schemas.microsoft.com/office/drawing/2014/main" id="{B78C3FE2-AF30-0A49-84BB-C4031AE7F66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3044" t="14010" r="10941" b="11595"/>
            <a:stretch/>
          </p:blipFill>
          <p:spPr>
            <a:xfrm>
              <a:off x="8958114" y="5826166"/>
              <a:ext cx="1244461" cy="913475"/>
            </a:xfrm>
            <a:prstGeom prst="rect">
              <a:avLst/>
            </a:prstGeom>
          </p:spPr>
        </p:pic>
        <p:sp>
          <p:nvSpPr>
            <p:cNvPr id="59" name="テキスト ボックス 58">
              <a:extLst>
                <a:ext uri="{FF2B5EF4-FFF2-40B4-BE49-F238E27FC236}">
                  <a16:creationId xmlns:a16="http://schemas.microsoft.com/office/drawing/2014/main" id="{0706B296-FF9D-0148-859B-483C3535BE74}"/>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60" name="テキスト ボックス 59">
              <a:extLst>
                <a:ext uri="{FF2B5EF4-FFF2-40B4-BE49-F238E27FC236}">
                  <a16:creationId xmlns:a16="http://schemas.microsoft.com/office/drawing/2014/main" id="{3222E9D6-8657-F144-AC5F-B4272A07E022}"/>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61" name="テキスト ボックス 60">
              <a:extLst>
                <a:ext uri="{FF2B5EF4-FFF2-40B4-BE49-F238E27FC236}">
                  <a16:creationId xmlns:a16="http://schemas.microsoft.com/office/drawing/2014/main" id="{BA90869E-7B3E-D146-9679-1A7D411A6BF3}"/>
                </a:ext>
              </a:extLst>
            </p:cNvPr>
            <p:cNvSpPr txBox="1"/>
            <p:nvPr/>
          </p:nvSpPr>
          <p:spPr>
            <a:xfrm rot="16200000">
              <a:off x="8344813" y="6054783"/>
              <a:ext cx="1026455"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62" name="テキスト ボックス 61">
            <a:extLst>
              <a:ext uri="{FF2B5EF4-FFF2-40B4-BE49-F238E27FC236}">
                <a16:creationId xmlns:a16="http://schemas.microsoft.com/office/drawing/2014/main" id="{43BA8DA9-59CE-9A4A-A0F5-691B9F1FB26B}"/>
              </a:ext>
            </a:extLst>
          </p:cNvPr>
          <p:cNvSpPr txBox="1"/>
          <p:nvPr/>
        </p:nvSpPr>
        <p:spPr>
          <a:xfrm>
            <a:off x="8332205" y="3379488"/>
            <a:ext cx="1277972" cy="307777"/>
          </a:xfrm>
          <a:prstGeom prst="rect">
            <a:avLst/>
          </a:prstGeom>
          <a:noFill/>
        </p:spPr>
        <p:txBody>
          <a:bodyPr wrap="square" rtlCol="0">
            <a:spAutoFit/>
          </a:bodyPr>
          <a:lstStyle/>
          <a:p>
            <a:pPr algn="ctr"/>
            <a:r>
              <a:rPr lang="ja-JP" altLang="en-US" sz="1400" b="1" dirty="0"/>
              <a:t>出力応答分布</a:t>
            </a:r>
            <a:endParaRPr kumimoji="1" lang="ja-JP" altLang="en-US" sz="1400" b="1" dirty="0"/>
          </a:p>
        </p:txBody>
      </p:sp>
      <p:sp>
        <p:nvSpPr>
          <p:cNvPr id="63" name="四角形吹き出し 103">
            <a:extLst>
              <a:ext uri="{FF2B5EF4-FFF2-40B4-BE49-F238E27FC236}">
                <a16:creationId xmlns:a16="http://schemas.microsoft.com/office/drawing/2014/main" id="{12926619-C0E1-934D-8E8C-D0206B49B8EA}"/>
              </a:ext>
            </a:extLst>
          </p:cNvPr>
          <p:cNvSpPr/>
          <p:nvPr/>
        </p:nvSpPr>
        <p:spPr>
          <a:xfrm>
            <a:off x="7941600" y="1286858"/>
            <a:ext cx="1619126" cy="1037087"/>
          </a:xfrm>
          <a:prstGeom prst="wedgeRectCallout">
            <a:avLst>
              <a:gd name="adj1" fmla="val 21580"/>
              <a:gd name="adj2" fmla="val -49470"/>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u="sng" dirty="0">
                <a:solidFill>
                  <a:schemeClr val="tx1"/>
                </a:solidFill>
              </a:rPr>
              <a:t>災害リスク評価</a:t>
            </a:r>
          </a:p>
          <a:p>
            <a:r>
              <a:rPr lang="ja-JP" altLang="en-US" sz="1400" dirty="0">
                <a:solidFill>
                  <a:schemeClr val="tx1"/>
                </a:solidFill>
              </a:rPr>
              <a:t>・維持管理の策定</a:t>
            </a:r>
          </a:p>
          <a:p>
            <a:r>
              <a:rPr lang="ja-JP" altLang="en-US" sz="1400" dirty="0">
                <a:solidFill>
                  <a:schemeClr val="tx1"/>
                </a:solidFill>
              </a:rPr>
              <a:t>・防災減災</a:t>
            </a:r>
          </a:p>
          <a:p>
            <a:r>
              <a:rPr lang="ja-JP" altLang="en-US" sz="1400" dirty="0">
                <a:solidFill>
                  <a:schemeClr val="tx1"/>
                </a:solidFill>
              </a:rPr>
              <a:t>・災害後の復旧</a:t>
            </a:r>
          </a:p>
        </p:txBody>
      </p:sp>
      <p:sp>
        <p:nvSpPr>
          <p:cNvPr id="64" name="矢印: 右 131">
            <a:extLst>
              <a:ext uri="{FF2B5EF4-FFF2-40B4-BE49-F238E27FC236}">
                <a16:creationId xmlns:a16="http://schemas.microsoft.com/office/drawing/2014/main" id="{38A5B1D8-D50F-8C40-BBA8-65FF6BEAD982}"/>
              </a:ext>
            </a:extLst>
          </p:cNvPr>
          <p:cNvSpPr/>
          <p:nvPr/>
        </p:nvSpPr>
        <p:spPr>
          <a:xfrm>
            <a:off x="7374607" y="1370541"/>
            <a:ext cx="526287"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矢印: 右 131">
            <a:extLst>
              <a:ext uri="{FF2B5EF4-FFF2-40B4-BE49-F238E27FC236}">
                <a16:creationId xmlns:a16="http://schemas.microsoft.com/office/drawing/2014/main" id="{7A26B2CE-AF9D-1145-98A7-9F3631EBAF1A}"/>
              </a:ext>
            </a:extLst>
          </p:cNvPr>
          <p:cNvSpPr/>
          <p:nvPr/>
        </p:nvSpPr>
        <p:spPr>
          <a:xfrm rot="16200000">
            <a:off x="8360640" y="2542233"/>
            <a:ext cx="781046"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四角形: 角を丸くする 4">
            <a:extLst>
              <a:ext uri="{FF2B5EF4-FFF2-40B4-BE49-F238E27FC236}">
                <a16:creationId xmlns:a16="http://schemas.microsoft.com/office/drawing/2014/main" id="{7DE46753-61F4-374B-8F77-7F848412326E}"/>
              </a:ext>
            </a:extLst>
          </p:cNvPr>
          <p:cNvSpPr/>
          <p:nvPr/>
        </p:nvSpPr>
        <p:spPr>
          <a:xfrm>
            <a:off x="383359" y="5072151"/>
            <a:ext cx="9139281" cy="8039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サロゲートモデルを用いることで、計算コストを低減</a:t>
            </a:r>
          </a:p>
        </p:txBody>
      </p:sp>
      <p:sp>
        <p:nvSpPr>
          <p:cNvPr id="67" name="二等辺三角形 67">
            <a:extLst>
              <a:ext uri="{FF2B5EF4-FFF2-40B4-BE49-F238E27FC236}">
                <a16:creationId xmlns:a16="http://schemas.microsoft.com/office/drawing/2014/main" id="{DF3F7238-233D-3542-9EA8-966AD1E06B24}"/>
              </a:ext>
            </a:extLst>
          </p:cNvPr>
          <p:cNvSpPr/>
          <p:nvPr/>
        </p:nvSpPr>
        <p:spPr>
          <a:xfrm>
            <a:off x="4635073" y="4778224"/>
            <a:ext cx="635852" cy="308684"/>
          </a:xfrm>
          <a:prstGeom prst="triangle">
            <a:avLst/>
          </a:prstGeom>
          <a:solidFill>
            <a:srgbClr val="ED7D31"/>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角丸四角形 11">
            <a:extLst>
              <a:ext uri="{FF2B5EF4-FFF2-40B4-BE49-F238E27FC236}">
                <a16:creationId xmlns:a16="http://schemas.microsoft.com/office/drawing/2014/main" id="{118BB399-5047-A64E-8811-38BE722D69C2}"/>
              </a:ext>
            </a:extLst>
          </p:cNvPr>
          <p:cNvSpPr/>
          <p:nvPr/>
        </p:nvSpPr>
        <p:spPr>
          <a:xfrm>
            <a:off x="10266" y="6070768"/>
            <a:ext cx="10044642" cy="5730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    構築されたサロゲートモデルは対象の解析にのみ有効</a:t>
            </a:r>
          </a:p>
        </p:txBody>
      </p:sp>
      <p:pic>
        <p:nvPicPr>
          <p:cNvPr id="69" name="グラフィックス 68">
            <a:extLst>
              <a:ext uri="{FF2B5EF4-FFF2-40B4-BE49-F238E27FC236}">
                <a16:creationId xmlns:a16="http://schemas.microsoft.com/office/drawing/2014/main" id="{CEB43B46-1CFB-5647-B72E-2689CB99C2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3359" y="6109004"/>
            <a:ext cx="437254" cy="437254"/>
          </a:xfrm>
          <a:prstGeom prst="rect">
            <a:avLst/>
          </a:prstGeom>
        </p:spPr>
      </p:pic>
    </p:spTree>
    <p:extLst>
      <p:ext uri="{BB962C8B-B14F-4D97-AF65-F5344CB8AC3E}">
        <p14:creationId xmlns:p14="http://schemas.microsoft.com/office/powerpoint/2010/main" val="561453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F9195B-9936-9343-B8D4-EA33005D6E19}"/>
              </a:ext>
            </a:extLst>
          </p:cNvPr>
          <p:cNvSpPr>
            <a:spLocks noGrp="1"/>
          </p:cNvSpPr>
          <p:nvPr>
            <p:ph type="title"/>
          </p:nvPr>
        </p:nvSpPr>
        <p:spPr/>
        <p:txBody>
          <a:bodyPr/>
          <a:lstStyle/>
          <a:p>
            <a:r>
              <a:rPr kumimoji="1" lang="ja-JP" altLang="en-US"/>
              <a:t>背景</a:t>
            </a:r>
          </a:p>
        </p:txBody>
      </p:sp>
      <p:grpSp>
        <p:nvGrpSpPr>
          <p:cNvPr id="4" name="グループ化 3">
            <a:extLst>
              <a:ext uri="{FF2B5EF4-FFF2-40B4-BE49-F238E27FC236}">
                <a16:creationId xmlns:a16="http://schemas.microsoft.com/office/drawing/2014/main" id="{918E24C2-CB97-D24C-B9E9-89841EED7D7F}"/>
              </a:ext>
            </a:extLst>
          </p:cNvPr>
          <p:cNvGrpSpPr/>
          <p:nvPr/>
        </p:nvGrpSpPr>
        <p:grpSpPr>
          <a:xfrm>
            <a:off x="185433" y="823469"/>
            <a:ext cx="2171586" cy="3908350"/>
            <a:chOff x="369030" y="1220300"/>
            <a:chExt cx="1612408" cy="2901957"/>
          </a:xfrm>
        </p:grpSpPr>
        <p:sp>
          <p:nvSpPr>
            <p:cNvPr id="5" name="正方形/長方形 4">
              <a:extLst>
                <a:ext uri="{FF2B5EF4-FFF2-40B4-BE49-F238E27FC236}">
                  <a16:creationId xmlns:a16="http://schemas.microsoft.com/office/drawing/2014/main" id="{9852261D-A661-864B-A8FC-5FF1486540F5}"/>
                </a:ext>
              </a:extLst>
            </p:cNvPr>
            <p:cNvSpPr/>
            <p:nvPr/>
          </p:nvSpPr>
          <p:spPr>
            <a:xfrm>
              <a:off x="369030" y="1220300"/>
              <a:ext cx="1345390" cy="3992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対象構造物</a:t>
              </a:r>
            </a:p>
          </p:txBody>
        </p:sp>
        <p:pic>
          <p:nvPicPr>
            <p:cNvPr id="6" name="図 5">
              <a:extLst>
                <a:ext uri="{FF2B5EF4-FFF2-40B4-BE49-F238E27FC236}">
                  <a16:creationId xmlns:a16="http://schemas.microsoft.com/office/drawing/2014/main" id="{EC938029-7059-BF40-A01B-236F23408D44}"/>
                </a:ext>
              </a:extLst>
            </p:cNvPr>
            <p:cNvPicPr>
              <a:picLocks noChangeAspect="1"/>
            </p:cNvPicPr>
            <p:nvPr/>
          </p:nvPicPr>
          <p:blipFill rotWithShape="1">
            <a:blip r:embed="rId2"/>
            <a:srcRect l="9444" t="-2153" r="1697" b="8464"/>
            <a:stretch/>
          </p:blipFill>
          <p:spPr>
            <a:xfrm>
              <a:off x="407245" y="1661295"/>
              <a:ext cx="1555446" cy="1137214"/>
            </a:xfrm>
            <a:prstGeom prst="rect">
              <a:avLst/>
            </a:prstGeom>
          </p:spPr>
        </p:pic>
        <p:sp>
          <p:nvSpPr>
            <p:cNvPr id="7" name="正方形/長方形 6">
              <a:extLst>
                <a:ext uri="{FF2B5EF4-FFF2-40B4-BE49-F238E27FC236}">
                  <a16:creationId xmlns:a16="http://schemas.microsoft.com/office/drawing/2014/main" id="{57727DF1-BFEB-0E43-86BA-25680FD6C06D}"/>
                </a:ext>
              </a:extLst>
            </p:cNvPr>
            <p:cNvSpPr/>
            <p:nvPr/>
          </p:nvSpPr>
          <p:spPr>
            <a:xfrm>
              <a:off x="391342" y="1704164"/>
              <a:ext cx="699753" cy="2684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dirty="0">
                  <a:solidFill>
                    <a:schemeClr val="bg1"/>
                  </a:solidFill>
                  <a:latin typeface="Helvetica" panose="020B0604020202030204" pitchFamily="34" charset="0"/>
                </a:rPr>
                <a:t>ex) </a:t>
              </a:r>
              <a:r>
                <a:rPr lang="ja-JP" altLang="en-US" sz="1400" b="1" dirty="0">
                  <a:solidFill>
                    <a:schemeClr val="bg1"/>
                  </a:solidFill>
                </a:rPr>
                <a:t>橋梁</a:t>
              </a:r>
              <a:endParaRPr kumimoji="1" lang="ja-JP" altLang="en-US" sz="1400" b="1" dirty="0">
                <a:solidFill>
                  <a:schemeClr val="bg1"/>
                </a:solidFill>
              </a:endParaRPr>
            </a:p>
          </p:txBody>
        </p:sp>
        <p:sp>
          <p:nvSpPr>
            <p:cNvPr id="8" name="四角形吹き出し 6">
              <a:extLst>
                <a:ext uri="{FF2B5EF4-FFF2-40B4-BE49-F238E27FC236}">
                  <a16:creationId xmlns:a16="http://schemas.microsoft.com/office/drawing/2014/main" id="{C55670F5-CE11-9C46-B8F6-8A8176DC0290}"/>
                </a:ext>
              </a:extLst>
            </p:cNvPr>
            <p:cNvSpPr/>
            <p:nvPr/>
          </p:nvSpPr>
          <p:spPr>
            <a:xfrm>
              <a:off x="425992" y="2824640"/>
              <a:ext cx="1555446" cy="1297617"/>
            </a:xfrm>
            <a:prstGeom prst="wedgeRectCallout">
              <a:avLst>
                <a:gd name="adj1" fmla="val 21580"/>
                <a:gd name="adj2" fmla="val -6387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グラフィックス 8">
              <a:extLst>
                <a:ext uri="{FF2B5EF4-FFF2-40B4-BE49-F238E27FC236}">
                  <a16:creationId xmlns:a16="http://schemas.microsoft.com/office/drawing/2014/main" id="{05C819F0-DC4A-0C46-BB2A-37D01C054D9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073" t="13889" r="11249" b="11503"/>
            <a:stretch/>
          </p:blipFill>
          <p:spPr>
            <a:xfrm>
              <a:off x="571786" y="3172862"/>
              <a:ext cx="909130" cy="672209"/>
            </a:xfrm>
            <a:prstGeom prst="rect">
              <a:avLst/>
            </a:prstGeom>
          </p:spPr>
        </p:pic>
        <p:sp>
          <p:nvSpPr>
            <p:cNvPr id="10" name="テキスト ボックス 9">
              <a:extLst>
                <a:ext uri="{FF2B5EF4-FFF2-40B4-BE49-F238E27FC236}">
                  <a16:creationId xmlns:a16="http://schemas.microsoft.com/office/drawing/2014/main" id="{4D35B599-1A4D-854D-A48E-6AE34176F2AF}"/>
                </a:ext>
              </a:extLst>
            </p:cNvPr>
            <p:cNvSpPr txBox="1"/>
            <p:nvPr/>
          </p:nvSpPr>
          <p:spPr>
            <a:xfrm>
              <a:off x="711075" y="3829064"/>
              <a:ext cx="1153024" cy="137115"/>
            </a:xfrm>
            <a:prstGeom prst="rect">
              <a:avLst/>
            </a:prstGeom>
            <a:noFill/>
          </p:spPr>
          <p:txBody>
            <a:bodyPr wrap="square" lIns="0" tIns="0" rIns="0" bIns="0" rtlCol="0">
              <a:spAutoFit/>
            </a:bodyPr>
            <a:lstStyle/>
            <a:p>
              <a:r>
                <a:rPr lang="en-US" altLang="ja-JP" sz="1200" dirty="0"/>
                <a:t>ex)</a:t>
              </a:r>
              <a:r>
                <a:rPr lang="ja-JP" altLang="en-US" sz="1200" dirty="0"/>
                <a:t>橋脚質量</a:t>
              </a:r>
              <a:endParaRPr kumimoji="1" lang="ja-JP" altLang="en-US" sz="1200" dirty="0"/>
            </a:p>
          </p:txBody>
        </p:sp>
        <p:sp>
          <p:nvSpPr>
            <p:cNvPr id="11" name="テキスト ボックス 10">
              <a:extLst>
                <a:ext uri="{FF2B5EF4-FFF2-40B4-BE49-F238E27FC236}">
                  <a16:creationId xmlns:a16="http://schemas.microsoft.com/office/drawing/2014/main" id="{0894984C-C286-2F43-98B9-DCEF119A192E}"/>
                </a:ext>
              </a:extLst>
            </p:cNvPr>
            <p:cNvSpPr txBox="1"/>
            <p:nvPr/>
          </p:nvSpPr>
          <p:spPr>
            <a:xfrm rot="16200000">
              <a:off x="150499" y="3303321"/>
              <a:ext cx="765521" cy="184666"/>
            </a:xfrm>
            <a:prstGeom prst="rect">
              <a:avLst/>
            </a:prstGeom>
            <a:noFill/>
          </p:spPr>
          <p:txBody>
            <a:bodyPr wrap="square" lIns="0" tIns="0" rIns="0" bIns="0"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21157219-F0B3-9545-8A38-DD85D51E088E}"/>
                </a:ext>
              </a:extLst>
            </p:cNvPr>
            <p:cNvSpPr txBox="1"/>
            <p:nvPr/>
          </p:nvSpPr>
          <p:spPr>
            <a:xfrm>
              <a:off x="453920" y="2900842"/>
              <a:ext cx="1499590" cy="159968"/>
            </a:xfrm>
            <a:prstGeom prst="rect">
              <a:avLst/>
            </a:prstGeom>
            <a:noFill/>
          </p:spPr>
          <p:txBody>
            <a:bodyPr wrap="square" lIns="0" tIns="0" rIns="0" bIns="0" rtlCol="0">
              <a:spAutoFit/>
            </a:bodyPr>
            <a:lstStyle/>
            <a:p>
              <a:pPr algn="ctr"/>
              <a:r>
                <a:rPr lang="ja-JP" altLang="en-US" sz="1400" b="1" dirty="0"/>
                <a:t>不確定性の考慮が必要</a:t>
              </a:r>
              <a:endParaRPr kumimoji="1" lang="ja-JP" altLang="en-US" sz="1400" b="1" dirty="0"/>
            </a:p>
          </p:txBody>
        </p:sp>
      </p:grpSp>
      <p:sp>
        <p:nvSpPr>
          <p:cNvPr id="13" name="正方形/長方形 12">
            <a:extLst>
              <a:ext uri="{FF2B5EF4-FFF2-40B4-BE49-F238E27FC236}">
                <a16:creationId xmlns:a16="http://schemas.microsoft.com/office/drawing/2014/main" id="{D041EB8D-9FD5-A249-B0C9-0CF5AAF33715}"/>
              </a:ext>
            </a:extLst>
          </p:cNvPr>
          <p:cNvSpPr/>
          <p:nvPr/>
        </p:nvSpPr>
        <p:spPr>
          <a:xfrm>
            <a:off x="2618489" y="972566"/>
            <a:ext cx="4828197" cy="1735382"/>
          </a:xfrm>
          <a:prstGeom prst="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7800581-B7E5-FF4F-AA3E-97E5F54EEC38}"/>
              </a:ext>
            </a:extLst>
          </p:cNvPr>
          <p:cNvSpPr/>
          <p:nvPr/>
        </p:nvSpPr>
        <p:spPr>
          <a:xfrm>
            <a:off x="3095211" y="818876"/>
            <a:ext cx="2266026" cy="4600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一般的な信頼性解析</a:t>
            </a:r>
          </a:p>
        </p:txBody>
      </p:sp>
      <p:sp>
        <p:nvSpPr>
          <p:cNvPr id="15" name="テキスト ボックス 14">
            <a:extLst>
              <a:ext uri="{FF2B5EF4-FFF2-40B4-BE49-F238E27FC236}">
                <a16:creationId xmlns:a16="http://schemas.microsoft.com/office/drawing/2014/main" id="{9EFA8AA0-EB84-744B-A342-557A7B07FDB9}"/>
              </a:ext>
            </a:extLst>
          </p:cNvPr>
          <p:cNvSpPr txBox="1"/>
          <p:nvPr/>
        </p:nvSpPr>
        <p:spPr>
          <a:xfrm>
            <a:off x="2800239" y="1328292"/>
            <a:ext cx="1252523" cy="523220"/>
          </a:xfrm>
          <a:prstGeom prst="rect">
            <a:avLst/>
          </a:prstGeom>
          <a:noFill/>
        </p:spPr>
        <p:txBody>
          <a:bodyPr wrap="square" rtlCol="0">
            <a:spAutoFit/>
          </a:bodyPr>
          <a:lstStyle/>
          <a:p>
            <a:pPr algn="ctr"/>
            <a:r>
              <a:rPr lang="ja-JP" altLang="en-US" sz="1400" b="1" dirty="0"/>
              <a:t>モンテカルロ</a:t>
            </a:r>
            <a:br>
              <a:rPr lang="en-US" altLang="ja-JP" sz="1400" b="1" dirty="0"/>
            </a:br>
            <a:r>
              <a:rPr lang="ja-JP" altLang="en-US" sz="1400" b="1" dirty="0"/>
              <a:t>サンプリング</a:t>
            </a:r>
            <a:endParaRPr kumimoji="1" lang="ja-JP" altLang="en-US" sz="1400" b="1" dirty="0"/>
          </a:p>
        </p:txBody>
      </p:sp>
      <p:sp>
        <p:nvSpPr>
          <p:cNvPr id="16" name="矢印: 右 131">
            <a:extLst>
              <a:ext uri="{FF2B5EF4-FFF2-40B4-BE49-F238E27FC236}">
                <a16:creationId xmlns:a16="http://schemas.microsoft.com/office/drawing/2014/main" id="{AC497197-4342-7847-AD3C-66FA1ABC6E30}"/>
              </a:ext>
            </a:extLst>
          </p:cNvPr>
          <p:cNvSpPr/>
          <p:nvPr/>
        </p:nvSpPr>
        <p:spPr>
          <a:xfrm>
            <a:off x="2348399" y="1373504"/>
            <a:ext cx="526287"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CEBF0BC-0048-8142-BEA5-11B2687BBFFD}"/>
              </a:ext>
            </a:extLst>
          </p:cNvPr>
          <p:cNvSpPr txBox="1"/>
          <p:nvPr/>
        </p:nvSpPr>
        <p:spPr>
          <a:xfrm>
            <a:off x="4488583" y="1325313"/>
            <a:ext cx="1179433" cy="523220"/>
          </a:xfrm>
          <a:prstGeom prst="rect">
            <a:avLst/>
          </a:prstGeom>
          <a:noFill/>
        </p:spPr>
        <p:txBody>
          <a:bodyPr wrap="square" rtlCol="0">
            <a:spAutoFit/>
          </a:bodyPr>
          <a:lstStyle/>
          <a:p>
            <a:pPr algn="ctr"/>
            <a:r>
              <a:rPr lang="ja-JP" altLang="en-US" sz="1400" b="1" dirty="0"/>
              <a:t>橋梁の</a:t>
            </a:r>
            <a:br>
              <a:rPr lang="en-US" altLang="ja-JP" sz="1400" b="1" dirty="0"/>
            </a:br>
            <a:r>
              <a:rPr lang="ja-JP" altLang="en-US" sz="1400" b="1" dirty="0"/>
              <a:t>解析モデル</a:t>
            </a:r>
            <a:endParaRPr kumimoji="1" lang="ja-JP" altLang="en-US" sz="1400" b="1" dirty="0"/>
          </a:p>
        </p:txBody>
      </p:sp>
      <p:pic>
        <p:nvPicPr>
          <p:cNvPr id="18" name="図 17">
            <a:extLst>
              <a:ext uri="{FF2B5EF4-FFF2-40B4-BE49-F238E27FC236}">
                <a16:creationId xmlns:a16="http://schemas.microsoft.com/office/drawing/2014/main" id="{C6CB1FA8-50C7-A54F-8152-81A1A2B8A137}"/>
              </a:ext>
            </a:extLst>
          </p:cNvPr>
          <p:cNvPicPr>
            <a:picLocks noChangeAspect="1"/>
          </p:cNvPicPr>
          <p:nvPr/>
        </p:nvPicPr>
        <p:blipFill rotWithShape="1">
          <a:blip r:embed="rId5"/>
          <a:srcRect l="3256"/>
          <a:stretch/>
        </p:blipFill>
        <p:spPr>
          <a:xfrm>
            <a:off x="4462705" y="1936900"/>
            <a:ext cx="1221139" cy="507221"/>
          </a:xfrm>
          <a:prstGeom prst="rect">
            <a:avLst/>
          </a:prstGeom>
        </p:spPr>
      </p:pic>
      <p:sp>
        <p:nvSpPr>
          <p:cNvPr id="19" name="矢印: 右 131">
            <a:extLst>
              <a:ext uri="{FF2B5EF4-FFF2-40B4-BE49-F238E27FC236}">
                <a16:creationId xmlns:a16="http://schemas.microsoft.com/office/drawing/2014/main" id="{A20BA9CB-EE95-0D47-8EA5-D07984C8E342}"/>
              </a:ext>
            </a:extLst>
          </p:cNvPr>
          <p:cNvSpPr/>
          <p:nvPr/>
        </p:nvSpPr>
        <p:spPr>
          <a:xfrm>
            <a:off x="4021811" y="1370525"/>
            <a:ext cx="526287"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F5EF6D4-B4E8-E549-8C47-B0B2533C178D}"/>
              </a:ext>
            </a:extLst>
          </p:cNvPr>
          <p:cNvSpPr txBox="1"/>
          <p:nvPr/>
        </p:nvSpPr>
        <p:spPr>
          <a:xfrm>
            <a:off x="1446385" y="3321284"/>
            <a:ext cx="1147167" cy="1015663"/>
          </a:xfrm>
          <a:prstGeom prst="rect">
            <a:avLst/>
          </a:prstGeom>
          <a:noFill/>
        </p:spPr>
        <p:txBody>
          <a:bodyPr wrap="square" rtlCol="0">
            <a:spAutoFit/>
          </a:bodyPr>
          <a:lstStyle/>
          <a:p>
            <a:r>
              <a:rPr lang="en-US" altLang="ja-JP" sz="1200" dirty="0"/>
              <a:t>ex)</a:t>
            </a:r>
          </a:p>
          <a:p>
            <a:r>
              <a:rPr lang="ja-JP" altLang="en-US" sz="1200" dirty="0"/>
              <a:t>橋脚質量</a:t>
            </a:r>
            <a:endParaRPr lang="en-US" altLang="ja-JP" sz="1200" dirty="0"/>
          </a:p>
          <a:p>
            <a:r>
              <a:rPr lang="ja-JP" altLang="en-US" sz="1200" dirty="0"/>
              <a:t>支承の剛性</a:t>
            </a:r>
            <a:endParaRPr lang="en-US" altLang="ja-JP" sz="1200" dirty="0"/>
          </a:p>
          <a:p>
            <a:r>
              <a:rPr lang="ja-JP" altLang="en-US" sz="1200" dirty="0"/>
              <a:t>鋼板の板厚</a:t>
            </a:r>
            <a:endParaRPr lang="en-US" altLang="ja-JP" sz="1200" dirty="0"/>
          </a:p>
          <a:p>
            <a:r>
              <a:rPr lang="en-US" altLang="ja-JP" sz="1200" dirty="0"/>
              <a:t>e</a:t>
            </a:r>
            <a:r>
              <a:rPr kumimoji="1" lang="en-US" altLang="ja-JP" sz="1200" dirty="0"/>
              <a:t>tc.</a:t>
            </a:r>
            <a:endParaRPr kumimoji="1" lang="ja-JP" altLang="en-US" sz="1200" dirty="0"/>
          </a:p>
        </p:txBody>
      </p:sp>
      <p:pic>
        <p:nvPicPr>
          <p:cNvPr id="21" name="図 20">
            <a:extLst>
              <a:ext uri="{FF2B5EF4-FFF2-40B4-BE49-F238E27FC236}">
                <a16:creationId xmlns:a16="http://schemas.microsoft.com/office/drawing/2014/main" id="{BA1E2E9A-9FEF-A845-8BFB-2A38A7B603F2}"/>
              </a:ext>
            </a:extLst>
          </p:cNvPr>
          <p:cNvPicPr>
            <a:picLocks noChangeAspect="1"/>
          </p:cNvPicPr>
          <p:nvPr/>
        </p:nvPicPr>
        <p:blipFill rotWithShape="1">
          <a:blip r:embed="rId6"/>
          <a:srcRect l="21963" t="11054" r="19289" b="10230"/>
          <a:stretch/>
        </p:blipFill>
        <p:spPr>
          <a:xfrm>
            <a:off x="3064966" y="1788931"/>
            <a:ext cx="718143" cy="721672"/>
          </a:xfrm>
          <a:prstGeom prst="rect">
            <a:avLst/>
          </a:prstGeom>
        </p:spPr>
      </p:pic>
      <p:sp>
        <p:nvSpPr>
          <p:cNvPr id="22" name="テキスト ボックス 21">
            <a:extLst>
              <a:ext uri="{FF2B5EF4-FFF2-40B4-BE49-F238E27FC236}">
                <a16:creationId xmlns:a16="http://schemas.microsoft.com/office/drawing/2014/main" id="{67B60A5D-4122-8547-9C49-EEA797C18497}"/>
              </a:ext>
            </a:extLst>
          </p:cNvPr>
          <p:cNvSpPr txBox="1"/>
          <p:nvPr/>
        </p:nvSpPr>
        <p:spPr>
          <a:xfrm>
            <a:off x="3276317" y="2512047"/>
            <a:ext cx="1552889"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23" name="テキスト ボックス 22">
            <a:extLst>
              <a:ext uri="{FF2B5EF4-FFF2-40B4-BE49-F238E27FC236}">
                <a16:creationId xmlns:a16="http://schemas.microsoft.com/office/drawing/2014/main" id="{F9EE27AD-3257-FE41-ADBF-9A14E16B9F4E}"/>
              </a:ext>
            </a:extLst>
          </p:cNvPr>
          <p:cNvSpPr txBox="1"/>
          <p:nvPr/>
        </p:nvSpPr>
        <p:spPr>
          <a:xfrm rot="16200000">
            <a:off x="2750813" y="1992509"/>
            <a:ext cx="446405" cy="184666"/>
          </a:xfrm>
          <a:prstGeom prst="rect">
            <a:avLst/>
          </a:prstGeom>
          <a:noFill/>
        </p:spPr>
        <p:txBody>
          <a:bodyPr wrap="square" lIns="0" tIns="0" rIns="0" bIns="0" rtlCol="0">
            <a:spAutoFit/>
          </a:bodyPr>
          <a:lstStyle/>
          <a:p>
            <a:r>
              <a:rPr kumimoji="1" lang="ja-JP" altLang="en-US" sz="1200" dirty="0"/>
              <a:t>剛性</a:t>
            </a:r>
          </a:p>
        </p:txBody>
      </p:sp>
      <p:sp>
        <p:nvSpPr>
          <p:cNvPr id="24" name="四角形: 角を丸くする 7">
            <a:extLst>
              <a:ext uri="{FF2B5EF4-FFF2-40B4-BE49-F238E27FC236}">
                <a16:creationId xmlns:a16="http://schemas.microsoft.com/office/drawing/2014/main" id="{44EB8638-7580-9741-A21B-33507C669997}"/>
              </a:ext>
            </a:extLst>
          </p:cNvPr>
          <p:cNvSpPr/>
          <p:nvPr/>
        </p:nvSpPr>
        <p:spPr>
          <a:xfrm rot="1309915">
            <a:off x="3414048" y="1898600"/>
            <a:ext cx="759019" cy="322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dirty="0">
                <a:solidFill>
                  <a:srgbClr val="FF0000"/>
                </a:solidFill>
              </a:rPr>
              <a:t>数千点</a:t>
            </a:r>
          </a:p>
        </p:txBody>
      </p:sp>
      <p:grpSp>
        <p:nvGrpSpPr>
          <p:cNvPr id="25" name="グループ化 24">
            <a:extLst>
              <a:ext uri="{FF2B5EF4-FFF2-40B4-BE49-F238E27FC236}">
                <a16:creationId xmlns:a16="http://schemas.microsoft.com/office/drawing/2014/main" id="{8DFDBE64-12DD-B141-A665-F5CFA5D5E622}"/>
              </a:ext>
            </a:extLst>
          </p:cNvPr>
          <p:cNvGrpSpPr/>
          <p:nvPr/>
        </p:nvGrpSpPr>
        <p:grpSpPr>
          <a:xfrm>
            <a:off x="5978795" y="1579778"/>
            <a:ext cx="1446830" cy="1151142"/>
            <a:chOff x="8758479" y="5680054"/>
            <a:chExt cx="1601818" cy="1274458"/>
          </a:xfrm>
        </p:grpSpPr>
        <p:pic>
          <p:nvPicPr>
            <p:cNvPr id="26" name="グラフィックス 25">
              <a:extLst>
                <a:ext uri="{FF2B5EF4-FFF2-40B4-BE49-F238E27FC236}">
                  <a16:creationId xmlns:a16="http://schemas.microsoft.com/office/drawing/2014/main" id="{1FFE36D9-C360-C94F-ACD6-271D4EA1D37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3044" t="14010" r="10941" b="11595"/>
            <a:stretch/>
          </p:blipFill>
          <p:spPr>
            <a:xfrm>
              <a:off x="8958114" y="5826166"/>
              <a:ext cx="1244461" cy="913475"/>
            </a:xfrm>
            <a:prstGeom prst="rect">
              <a:avLst/>
            </a:prstGeom>
          </p:spPr>
        </p:pic>
        <p:sp>
          <p:nvSpPr>
            <p:cNvPr id="27" name="テキスト ボックス 26">
              <a:extLst>
                <a:ext uri="{FF2B5EF4-FFF2-40B4-BE49-F238E27FC236}">
                  <a16:creationId xmlns:a16="http://schemas.microsoft.com/office/drawing/2014/main" id="{79296091-49D6-6147-8B13-9AA5B8650999}"/>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2750E3F0-2285-B048-A3D7-45350F7ADAFD}"/>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29" name="テキスト ボックス 28">
              <a:extLst>
                <a:ext uri="{FF2B5EF4-FFF2-40B4-BE49-F238E27FC236}">
                  <a16:creationId xmlns:a16="http://schemas.microsoft.com/office/drawing/2014/main" id="{1727165C-48B1-4B45-A574-BD904BFCAB03}"/>
                </a:ext>
              </a:extLst>
            </p:cNvPr>
            <p:cNvSpPr txBox="1"/>
            <p:nvPr/>
          </p:nvSpPr>
          <p:spPr>
            <a:xfrm rot="16200000">
              <a:off x="8383750" y="6054783"/>
              <a:ext cx="1026457"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30" name="テキスト ボックス 29">
            <a:extLst>
              <a:ext uri="{FF2B5EF4-FFF2-40B4-BE49-F238E27FC236}">
                <a16:creationId xmlns:a16="http://schemas.microsoft.com/office/drawing/2014/main" id="{1936BA7A-CD4C-6D4B-AB3C-B0CAF161B215}"/>
              </a:ext>
            </a:extLst>
          </p:cNvPr>
          <p:cNvSpPr txBox="1"/>
          <p:nvPr/>
        </p:nvSpPr>
        <p:spPr>
          <a:xfrm>
            <a:off x="6057408" y="1328310"/>
            <a:ext cx="1277972" cy="307777"/>
          </a:xfrm>
          <a:prstGeom prst="rect">
            <a:avLst/>
          </a:prstGeom>
          <a:noFill/>
        </p:spPr>
        <p:txBody>
          <a:bodyPr wrap="square" rtlCol="0">
            <a:spAutoFit/>
          </a:bodyPr>
          <a:lstStyle/>
          <a:p>
            <a:pPr algn="ctr"/>
            <a:r>
              <a:rPr lang="ja-JP" altLang="en-US" sz="1400" b="1" dirty="0"/>
              <a:t>出力応答分布</a:t>
            </a:r>
            <a:endParaRPr kumimoji="1" lang="ja-JP" altLang="en-US" sz="1400" b="1" dirty="0"/>
          </a:p>
        </p:txBody>
      </p:sp>
      <p:sp>
        <p:nvSpPr>
          <p:cNvPr id="31" name="矢印: 右 131">
            <a:extLst>
              <a:ext uri="{FF2B5EF4-FFF2-40B4-BE49-F238E27FC236}">
                <a16:creationId xmlns:a16="http://schemas.microsoft.com/office/drawing/2014/main" id="{3DBD048E-D895-634C-8FCD-77E132A81193}"/>
              </a:ext>
            </a:extLst>
          </p:cNvPr>
          <p:cNvSpPr/>
          <p:nvPr/>
        </p:nvSpPr>
        <p:spPr>
          <a:xfrm>
            <a:off x="5596612" y="1373522"/>
            <a:ext cx="526287"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FF80AF36-A4ED-3D4F-A4BD-A392F64A1295}"/>
              </a:ext>
            </a:extLst>
          </p:cNvPr>
          <p:cNvSpPr/>
          <p:nvPr/>
        </p:nvSpPr>
        <p:spPr>
          <a:xfrm>
            <a:off x="2625764" y="3029720"/>
            <a:ext cx="7080029" cy="1735382"/>
          </a:xfrm>
          <a:prstGeom prst="rect">
            <a:avLst/>
          </a:prstGeom>
          <a:no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6662F56F-2FBA-2D48-927D-A07129E282CD}"/>
              </a:ext>
            </a:extLst>
          </p:cNvPr>
          <p:cNvSpPr/>
          <p:nvPr/>
        </p:nvSpPr>
        <p:spPr>
          <a:xfrm>
            <a:off x="3102487" y="2876030"/>
            <a:ext cx="4323138" cy="4600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rPr>
              <a:t>サロゲートモデルを用いた信頼性解析</a:t>
            </a:r>
          </a:p>
        </p:txBody>
      </p:sp>
      <p:sp>
        <p:nvSpPr>
          <p:cNvPr id="34" name="テキスト ボックス 33">
            <a:extLst>
              <a:ext uri="{FF2B5EF4-FFF2-40B4-BE49-F238E27FC236}">
                <a16:creationId xmlns:a16="http://schemas.microsoft.com/office/drawing/2014/main" id="{93760529-645B-994A-BF4D-33BC77D82BA2}"/>
              </a:ext>
            </a:extLst>
          </p:cNvPr>
          <p:cNvSpPr txBox="1"/>
          <p:nvPr/>
        </p:nvSpPr>
        <p:spPr>
          <a:xfrm>
            <a:off x="2604331" y="3385446"/>
            <a:ext cx="1252523" cy="523220"/>
          </a:xfrm>
          <a:prstGeom prst="rect">
            <a:avLst/>
          </a:prstGeom>
          <a:noFill/>
        </p:spPr>
        <p:txBody>
          <a:bodyPr wrap="square" rtlCol="0">
            <a:spAutoFit/>
          </a:bodyPr>
          <a:lstStyle/>
          <a:p>
            <a:pPr algn="ctr"/>
            <a:r>
              <a:rPr lang="ja-JP" altLang="en-US" sz="1400" b="1" dirty="0"/>
              <a:t>実験計画法</a:t>
            </a:r>
            <a:br>
              <a:rPr lang="en-US" altLang="ja-JP" sz="1400" b="1" dirty="0"/>
            </a:br>
            <a:r>
              <a:rPr lang="ja-JP" altLang="en-US" sz="1400" b="1" dirty="0"/>
              <a:t>サンプリング</a:t>
            </a:r>
            <a:endParaRPr kumimoji="1" lang="ja-JP" altLang="en-US" sz="1400" b="1" dirty="0"/>
          </a:p>
        </p:txBody>
      </p:sp>
      <p:sp>
        <p:nvSpPr>
          <p:cNvPr id="35" name="矢印: 右 131">
            <a:extLst>
              <a:ext uri="{FF2B5EF4-FFF2-40B4-BE49-F238E27FC236}">
                <a16:creationId xmlns:a16="http://schemas.microsoft.com/office/drawing/2014/main" id="{A3A003EA-6961-2945-B1C7-66B44D5C3EE8}"/>
              </a:ext>
            </a:extLst>
          </p:cNvPr>
          <p:cNvSpPr/>
          <p:nvPr/>
        </p:nvSpPr>
        <p:spPr>
          <a:xfrm rot="3030180">
            <a:off x="2290500" y="2749675"/>
            <a:ext cx="526287"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6B2C5E7-A16C-7948-8E96-5F4C1C948E01}"/>
              </a:ext>
            </a:extLst>
          </p:cNvPr>
          <p:cNvSpPr txBox="1"/>
          <p:nvPr/>
        </p:nvSpPr>
        <p:spPr>
          <a:xfrm>
            <a:off x="4041677" y="3382467"/>
            <a:ext cx="1179433" cy="523220"/>
          </a:xfrm>
          <a:prstGeom prst="rect">
            <a:avLst/>
          </a:prstGeom>
          <a:noFill/>
        </p:spPr>
        <p:txBody>
          <a:bodyPr wrap="square" rtlCol="0">
            <a:spAutoFit/>
          </a:bodyPr>
          <a:lstStyle/>
          <a:p>
            <a:pPr algn="ctr"/>
            <a:r>
              <a:rPr lang="ja-JP" altLang="en-US" sz="1400" b="1" dirty="0"/>
              <a:t>橋梁の</a:t>
            </a:r>
            <a:br>
              <a:rPr lang="en-US" altLang="ja-JP" sz="1400" b="1" dirty="0"/>
            </a:br>
            <a:r>
              <a:rPr lang="ja-JP" altLang="en-US" sz="1400" b="1" dirty="0"/>
              <a:t>解析モデル</a:t>
            </a:r>
            <a:endParaRPr kumimoji="1" lang="ja-JP" altLang="en-US" sz="1400" b="1" dirty="0"/>
          </a:p>
        </p:txBody>
      </p:sp>
      <p:pic>
        <p:nvPicPr>
          <p:cNvPr id="37" name="図 36">
            <a:extLst>
              <a:ext uri="{FF2B5EF4-FFF2-40B4-BE49-F238E27FC236}">
                <a16:creationId xmlns:a16="http://schemas.microsoft.com/office/drawing/2014/main" id="{F65BDF80-6CD4-2542-B56D-FD317A7D890D}"/>
              </a:ext>
            </a:extLst>
          </p:cNvPr>
          <p:cNvPicPr>
            <a:picLocks noChangeAspect="1"/>
          </p:cNvPicPr>
          <p:nvPr/>
        </p:nvPicPr>
        <p:blipFill rotWithShape="1">
          <a:blip r:embed="rId5"/>
          <a:srcRect l="3256"/>
          <a:stretch/>
        </p:blipFill>
        <p:spPr>
          <a:xfrm>
            <a:off x="4015799" y="3994054"/>
            <a:ext cx="1221139" cy="507221"/>
          </a:xfrm>
          <a:prstGeom prst="rect">
            <a:avLst/>
          </a:prstGeom>
        </p:spPr>
      </p:pic>
      <p:sp>
        <p:nvSpPr>
          <p:cNvPr id="38" name="矢印: 右 131">
            <a:extLst>
              <a:ext uri="{FF2B5EF4-FFF2-40B4-BE49-F238E27FC236}">
                <a16:creationId xmlns:a16="http://schemas.microsoft.com/office/drawing/2014/main" id="{924B4AF5-CCEA-CB4C-815A-5BDFB69AC511}"/>
              </a:ext>
            </a:extLst>
          </p:cNvPr>
          <p:cNvSpPr/>
          <p:nvPr/>
        </p:nvSpPr>
        <p:spPr>
          <a:xfrm>
            <a:off x="3825904" y="3427679"/>
            <a:ext cx="357796"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87A6ED6-4B94-DB4B-BC91-6ADE648D9D40}"/>
              </a:ext>
            </a:extLst>
          </p:cNvPr>
          <p:cNvSpPr txBox="1"/>
          <p:nvPr/>
        </p:nvSpPr>
        <p:spPr>
          <a:xfrm>
            <a:off x="3080409" y="4569201"/>
            <a:ext cx="1552889"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40" name="テキスト ボックス 39">
            <a:extLst>
              <a:ext uri="{FF2B5EF4-FFF2-40B4-BE49-F238E27FC236}">
                <a16:creationId xmlns:a16="http://schemas.microsoft.com/office/drawing/2014/main" id="{F3D70A5B-987D-024E-BDC2-1E77934DBB8D}"/>
              </a:ext>
            </a:extLst>
          </p:cNvPr>
          <p:cNvSpPr txBox="1"/>
          <p:nvPr/>
        </p:nvSpPr>
        <p:spPr>
          <a:xfrm rot="16200000">
            <a:off x="2554905" y="4049663"/>
            <a:ext cx="446405" cy="184666"/>
          </a:xfrm>
          <a:prstGeom prst="rect">
            <a:avLst/>
          </a:prstGeom>
          <a:noFill/>
        </p:spPr>
        <p:txBody>
          <a:bodyPr wrap="square" lIns="0" tIns="0" rIns="0" bIns="0" rtlCol="0">
            <a:spAutoFit/>
          </a:bodyPr>
          <a:lstStyle/>
          <a:p>
            <a:r>
              <a:rPr kumimoji="1" lang="ja-JP" altLang="en-US" sz="1200" dirty="0"/>
              <a:t>剛性</a:t>
            </a:r>
          </a:p>
        </p:txBody>
      </p:sp>
      <p:sp>
        <p:nvSpPr>
          <p:cNvPr id="41" name="テキスト ボックス 40">
            <a:extLst>
              <a:ext uri="{FF2B5EF4-FFF2-40B4-BE49-F238E27FC236}">
                <a16:creationId xmlns:a16="http://schemas.microsoft.com/office/drawing/2014/main" id="{6494D31C-A8E6-AE45-A557-43696F056721}"/>
              </a:ext>
            </a:extLst>
          </p:cNvPr>
          <p:cNvSpPr txBox="1"/>
          <p:nvPr/>
        </p:nvSpPr>
        <p:spPr>
          <a:xfrm>
            <a:off x="5359485" y="3385464"/>
            <a:ext cx="1277972" cy="307777"/>
          </a:xfrm>
          <a:prstGeom prst="rect">
            <a:avLst/>
          </a:prstGeom>
          <a:noFill/>
        </p:spPr>
        <p:txBody>
          <a:bodyPr wrap="square" rtlCol="0">
            <a:spAutoFit/>
          </a:bodyPr>
          <a:lstStyle/>
          <a:p>
            <a:pPr algn="ctr"/>
            <a:r>
              <a:rPr kumimoji="1" lang="ja-JP" altLang="en-US" sz="1400" b="1" dirty="0"/>
              <a:t>解析データ</a:t>
            </a:r>
          </a:p>
        </p:txBody>
      </p:sp>
      <p:pic>
        <p:nvPicPr>
          <p:cNvPr id="42" name="図 41">
            <a:extLst>
              <a:ext uri="{FF2B5EF4-FFF2-40B4-BE49-F238E27FC236}">
                <a16:creationId xmlns:a16="http://schemas.microsoft.com/office/drawing/2014/main" id="{8588F8AC-BE59-724D-A65F-00EA103AAE8E}"/>
              </a:ext>
            </a:extLst>
          </p:cNvPr>
          <p:cNvPicPr>
            <a:picLocks noChangeAspect="1"/>
          </p:cNvPicPr>
          <p:nvPr/>
        </p:nvPicPr>
        <p:blipFill rotWithShape="1">
          <a:blip r:embed="rId9"/>
          <a:srcRect l="21715" t="11054" r="19093" b="10230"/>
          <a:stretch/>
        </p:blipFill>
        <p:spPr>
          <a:xfrm>
            <a:off x="2869058" y="3847846"/>
            <a:ext cx="713942" cy="712066"/>
          </a:xfrm>
          <a:prstGeom prst="rect">
            <a:avLst/>
          </a:prstGeom>
        </p:spPr>
      </p:pic>
      <p:sp>
        <p:nvSpPr>
          <p:cNvPr id="43" name="四角形: 角を丸くする 120">
            <a:extLst>
              <a:ext uri="{FF2B5EF4-FFF2-40B4-BE49-F238E27FC236}">
                <a16:creationId xmlns:a16="http://schemas.microsoft.com/office/drawing/2014/main" id="{AA668B2D-18DF-604E-BF1F-127423DF0630}"/>
              </a:ext>
            </a:extLst>
          </p:cNvPr>
          <p:cNvSpPr/>
          <p:nvPr/>
        </p:nvSpPr>
        <p:spPr>
          <a:xfrm rot="1309915">
            <a:off x="3218140" y="3955754"/>
            <a:ext cx="759019" cy="322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dirty="0">
                <a:solidFill>
                  <a:srgbClr val="FF0000"/>
                </a:solidFill>
              </a:rPr>
              <a:t>数十点</a:t>
            </a:r>
          </a:p>
        </p:txBody>
      </p:sp>
      <p:sp>
        <p:nvSpPr>
          <p:cNvPr id="44" name="テキスト ボックス 43">
            <a:extLst>
              <a:ext uri="{FF2B5EF4-FFF2-40B4-BE49-F238E27FC236}">
                <a16:creationId xmlns:a16="http://schemas.microsoft.com/office/drawing/2014/main" id="{B0AE2796-6368-8A4F-A207-FEAF0A3ADDBA}"/>
              </a:ext>
            </a:extLst>
          </p:cNvPr>
          <p:cNvSpPr txBox="1"/>
          <p:nvPr/>
        </p:nvSpPr>
        <p:spPr>
          <a:xfrm>
            <a:off x="6711268" y="3287362"/>
            <a:ext cx="1494298" cy="523220"/>
          </a:xfrm>
          <a:prstGeom prst="rect">
            <a:avLst/>
          </a:prstGeom>
          <a:noFill/>
        </p:spPr>
        <p:txBody>
          <a:bodyPr wrap="square" rtlCol="0">
            <a:spAutoFit/>
          </a:bodyPr>
          <a:lstStyle/>
          <a:p>
            <a:pPr algn="ctr"/>
            <a:r>
              <a:rPr kumimoji="1" lang="ja-JP" altLang="en-US" sz="1400" b="1" dirty="0"/>
              <a:t>機械学習による</a:t>
            </a:r>
            <a:br>
              <a:rPr kumimoji="1" lang="en-US" altLang="ja-JP" sz="1400" b="1" dirty="0"/>
            </a:br>
            <a:r>
              <a:rPr kumimoji="1" lang="ja-JP" altLang="en-US" sz="1400" b="1" dirty="0"/>
              <a:t>代替モデル</a:t>
            </a:r>
          </a:p>
        </p:txBody>
      </p:sp>
      <p:pic>
        <p:nvPicPr>
          <p:cNvPr id="45" name="図 44">
            <a:extLst>
              <a:ext uri="{FF2B5EF4-FFF2-40B4-BE49-F238E27FC236}">
                <a16:creationId xmlns:a16="http://schemas.microsoft.com/office/drawing/2014/main" id="{B187E840-AED6-944F-AE3F-79A7A3D5B705}"/>
              </a:ext>
            </a:extLst>
          </p:cNvPr>
          <p:cNvPicPr>
            <a:picLocks noChangeAspect="1"/>
          </p:cNvPicPr>
          <p:nvPr/>
        </p:nvPicPr>
        <p:blipFill>
          <a:blip r:embed="rId10"/>
          <a:stretch>
            <a:fillRect/>
          </a:stretch>
        </p:blipFill>
        <p:spPr>
          <a:xfrm>
            <a:off x="6962797" y="3729938"/>
            <a:ext cx="1016423" cy="887074"/>
          </a:xfrm>
          <a:prstGeom prst="rect">
            <a:avLst/>
          </a:prstGeom>
          <a:ln>
            <a:solidFill>
              <a:schemeClr val="tx1"/>
            </a:solidFill>
          </a:ln>
        </p:spPr>
      </p:pic>
      <p:grpSp>
        <p:nvGrpSpPr>
          <p:cNvPr id="46" name="グループ化 45">
            <a:extLst>
              <a:ext uri="{FF2B5EF4-FFF2-40B4-BE49-F238E27FC236}">
                <a16:creationId xmlns:a16="http://schemas.microsoft.com/office/drawing/2014/main" id="{3860EB64-BF5B-5748-B977-7679C20029C9}"/>
              </a:ext>
            </a:extLst>
          </p:cNvPr>
          <p:cNvGrpSpPr/>
          <p:nvPr/>
        </p:nvGrpSpPr>
        <p:grpSpPr>
          <a:xfrm>
            <a:off x="5494078" y="3686870"/>
            <a:ext cx="1227886" cy="904443"/>
            <a:chOff x="6320706" y="3854516"/>
            <a:chExt cx="1121907" cy="826381"/>
          </a:xfrm>
        </p:grpSpPr>
        <p:pic>
          <p:nvPicPr>
            <p:cNvPr id="47" name="図 46">
              <a:extLst>
                <a:ext uri="{FF2B5EF4-FFF2-40B4-BE49-F238E27FC236}">
                  <a16:creationId xmlns:a16="http://schemas.microsoft.com/office/drawing/2014/main" id="{709C8195-1CCC-BB47-B50E-15E70B8987CD}"/>
                </a:ext>
              </a:extLst>
            </p:cNvPr>
            <p:cNvPicPr>
              <a:picLocks noChangeAspect="1"/>
            </p:cNvPicPr>
            <p:nvPr/>
          </p:nvPicPr>
          <p:blipFill>
            <a:blip r:embed="rId11"/>
            <a:stretch>
              <a:fillRect/>
            </a:stretch>
          </p:blipFill>
          <p:spPr>
            <a:xfrm>
              <a:off x="6320706" y="3905351"/>
              <a:ext cx="937567" cy="775546"/>
            </a:xfrm>
            <a:prstGeom prst="rect">
              <a:avLst/>
            </a:prstGeom>
            <a:ln>
              <a:solidFill>
                <a:schemeClr val="tx1"/>
              </a:solidFill>
            </a:ln>
          </p:spPr>
        </p:pic>
        <p:sp>
          <p:nvSpPr>
            <p:cNvPr id="48" name="テキスト ボックス 47">
              <a:extLst>
                <a:ext uri="{FF2B5EF4-FFF2-40B4-BE49-F238E27FC236}">
                  <a16:creationId xmlns:a16="http://schemas.microsoft.com/office/drawing/2014/main" id="{9F6BB11A-626C-E94F-A325-F23BE643D3B6}"/>
                </a:ext>
              </a:extLst>
            </p:cNvPr>
            <p:cNvSpPr txBox="1"/>
            <p:nvPr/>
          </p:nvSpPr>
          <p:spPr>
            <a:xfrm>
              <a:off x="6651379" y="3854516"/>
              <a:ext cx="791234" cy="393697"/>
            </a:xfrm>
            <a:prstGeom prst="rect">
              <a:avLst/>
            </a:prstGeom>
            <a:noFill/>
          </p:spPr>
          <p:txBody>
            <a:bodyPr wrap="square"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sp>
        <p:nvSpPr>
          <p:cNvPr id="49" name="テキスト ボックス 48">
            <a:extLst>
              <a:ext uri="{FF2B5EF4-FFF2-40B4-BE49-F238E27FC236}">
                <a16:creationId xmlns:a16="http://schemas.microsoft.com/office/drawing/2014/main" id="{4E586473-1543-DB45-8F8E-215DB08832FB}"/>
              </a:ext>
            </a:extLst>
          </p:cNvPr>
          <p:cNvSpPr txBox="1"/>
          <p:nvPr/>
        </p:nvSpPr>
        <p:spPr>
          <a:xfrm>
            <a:off x="6238373" y="4319209"/>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50" name="テキスト ボックス 49">
            <a:extLst>
              <a:ext uri="{FF2B5EF4-FFF2-40B4-BE49-F238E27FC236}">
                <a16:creationId xmlns:a16="http://schemas.microsoft.com/office/drawing/2014/main" id="{10774FE3-845B-A248-99E4-43CCC5308227}"/>
              </a:ext>
            </a:extLst>
          </p:cNvPr>
          <p:cNvSpPr txBox="1"/>
          <p:nvPr/>
        </p:nvSpPr>
        <p:spPr>
          <a:xfrm>
            <a:off x="5354219" y="4329278"/>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51" name="矢印: 右 131">
            <a:extLst>
              <a:ext uri="{FF2B5EF4-FFF2-40B4-BE49-F238E27FC236}">
                <a16:creationId xmlns:a16="http://schemas.microsoft.com/office/drawing/2014/main" id="{F02F229D-C28E-574C-AB4A-9C8BFF193241}"/>
              </a:ext>
            </a:extLst>
          </p:cNvPr>
          <p:cNvSpPr/>
          <p:nvPr/>
        </p:nvSpPr>
        <p:spPr>
          <a:xfrm>
            <a:off x="5113224" y="3423856"/>
            <a:ext cx="357796"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右 131">
            <a:extLst>
              <a:ext uri="{FF2B5EF4-FFF2-40B4-BE49-F238E27FC236}">
                <a16:creationId xmlns:a16="http://schemas.microsoft.com/office/drawing/2014/main" id="{9F25B4F3-4E37-0740-BBCB-B2FB0342C6B4}"/>
              </a:ext>
            </a:extLst>
          </p:cNvPr>
          <p:cNvSpPr/>
          <p:nvPr/>
        </p:nvSpPr>
        <p:spPr>
          <a:xfrm>
            <a:off x="6556543" y="3420875"/>
            <a:ext cx="360000"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6612A694-5166-D84F-8765-0817C766EC6F}"/>
              </a:ext>
            </a:extLst>
          </p:cNvPr>
          <p:cNvSpPr txBox="1"/>
          <p:nvPr/>
        </p:nvSpPr>
        <p:spPr>
          <a:xfrm>
            <a:off x="7717545" y="4328180"/>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54" name="テキスト ボックス 53">
            <a:extLst>
              <a:ext uri="{FF2B5EF4-FFF2-40B4-BE49-F238E27FC236}">
                <a16:creationId xmlns:a16="http://schemas.microsoft.com/office/drawing/2014/main" id="{7F8D946D-CB50-794E-A6BD-D3601D66E755}"/>
              </a:ext>
            </a:extLst>
          </p:cNvPr>
          <p:cNvSpPr txBox="1"/>
          <p:nvPr/>
        </p:nvSpPr>
        <p:spPr>
          <a:xfrm>
            <a:off x="6833391" y="4338249"/>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55" name="テキスト ボックス 54">
            <a:extLst>
              <a:ext uri="{FF2B5EF4-FFF2-40B4-BE49-F238E27FC236}">
                <a16:creationId xmlns:a16="http://schemas.microsoft.com/office/drawing/2014/main" id="{49C5512B-3E80-A94D-8512-067EA7C61C50}"/>
              </a:ext>
            </a:extLst>
          </p:cNvPr>
          <p:cNvSpPr txBox="1"/>
          <p:nvPr/>
        </p:nvSpPr>
        <p:spPr>
          <a:xfrm>
            <a:off x="7394029" y="3749516"/>
            <a:ext cx="570132" cy="338554"/>
          </a:xfrm>
          <a:prstGeom prst="rect">
            <a:avLst/>
          </a:prstGeom>
          <a:solidFill>
            <a:schemeClr val="bg1"/>
          </a:solidFill>
        </p:spPr>
        <p:txBody>
          <a:bodyPr wrap="square" lIns="0" tIns="0" rIns="0" bIns="0"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sp>
        <p:nvSpPr>
          <p:cNvPr id="56" name="矢印: 右 131">
            <a:extLst>
              <a:ext uri="{FF2B5EF4-FFF2-40B4-BE49-F238E27FC236}">
                <a16:creationId xmlns:a16="http://schemas.microsoft.com/office/drawing/2014/main" id="{CE479C41-77A9-134D-9436-7F66780F70D8}"/>
              </a:ext>
            </a:extLst>
          </p:cNvPr>
          <p:cNvSpPr/>
          <p:nvPr/>
        </p:nvSpPr>
        <p:spPr>
          <a:xfrm>
            <a:off x="7987903" y="3423870"/>
            <a:ext cx="360000"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a:extLst>
              <a:ext uri="{FF2B5EF4-FFF2-40B4-BE49-F238E27FC236}">
                <a16:creationId xmlns:a16="http://schemas.microsoft.com/office/drawing/2014/main" id="{2B7195A3-5A43-AF4E-8A9D-BC673268627F}"/>
              </a:ext>
            </a:extLst>
          </p:cNvPr>
          <p:cNvGrpSpPr/>
          <p:nvPr/>
        </p:nvGrpSpPr>
        <p:grpSpPr>
          <a:xfrm>
            <a:off x="8218419" y="3630956"/>
            <a:ext cx="1482000" cy="1151141"/>
            <a:chOff x="8719541" y="5680055"/>
            <a:chExt cx="1640756" cy="1274457"/>
          </a:xfrm>
        </p:grpSpPr>
        <p:pic>
          <p:nvPicPr>
            <p:cNvPr id="58" name="グラフィックス 57">
              <a:extLst>
                <a:ext uri="{FF2B5EF4-FFF2-40B4-BE49-F238E27FC236}">
                  <a16:creationId xmlns:a16="http://schemas.microsoft.com/office/drawing/2014/main" id="{B78C3FE2-AF30-0A49-84BB-C4031AE7F66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3044" t="14010" r="10941" b="11595"/>
            <a:stretch/>
          </p:blipFill>
          <p:spPr>
            <a:xfrm>
              <a:off x="8958114" y="5826166"/>
              <a:ext cx="1244461" cy="913475"/>
            </a:xfrm>
            <a:prstGeom prst="rect">
              <a:avLst/>
            </a:prstGeom>
          </p:spPr>
        </p:pic>
        <p:sp>
          <p:nvSpPr>
            <p:cNvPr id="59" name="テキスト ボックス 58">
              <a:extLst>
                <a:ext uri="{FF2B5EF4-FFF2-40B4-BE49-F238E27FC236}">
                  <a16:creationId xmlns:a16="http://schemas.microsoft.com/office/drawing/2014/main" id="{0706B296-FF9D-0148-859B-483C3535BE74}"/>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60" name="テキスト ボックス 59">
              <a:extLst>
                <a:ext uri="{FF2B5EF4-FFF2-40B4-BE49-F238E27FC236}">
                  <a16:creationId xmlns:a16="http://schemas.microsoft.com/office/drawing/2014/main" id="{3222E9D6-8657-F144-AC5F-B4272A07E022}"/>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61" name="テキスト ボックス 60">
              <a:extLst>
                <a:ext uri="{FF2B5EF4-FFF2-40B4-BE49-F238E27FC236}">
                  <a16:creationId xmlns:a16="http://schemas.microsoft.com/office/drawing/2014/main" id="{BA90869E-7B3E-D146-9679-1A7D411A6BF3}"/>
                </a:ext>
              </a:extLst>
            </p:cNvPr>
            <p:cNvSpPr txBox="1"/>
            <p:nvPr/>
          </p:nvSpPr>
          <p:spPr>
            <a:xfrm rot="16200000">
              <a:off x="8344813" y="6054783"/>
              <a:ext cx="1026455"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62" name="テキスト ボックス 61">
            <a:extLst>
              <a:ext uri="{FF2B5EF4-FFF2-40B4-BE49-F238E27FC236}">
                <a16:creationId xmlns:a16="http://schemas.microsoft.com/office/drawing/2014/main" id="{43BA8DA9-59CE-9A4A-A0F5-691B9F1FB26B}"/>
              </a:ext>
            </a:extLst>
          </p:cNvPr>
          <p:cNvSpPr txBox="1"/>
          <p:nvPr/>
        </p:nvSpPr>
        <p:spPr>
          <a:xfrm>
            <a:off x="8332205" y="3379488"/>
            <a:ext cx="1277972" cy="307777"/>
          </a:xfrm>
          <a:prstGeom prst="rect">
            <a:avLst/>
          </a:prstGeom>
          <a:noFill/>
        </p:spPr>
        <p:txBody>
          <a:bodyPr wrap="square" rtlCol="0">
            <a:spAutoFit/>
          </a:bodyPr>
          <a:lstStyle/>
          <a:p>
            <a:pPr algn="ctr"/>
            <a:r>
              <a:rPr lang="ja-JP" altLang="en-US" sz="1400" b="1" dirty="0"/>
              <a:t>出力応答分布</a:t>
            </a:r>
            <a:endParaRPr kumimoji="1" lang="ja-JP" altLang="en-US" sz="1400" b="1" dirty="0"/>
          </a:p>
        </p:txBody>
      </p:sp>
      <p:sp>
        <p:nvSpPr>
          <p:cNvPr id="63" name="四角形吹き出し 103">
            <a:extLst>
              <a:ext uri="{FF2B5EF4-FFF2-40B4-BE49-F238E27FC236}">
                <a16:creationId xmlns:a16="http://schemas.microsoft.com/office/drawing/2014/main" id="{12926619-C0E1-934D-8E8C-D0206B49B8EA}"/>
              </a:ext>
            </a:extLst>
          </p:cNvPr>
          <p:cNvSpPr/>
          <p:nvPr/>
        </p:nvSpPr>
        <p:spPr>
          <a:xfrm>
            <a:off x="7941600" y="1286858"/>
            <a:ext cx="1619126" cy="1037087"/>
          </a:xfrm>
          <a:prstGeom prst="wedgeRectCallout">
            <a:avLst>
              <a:gd name="adj1" fmla="val 21580"/>
              <a:gd name="adj2" fmla="val -49470"/>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u="sng" dirty="0">
                <a:solidFill>
                  <a:schemeClr val="tx1"/>
                </a:solidFill>
              </a:rPr>
              <a:t>災害リスク評価</a:t>
            </a:r>
          </a:p>
          <a:p>
            <a:r>
              <a:rPr lang="ja-JP" altLang="en-US" sz="1400" dirty="0">
                <a:solidFill>
                  <a:schemeClr val="tx1"/>
                </a:solidFill>
              </a:rPr>
              <a:t>・維持管理の策定</a:t>
            </a:r>
          </a:p>
          <a:p>
            <a:r>
              <a:rPr lang="ja-JP" altLang="en-US" sz="1400" dirty="0">
                <a:solidFill>
                  <a:schemeClr val="tx1"/>
                </a:solidFill>
              </a:rPr>
              <a:t>・防災減災</a:t>
            </a:r>
          </a:p>
          <a:p>
            <a:r>
              <a:rPr lang="ja-JP" altLang="en-US" sz="1400" dirty="0">
                <a:solidFill>
                  <a:schemeClr val="tx1"/>
                </a:solidFill>
              </a:rPr>
              <a:t>・災害後の復旧</a:t>
            </a:r>
          </a:p>
        </p:txBody>
      </p:sp>
      <p:sp>
        <p:nvSpPr>
          <p:cNvPr id="64" name="矢印: 右 131">
            <a:extLst>
              <a:ext uri="{FF2B5EF4-FFF2-40B4-BE49-F238E27FC236}">
                <a16:creationId xmlns:a16="http://schemas.microsoft.com/office/drawing/2014/main" id="{38A5B1D8-D50F-8C40-BBA8-65FF6BEAD982}"/>
              </a:ext>
            </a:extLst>
          </p:cNvPr>
          <p:cNvSpPr/>
          <p:nvPr/>
        </p:nvSpPr>
        <p:spPr>
          <a:xfrm>
            <a:off x="7374607" y="1370541"/>
            <a:ext cx="526287"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矢印: 右 131">
            <a:extLst>
              <a:ext uri="{FF2B5EF4-FFF2-40B4-BE49-F238E27FC236}">
                <a16:creationId xmlns:a16="http://schemas.microsoft.com/office/drawing/2014/main" id="{7A26B2CE-AF9D-1145-98A7-9F3631EBAF1A}"/>
              </a:ext>
            </a:extLst>
          </p:cNvPr>
          <p:cNvSpPr/>
          <p:nvPr/>
        </p:nvSpPr>
        <p:spPr>
          <a:xfrm rot="16200000">
            <a:off x="8360640" y="2542233"/>
            <a:ext cx="781046" cy="3982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四角形: 角を丸くする 4">
            <a:extLst>
              <a:ext uri="{FF2B5EF4-FFF2-40B4-BE49-F238E27FC236}">
                <a16:creationId xmlns:a16="http://schemas.microsoft.com/office/drawing/2014/main" id="{7DE46753-61F4-374B-8F77-7F848412326E}"/>
              </a:ext>
            </a:extLst>
          </p:cNvPr>
          <p:cNvSpPr/>
          <p:nvPr/>
        </p:nvSpPr>
        <p:spPr>
          <a:xfrm>
            <a:off x="383359" y="5072151"/>
            <a:ext cx="9139281" cy="8039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サロゲートモデルを用いることで、計算コストを低減</a:t>
            </a:r>
          </a:p>
        </p:txBody>
      </p:sp>
      <p:sp>
        <p:nvSpPr>
          <p:cNvPr id="67" name="二等辺三角形 67">
            <a:extLst>
              <a:ext uri="{FF2B5EF4-FFF2-40B4-BE49-F238E27FC236}">
                <a16:creationId xmlns:a16="http://schemas.microsoft.com/office/drawing/2014/main" id="{DF3F7238-233D-3542-9EA8-966AD1E06B24}"/>
              </a:ext>
            </a:extLst>
          </p:cNvPr>
          <p:cNvSpPr/>
          <p:nvPr/>
        </p:nvSpPr>
        <p:spPr>
          <a:xfrm>
            <a:off x="4635073" y="4778224"/>
            <a:ext cx="635852" cy="308684"/>
          </a:xfrm>
          <a:prstGeom prst="triangle">
            <a:avLst/>
          </a:prstGeom>
          <a:solidFill>
            <a:srgbClr val="ED7D31"/>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角丸四角形 11">
            <a:extLst>
              <a:ext uri="{FF2B5EF4-FFF2-40B4-BE49-F238E27FC236}">
                <a16:creationId xmlns:a16="http://schemas.microsoft.com/office/drawing/2014/main" id="{118BB399-5047-A64E-8811-38BE722D69C2}"/>
              </a:ext>
            </a:extLst>
          </p:cNvPr>
          <p:cNvSpPr/>
          <p:nvPr/>
        </p:nvSpPr>
        <p:spPr>
          <a:xfrm>
            <a:off x="10266" y="6070768"/>
            <a:ext cx="10044642" cy="5730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    構築されたサロゲートモデルは対象の解析にのみ有効</a:t>
            </a:r>
          </a:p>
        </p:txBody>
      </p:sp>
      <p:pic>
        <p:nvPicPr>
          <p:cNvPr id="69" name="グラフィックス 68">
            <a:extLst>
              <a:ext uri="{FF2B5EF4-FFF2-40B4-BE49-F238E27FC236}">
                <a16:creationId xmlns:a16="http://schemas.microsoft.com/office/drawing/2014/main" id="{CEB43B46-1CFB-5647-B72E-2689CB99C2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3359" y="6109004"/>
            <a:ext cx="437254" cy="437254"/>
          </a:xfrm>
          <a:prstGeom prst="rect">
            <a:avLst/>
          </a:prstGeom>
        </p:spPr>
      </p:pic>
    </p:spTree>
    <p:extLst>
      <p:ext uri="{BB962C8B-B14F-4D97-AF65-F5344CB8AC3E}">
        <p14:creationId xmlns:p14="http://schemas.microsoft.com/office/powerpoint/2010/main" val="2293238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平行四辺形 70">
            <a:extLst>
              <a:ext uri="{FF2B5EF4-FFF2-40B4-BE49-F238E27FC236}">
                <a16:creationId xmlns:a16="http://schemas.microsoft.com/office/drawing/2014/main" id="{222372FC-BD96-E848-9E8E-6817F7170CF3}"/>
              </a:ext>
            </a:extLst>
          </p:cNvPr>
          <p:cNvSpPr/>
          <p:nvPr/>
        </p:nvSpPr>
        <p:spPr>
          <a:xfrm>
            <a:off x="280134" y="3533010"/>
            <a:ext cx="2268000"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平行四辺形 69">
            <a:extLst>
              <a:ext uri="{FF2B5EF4-FFF2-40B4-BE49-F238E27FC236}">
                <a16:creationId xmlns:a16="http://schemas.microsoft.com/office/drawing/2014/main" id="{2F6B4B31-907B-9C46-B087-3553FE6EA1E8}"/>
              </a:ext>
            </a:extLst>
          </p:cNvPr>
          <p:cNvSpPr/>
          <p:nvPr/>
        </p:nvSpPr>
        <p:spPr>
          <a:xfrm>
            <a:off x="280136" y="1028701"/>
            <a:ext cx="1858907"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a:extLst>
              <a:ext uri="{FF2B5EF4-FFF2-40B4-BE49-F238E27FC236}">
                <a16:creationId xmlns:a16="http://schemas.microsoft.com/office/drawing/2014/main" id="{2BFAAAB8-70E8-2B40-81F7-EF89AEF02382}"/>
              </a:ext>
            </a:extLst>
          </p:cNvPr>
          <p:cNvSpPr/>
          <p:nvPr/>
        </p:nvSpPr>
        <p:spPr>
          <a:xfrm>
            <a:off x="3415435" y="1333266"/>
            <a:ext cx="1568385" cy="1747372"/>
          </a:xfrm>
          <a:prstGeom prst="ellipse">
            <a:avLst/>
          </a:prstGeom>
          <a:solidFill>
            <a:schemeClr val="accent2">
              <a:lumMod val="20000"/>
              <a:lumOff val="8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7A1BF58-5E7C-1344-80E9-BAE42CCD491B}"/>
              </a:ext>
            </a:extLst>
          </p:cNvPr>
          <p:cNvSpPr>
            <a:spLocks noGrp="1"/>
          </p:cNvSpPr>
          <p:nvPr>
            <p:ph type="title"/>
          </p:nvPr>
        </p:nvSpPr>
        <p:spPr/>
        <p:txBody>
          <a:bodyPr/>
          <a:lstStyle/>
          <a:p>
            <a:r>
              <a:rPr kumimoji="1" lang="ja-JP" altLang="en-US"/>
              <a:t>目的</a:t>
            </a:r>
          </a:p>
        </p:txBody>
      </p:sp>
      <p:sp>
        <p:nvSpPr>
          <p:cNvPr id="4" name="正方形/長方形 3">
            <a:extLst>
              <a:ext uri="{FF2B5EF4-FFF2-40B4-BE49-F238E27FC236}">
                <a16:creationId xmlns:a16="http://schemas.microsoft.com/office/drawing/2014/main" id="{E1A7978D-6018-244F-900F-E7CFF709A631}"/>
              </a:ext>
            </a:extLst>
          </p:cNvPr>
          <p:cNvSpPr/>
          <p:nvPr/>
        </p:nvSpPr>
        <p:spPr>
          <a:xfrm>
            <a:off x="184761" y="819558"/>
            <a:ext cx="1954282"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a:solidFill>
                  <a:schemeClr val="tx1"/>
                </a:solidFill>
                <a:latin typeface="Yu Gothic" panose="020B0400000000000000" pitchFamily="34" charset="-128"/>
                <a:ea typeface="Yu Gothic" panose="020B0400000000000000" pitchFamily="34" charset="-128"/>
              </a:rPr>
              <a:t>橋梁の設計時</a:t>
            </a:r>
            <a:endParaRPr kumimoji="1" lang="ja-JP" altLang="en-US" sz="2000" b="1" dirty="0">
              <a:solidFill>
                <a:schemeClr val="tx1"/>
              </a:solidFill>
              <a:latin typeface="Yu Gothic" panose="020B0400000000000000" pitchFamily="34" charset="-128"/>
              <a:ea typeface="Yu Gothic" panose="020B0400000000000000" pitchFamily="34" charset="-128"/>
            </a:endParaRPr>
          </a:p>
        </p:txBody>
      </p:sp>
      <p:sp>
        <p:nvSpPr>
          <p:cNvPr id="5" name="正方形/長方形 4">
            <a:extLst>
              <a:ext uri="{FF2B5EF4-FFF2-40B4-BE49-F238E27FC236}">
                <a16:creationId xmlns:a16="http://schemas.microsoft.com/office/drawing/2014/main" id="{43E571A4-B090-0B4D-B3CA-778815D54179}"/>
              </a:ext>
            </a:extLst>
          </p:cNvPr>
          <p:cNvSpPr/>
          <p:nvPr/>
        </p:nvSpPr>
        <p:spPr>
          <a:xfrm>
            <a:off x="184761" y="3298368"/>
            <a:ext cx="242781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a:solidFill>
                  <a:schemeClr val="tx1"/>
                </a:solidFill>
                <a:latin typeface="Yu Gothic" panose="020B0400000000000000" pitchFamily="34" charset="-128"/>
                <a:ea typeface="Yu Gothic" panose="020B0400000000000000" pitchFamily="34" charset="-128"/>
              </a:rPr>
              <a:t>既存橋梁の評価時</a:t>
            </a:r>
            <a:endParaRPr kumimoji="1" lang="ja-JP" altLang="en-US" sz="2000" b="1" dirty="0">
              <a:solidFill>
                <a:schemeClr val="tx1"/>
              </a:solidFill>
              <a:latin typeface="Yu Gothic" panose="020B0400000000000000" pitchFamily="34" charset="-128"/>
              <a:ea typeface="Yu Gothic" panose="020B0400000000000000" pitchFamily="34" charset="-128"/>
            </a:endParaRPr>
          </a:p>
        </p:txBody>
      </p:sp>
      <p:sp>
        <p:nvSpPr>
          <p:cNvPr id="6" name="テキスト ボックス 5">
            <a:extLst>
              <a:ext uri="{FF2B5EF4-FFF2-40B4-BE49-F238E27FC236}">
                <a16:creationId xmlns:a16="http://schemas.microsoft.com/office/drawing/2014/main" id="{E5355B40-FC1F-514F-8A09-A5D78B75C283}"/>
              </a:ext>
            </a:extLst>
          </p:cNvPr>
          <p:cNvSpPr txBox="1"/>
          <p:nvPr/>
        </p:nvSpPr>
        <p:spPr>
          <a:xfrm>
            <a:off x="91698" y="1382671"/>
            <a:ext cx="1525296" cy="584775"/>
          </a:xfrm>
          <a:prstGeom prst="rect">
            <a:avLst/>
          </a:prstGeom>
          <a:noFill/>
        </p:spPr>
        <p:txBody>
          <a:bodyPr wrap="square" rtlCol="0">
            <a:spAutoFit/>
          </a:bodyPr>
          <a:lstStyle/>
          <a:p>
            <a:pPr algn="ctr"/>
            <a:r>
              <a:rPr lang="ja-JP" altLang="en-US" sz="1600" b="1" dirty="0"/>
              <a:t>実験計画法</a:t>
            </a:r>
            <a:br>
              <a:rPr lang="en-US" altLang="ja-JP" sz="1600" b="1" dirty="0"/>
            </a:br>
            <a:r>
              <a:rPr lang="ja-JP" altLang="en-US" sz="1600" b="1" dirty="0"/>
              <a:t>サンプリング</a:t>
            </a:r>
            <a:endParaRPr kumimoji="1" lang="ja-JP" altLang="en-US" sz="1600" b="1" dirty="0"/>
          </a:p>
        </p:txBody>
      </p:sp>
      <p:sp>
        <p:nvSpPr>
          <p:cNvPr id="7" name="テキスト ボックス 6">
            <a:extLst>
              <a:ext uri="{FF2B5EF4-FFF2-40B4-BE49-F238E27FC236}">
                <a16:creationId xmlns:a16="http://schemas.microsoft.com/office/drawing/2014/main" id="{D2F742F9-A759-C840-B78A-0C928ABB1167}"/>
              </a:ext>
            </a:extLst>
          </p:cNvPr>
          <p:cNvSpPr txBox="1"/>
          <p:nvPr/>
        </p:nvSpPr>
        <p:spPr>
          <a:xfrm>
            <a:off x="1819063" y="1382671"/>
            <a:ext cx="1436289" cy="584775"/>
          </a:xfrm>
          <a:prstGeom prst="rect">
            <a:avLst/>
          </a:prstGeom>
          <a:noFill/>
        </p:spPr>
        <p:txBody>
          <a:bodyPr wrap="square" rtlCol="0">
            <a:spAutoFit/>
          </a:bodyPr>
          <a:lstStyle/>
          <a:p>
            <a:pPr algn="ctr"/>
            <a:r>
              <a:rPr lang="ja-JP" altLang="en-US" sz="1600" b="1" dirty="0"/>
              <a:t>橋梁の</a:t>
            </a:r>
            <a:br>
              <a:rPr lang="en-US" altLang="ja-JP" sz="1600" b="1" dirty="0"/>
            </a:br>
            <a:r>
              <a:rPr lang="ja-JP" altLang="en-US" sz="1600" b="1" dirty="0"/>
              <a:t>解析モデル</a:t>
            </a:r>
            <a:endParaRPr kumimoji="1" lang="ja-JP" altLang="en-US" sz="1600" b="1" dirty="0"/>
          </a:p>
        </p:txBody>
      </p:sp>
      <p:pic>
        <p:nvPicPr>
          <p:cNvPr id="8" name="図 7">
            <a:extLst>
              <a:ext uri="{FF2B5EF4-FFF2-40B4-BE49-F238E27FC236}">
                <a16:creationId xmlns:a16="http://schemas.microsoft.com/office/drawing/2014/main" id="{241B34DA-FA4F-B54F-A2D0-95BEC0ABE94E}"/>
              </a:ext>
            </a:extLst>
          </p:cNvPr>
          <p:cNvPicPr>
            <a:picLocks noChangeAspect="1"/>
          </p:cNvPicPr>
          <p:nvPr/>
        </p:nvPicPr>
        <p:blipFill rotWithShape="1">
          <a:blip r:embed="rId3"/>
          <a:srcRect l="3256"/>
          <a:stretch/>
        </p:blipFill>
        <p:spPr>
          <a:xfrm>
            <a:off x="1918344" y="2065700"/>
            <a:ext cx="1186473" cy="491023"/>
          </a:xfrm>
          <a:prstGeom prst="rect">
            <a:avLst/>
          </a:prstGeom>
          <a:ln>
            <a:solidFill>
              <a:schemeClr val="tx1"/>
            </a:solidFill>
          </a:ln>
        </p:spPr>
      </p:pic>
      <p:sp>
        <p:nvSpPr>
          <p:cNvPr id="9" name="テキスト ボックス 8">
            <a:extLst>
              <a:ext uri="{FF2B5EF4-FFF2-40B4-BE49-F238E27FC236}">
                <a16:creationId xmlns:a16="http://schemas.microsoft.com/office/drawing/2014/main" id="{645F2D77-D7CA-A446-BC14-B63BCF4D1C57}"/>
              </a:ext>
            </a:extLst>
          </p:cNvPr>
          <p:cNvSpPr txBox="1"/>
          <p:nvPr/>
        </p:nvSpPr>
        <p:spPr>
          <a:xfrm>
            <a:off x="3457421" y="1505781"/>
            <a:ext cx="1556288" cy="338554"/>
          </a:xfrm>
          <a:prstGeom prst="rect">
            <a:avLst/>
          </a:prstGeom>
          <a:noFill/>
        </p:spPr>
        <p:txBody>
          <a:bodyPr wrap="square" rtlCol="0">
            <a:spAutoFit/>
          </a:bodyPr>
          <a:lstStyle/>
          <a:p>
            <a:pPr algn="ctr"/>
            <a:r>
              <a:rPr kumimoji="1" lang="ja-JP" altLang="en-US" sz="1600" b="1" dirty="0"/>
              <a:t>解析データ</a:t>
            </a:r>
          </a:p>
        </p:txBody>
      </p:sp>
      <p:grpSp>
        <p:nvGrpSpPr>
          <p:cNvPr id="10" name="グループ化 9">
            <a:extLst>
              <a:ext uri="{FF2B5EF4-FFF2-40B4-BE49-F238E27FC236}">
                <a16:creationId xmlns:a16="http://schemas.microsoft.com/office/drawing/2014/main" id="{4D564172-26E1-A34C-BF9C-FCDFA41B31E4}"/>
              </a:ext>
            </a:extLst>
          </p:cNvPr>
          <p:cNvGrpSpPr/>
          <p:nvPr/>
        </p:nvGrpSpPr>
        <p:grpSpPr>
          <a:xfrm>
            <a:off x="280137" y="1986557"/>
            <a:ext cx="900512" cy="906021"/>
            <a:chOff x="2685775" y="3847846"/>
            <a:chExt cx="897225" cy="906021"/>
          </a:xfrm>
        </p:grpSpPr>
        <p:sp>
          <p:nvSpPr>
            <p:cNvPr id="11" name="テキスト ボックス 10">
              <a:extLst>
                <a:ext uri="{FF2B5EF4-FFF2-40B4-BE49-F238E27FC236}">
                  <a16:creationId xmlns:a16="http://schemas.microsoft.com/office/drawing/2014/main" id="{59AABFF8-CC78-9141-9E40-DD95B1D19A56}"/>
                </a:ext>
              </a:extLst>
            </p:cNvPr>
            <p:cNvSpPr txBox="1"/>
            <p:nvPr/>
          </p:nvSpPr>
          <p:spPr>
            <a:xfrm>
              <a:off x="3080409" y="4569201"/>
              <a:ext cx="360000"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12" name="テキスト ボックス 11">
              <a:extLst>
                <a:ext uri="{FF2B5EF4-FFF2-40B4-BE49-F238E27FC236}">
                  <a16:creationId xmlns:a16="http://schemas.microsoft.com/office/drawing/2014/main" id="{B35BC18C-2305-DD4B-8729-91377932A10A}"/>
                </a:ext>
              </a:extLst>
            </p:cNvPr>
            <p:cNvSpPr txBox="1"/>
            <p:nvPr/>
          </p:nvSpPr>
          <p:spPr>
            <a:xfrm rot="16200000">
              <a:off x="2554905" y="4049663"/>
              <a:ext cx="446405" cy="184666"/>
            </a:xfrm>
            <a:prstGeom prst="rect">
              <a:avLst/>
            </a:prstGeom>
            <a:noFill/>
          </p:spPr>
          <p:txBody>
            <a:bodyPr wrap="square" lIns="0" tIns="0" rIns="0" bIns="0" rtlCol="0">
              <a:spAutoFit/>
            </a:bodyPr>
            <a:lstStyle/>
            <a:p>
              <a:r>
                <a:rPr kumimoji="1" lang="ja-JP" altLang="en-US" sz="1200" dirty="0"/>
                <a:t>剛性</a:t>
              </a:r>
            </a:p>
          </p:txBody>
        </p:sp>
        <p:pic>
          <p:nvPicPr>
            <p:cNvPr id="13" name="図 12">
              <a:extLst>
                <a:ext uri="{FF2B5EF4-FFF2-40B4-BE49-F238E27FC236}">
                  <a16:creationId xmlns:a16="http://schemas.microsoft.com/office/drawing/2014/main" id="{ECC80F83-48B6-5041-960C-DA72CEE5D327}"/>
                </a:ext>
              </a:extLst>
            </p:cNvPr>
            <p:cNvPicPr>
              <a:picLocks noChangeAspect="1"/>
            </p:cNvPicPr>
            <p:nvPr/>
          </p:nvPicPr>
          <p:blipFill rotWithShape="1">
            <a:blip r:embed="rId4"/>
            <a:srcRect l="21715" t="11054" r="19093" b="10230"/>
            <a:stretch/>
          </p:blipFill>
          <p:spPr>
            <a:xfrm>
              <a:off x="2869058" y="3847846"/>
              <a:ext cx="713942" cy="712066"/>
            </a:xfrm>
            <a:prstGeom prst="rect">
              <a:avLst/>
            </a:prstGeom>
            <a:ln>
              <a:solidFill>
                <a:schemeClr val="tx1"/>
              </a:solidFill>
            </a:ln>
          </p:spPr>
        </p:pic>
      </p:grpSp>
      <p:sp>
        <p:nvSpPr>
          <p:cNvPr id="14" name="テキスト ボックス 13">
            <a:extLst>
              <a:ext uri="{FF2B5EF4-FFF2-40B4-BE49-F238E27FC236}">
                <a16:creationId xmlns:a16="http://schemas.microsoft.com/office/drawing/2014/main" id="{A98EDB8D-57B6-6940-9654-2D7C8F0B59A6}"/>
              </a:ext>
            </a:extLst>
          </p:cNvPr>
          <p:cNvSpPr txBox="1"/>
          <p:nvPr/>
        </p:nvSpPr>
        <p:spPr>
          <a:xfrm>
            <a:off x="5215778" y="1382671"/>
            <a:ext cx="1819724" cy="584775"/>
          </a:xfrm>
          <a:prstGeom prst="rect">
            <a:avLst/>
          </a:prstGeom>
          <a:noFill/>
        </p:spPr>
        <p:txBody>
          <a:bodyPr wrap="square" rtlCol="0">
            <a:spAutoFit/>
          </a:bodyPr>
          <a:lstStyle/>
          <a:p>
            <a:pPr algn="ctr"/>
            <a:r>
              <a:rPr kumimoji="1" lang="ja-JP" altLang="en-US" sz="1600" b="1" dirty="0"/>
              <a:t>機械学習による</a:t>
            </a:r>
            <a:br>
              <a:rPr kumimoji="1" lang="en-US" altLang="ja-JP" sz="1600" b="1" dirty="0"/>
            </a:br>
            <a:r>
              <a:rPr kumimoji="1" lang="ja-JP" altLang="en-US" sz="1600" b="1" dirty="0"/>
              <a:t>サロゲートモデル</a:t>
            </a:r>
          </a:p>
        </p:txBody>
      </p:sp>
      <p:grpSp>
        <p:nvGrpSpPr>
          <p:cNvPr id="15" name="グループ化 14">
            <a:extLst>
              <a:ext uri="{FF2B5EF4-FFF2-40B4-BE49-F238E27FC236}">
                <a16:creationId xmlns:a16="http://schemas.microsoft.com/office/drawing/2014/main" id="{E281D140-7883-A64A-A8E6-7D2DA3B67F67}"/>
              </a:ext>
            </a:extLst>
          </p:cNvPr>
          <p:cNvGrpSpPr/>
          <p:nvPr/>
        </p:nvGrpSpPr>
        <p:grpSpPr>
          <a:xfrm>
            <a:off x="3661702" y="1869056"/>
            <a:ext cx="1232384" cy="904443"/>
            <a:chOff x="6320706" y="3854516"/>
            <a:chExt cx="1121907" cy="826381"/>
          </a:xfrm>
        </p:grpSpPr>
        <p:pic>
          <p:nvPicPr>
            <p:cNvPr id="16" name="図 15">
              <a:extLst>
                <a:ext uri="{FF2B5EF4-FFF2-40B4-BE49-F238E27FC236}">
                  <a16:creationId xmlns:a16="http://schemas.microsoft.com/office/drawing/2014/main" id="{F466EB88-2502-3741-90E1-6B19F570C0CF}"/>
                </a:ext>
              </a:extLst>
            </p:cNvPr>
            <p:cNvPicPr>
              <a:picLocks noChangeAspect="1"/>
            </p:cNvPicPr>
            <p:nvPr/>
          </p:nvPicPr>
          <p:blipFill>
            <a:blip r:embed="rId5"/>
            <a:stretch>
              <a:fillRect/>
            </a:stretch>
          </p:blipFill>
          <p:spPr>
            <a:xfrm>
              <a:off x="6320706" y="3905351"/>
              <a:ext cx="937567" cy="775546"/>
            </a:xfrm>
            <a:prstGeom prst="rect">
              <a:avLst/>
            </a:prstGeom>
            <a:solidFill>
              <a:schemeClr val="bg1"/>
            </a:solidFill>
            <a:ln>
              <a:solidFill>
                <a:schemeClr val="tx1"/>
              </a:solidFill>
            </a:ln>
          </p:spPr>
        </p:pic>
        <p:sp>
          <p:nvSpPr>
            <p:cNvPr id="17" name="テキスト ボックス 16">
              <a:extLst>
                <a:ext uri="{FF2B5EF4-FFF2-40B4-BE49-F238E27FC236}">
                  <a16:creationId xmlns:a16="http://schemas.microsoft.com/office/drawing/2014/main" id="{4FF13885-AA94-4048-A425-4710E22C4470}"/>
                </a:ext>
              </a:extLst>
            </p:cNvPr>
            <p:cNvSpPr txBox="1"/>
            <p:nvPr/>
          </p:nvSpPr>
          <p:spPr>
            <a:xfrm>
              <a:off x="6651379" y="3854516"/>
              <a:ext cx="791234" cy="393697"/>
            </a:xfrm>
            <a:prstGeom prst="rect">
              <a:avLst/>
            </a:prstGeom>
            <a:noFill/>
          </p:spPr>
          <p:txBody>
            <a:bodyPr wrap="square"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18" name="グループ化 17">
            <a:extLst>
              <a:ext uri="{FF2B5EF4-FFF2-40B4-BE49-F238E27FC236}">
                <a16:creationId xmlns:a16="http://schemas.microsoft.com/office/drawing/2014/main" id="{27FAA46A-B366-4244-B10C-82B476D472A1}"/>
              </a:ext>
            </a:extLst>
          </p:cNvPr>
          <p:cNvGrpSpPr/>
          <p:nvPr/>
        </p:nvGrpSpPr>
        <p:grpSpPr>
          <a:xfrm>
            <a:off x="5383619" y="1948412"/>
            <a:ext cx="1199758" cy="887074"/>
            <a:chOff x="6833391" y="3729938"/>
            <a:chExt cx="1195379" cy="887074"/>
          </a:xfrm>
        </p:grpSpPr>
        <p:pic>
          <p:nvPicPr>
            <p:cNvPr id="19" name="図 18">
              <a:extLst>
                <a:ext uri="{FF2B5EF4-FFF2-40B4-BE49-F238E27FC236}">
                  <a16:creationId xmlns:a16="http://schemas.microsoft.com/office/drawing/2014/main" id="{6BE9783A-2F5F-124A-9A01-4388D96B53C2}"/>
                </a:ext>
              </a:extLst>
            </p:cNvPr>
            <p:cNvPicPr>
              <a:picLocks noChangeAspect="1"/>
            </p:cNvPicPr>
            <p:nvPr/>
          </p:nvPicPr>
          <p:blipFill>
            <a:blip r:embed="rId6"/>
            <a:stretch>
              <a:fillRect/>
            </a:stretch>
          </p:blipFill>
          <p:spPr>
            <a:xfrm>
              <a:off x="6962797" y="3729938"/>
              <a:ext cx="1016423" cy="887074"/>
            </a:xfrm>
            <a:prstGeom prst="rect">
              <a:avLst/>
            </a:prstGeom>
            <a:solidFill>
              <a:schemeClr val="bg1"/>
            </a:solidFill>
            <a:ln>
              <a:solidFill>
                <a:schemeClr val="tx1"/>
              </a:solidFill>
            </a:ln>
          </p:spPr>
        </p:pic>
        <p:sp>
          <p:nvSpPr>
            <p:cNvPr id="20" name="テキスト ボックス 19">
              <a:extLst>
                <a:ext uri="{FF2B5EF4-FFF2-40B4-BE49-F238E27FC236}">
                  <a16:creationId xmlns:a16="http://schemas.microsoft.com/office/drawing/2014/main" id="{F292AA17-AD82-0B4C-AE10-9FAF8832D875}"/>
                </a:ext>
              </a:extLst>
            </p:cNvPr>
            <p:cNvSpPr txBox="1"/>
            <p:nvPr/>
          </p:nvSpPr>
          <p:spPr>
            <a:xfrm>
              <a:off x="7717545" y="4328180"/>
              <a:ext cx="311225" cy="184666"/>
            </a:xfrm>
            <a:prstGeom prst="rect">
              <a:avLst/>
            </a:prstGeom>
            <a:noFill/>
          </p:spPr>
          <p:txBody>
            <a:bodyPr wrap="square" lIns="0" tIns="0" rIns="0" bIns="0" rtlCol="0">
              <a:spAutoFit/>
            </a:bodyPr>
            <a:lstStyle/>
            <a:p>
              <a:r>
                <a:rPr lang="ja-JP" altLang="en-US" sz="1200" b="1" dirty="0"/>
                <a:t>質量</a:t>
              </a:r>
              <a:endParaRPr kumimoji="1" lang="ja-JP" altLang="en-US" sz="1200" b="1" dirty="0"/>
            </a:p>
          </p:txBody>
        </p:sp>
        <p:sp>
          <p:nvSpPr>
            <p:cNvPr id="21" name="テキスト ボックス 20">
              <a:extLst>
                <a:ext uri="{FF2B5EF4-FFF2-40B4-BE49-F238E27FC236}">
                  <a16:creationId xmlns:a16="http://schemas.microsoft.com/office/drawing/2014/main" id="{F969DF2B-8276-394A-9822-EA1F795BEF91}"/>
                </a:ext>
              </a:extLst>
            </p:cNvPr>
            <p:cNvSpPr txBox="1"/>
            <p:nvPr/>
          </p:nvSpPr>
          <p:spPr>
            <a:xfrm>
              <a:off x="6833391" y="4338249"/>
              <a:ext cx="311374" cy="184666"/>
            </a:xfrm>
            <a:prstGeom prst="rect">
              <a:avLst/>
            </a:prstGeom>
            <a:noFill/>
          </p:spPr>
          <p:txBody>
            <a:bodyPr wrap="square" lIns="0" tIns="0" rIns="0" bIns="0" rtlCol="0">
              <a:spAutoFit/>
            </a:bodyPr>
            <a:lstStyle/>
            <a:p>
              <a:r>
                <a:rPr kumimoji="1" lang="ja-JP" altLang="en-US" sz="1200" b="1" dirty="0"/>
                <a:t>剛性</a:t>
              </a:r>
            </a:p>
          </p:txBody>
        </p:sp>
        <p:sp>
          <p:nvSpPr>
            <p:cNvPr id="22" name="テキスト ボックス 21">
              <a:extLst>
                <a:ext uri="{FF2B5EF4-FFF2-40B4-BE49-F238E27FC236}">
                  <a16:creationId xmlns:a16="http://schemas.microsoft.com/office/drawing/2014/main" id="{DB33B9F9-D296-9E4D-952B-912AD1C5AC32}"/>
                </a:ext>
              </a:extLst>
            </p:cNvPr>
            <p:cNvSpPr txBox="1"/>
            <p:nvPr/>
          </p:nvSpPr>
          <p:spPr>
            <a:xfrm>
              <a:off x="7394029" y="3749516"/>
              <a:ext cx="570132" cy="338554"/>
            </a:xfrm>
            <a:prstGeom prst="rect">
              <a:avLst/>
            </a:prstGeom>
            <a:solidFill>
              <a:schemeClr val="bg1"/>
            </a:solidFill>
          </p:spPr>
          <p:txBody>
            <a:bodyPr wrap="square" lIns="0" tIns="0" rIns="0" bIns="0"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23" name="グループ化 22">
            <a:extLst>
              <a:ext uri="{FF2B5EF4-FFF2-40B4-BE49-F238E27FC236}">
                <a16:creationId xmlns:a16="http://schemas.microsoft.com/office/drawing/2014/main" id="{5BFEF1D9-7C15-3548-9E90-C387F0930087}"/>
              </a:ext>
            </a:extLst>
          </p:cNvPr>
          <p:cNvGrpSpPr/>
          <p:nvPr/>
        </p:nvGrpSpPr>
        <p:grpSpPr>
          <a:xfrm>
            <a:off x="7290843" y="1825789"/>
            <a:ext cx="1487429" cy="1151141"/>
            <a:chOff x="8719541" y="5680055"/>
            <a:chExt cx="1640756" cy="1274457"/>
          </a:xfrm>
        </p:grpSpPr>
        <p:pic>
          <p:nvPicPr>
            <p:cNvPr id="24" name="グラフィックス 23">
              <a:extLst>
                <a:ext uri="{FF2B5EF4-FFF2-40B4-BE49-F238E27FC236}">
                  <a16:creationId xmlns:a16="http://schemas.microsoft.com/office/drawing/2014/main" id="{40C5AF8D-2894-0D4C-AC6F-1C5C1C481C5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3044" t="14010" r="10941" b="11595"/>
            <a:stretch/>
          </p:blipFill>
          <p:spPr>
            <a:xfrm>
              <a:off x="8958114" y="5826163"/>
              <a:ext cx="1244461" cy="913474"/>
            </a:xfrm>
            <a:prstGeom prst="rect">
              <a:avLst/>
            </a:prstGeom>
          </p:spPr>
        </p:pic>
        <p:sp>
          <p:nvSpPr>
            <p:cNvPr id="25" name="テキスト ボックス 24">
              <a:extLst>
                <a:ext uri="{FF2B5EF4-FFF2-40B4-BE49-F238E27FC236}">
                  <a16:creationId xmlns:a16="http://schemas.microsoft.com/office/drawing/2014/main" id="{EF84DDC4-4117-A842-B8E8-4910AC92BF2A}"/>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26" name="テキスト ボックス 25">
              <a:extLst>
                <a:ext uri="{FF2B5EF4-FFF2-40B4-BE49-F238E27FC236}">
                  <a16:creationId xmlns:a16="http://schemas.microsoft.com/office/drawing/2014/main" id="{3E2B0314-776C-0E4B-8288-2EF1F661AA10}"/>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9462B25F-0CE6-C642-9086-2268868B6CD0}"/>
                </a:ext>
              </a:extLst>
            </p:cNvPr>
            <p:cNvSpPr txBox="1"/>
            <p:nvPr/>
          </p:nvSpPr>
          <p:spPr>
            <a:xfrm rot="16200000">
              <a:off x="8344813" y="6054783"/>
              <a:ext cx="1026455"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28" name="テキスト ボックス 27">
            <a:extLst>
              <a:ext uri="{FF2B5EF4-FFF2-40B4-BE49-F238E27FC236}">
                <a16:creationId xmlns:a16="http://schemas.microsoft.com/office/drawing/2014/main" id="{1936CB65-69D4-EE44-84C8-363BCB08087B}"/>
              </a:ext>
            </a:extLst>
          </p:cNvPr>
          <p:cNvSpPr txBox="1"/>
          <p:nvPr/>
        </p:nvSpPr>
        <p:spPr>
          <a:xfrm>
            <a:off x="7237572" y="1505781"/>
            <a:ext cx="1556288" cy="338554"/>
          </a:xfrm>
          <a:prstGeom prst="rect">
            <a:avLst/>
          </a:prstGeom>
          <a:noFill/>
        </p:spPr>
        <p:txBody>
          <a:bodyPr wrap="square" rtlCol="0">
            <a:spAutoFit/>
          </a:bodyPr>
          <a:lstStyle/>
          <a:p>
            <a:pPr algn="ctr"/>
            <a:r>
              <a:rPr lang="ja-JP" altLang="en-US" sz="1600" b="1" dirty="0"/>
              <a:t>出力応答分布</a:t>
            </a:r>
            <a:endParaRPr kumimoji="1" lang="ja-JP" altLang="en-US" sz="1600" b="1" dirty="0"/>
          </a:p>
        </p:txBody>
      </p:sp>
      <p:cxnSp>
        <p:nvCxnSpPr>
          <p:cNvPr id="29" name="直線コネクタ 28">
            <a:extLst>
              <a:ext uri="{FF2B5EF4-FFF2-40B4-BE49-F238E27FC236}">
                <a16:creationId xmlns:a16="http://schemas.microsoft.com/office/drawing/2014/main" id="{B14AB814-5EBF-3245-BE45-B0671FEBA6DB}"/>
              </a:ext>
            </a:extLst>
          </p:cNvPr>
          <p:cNvCxnSpPr>
            <a:cxnSpLocks/>
          </p:cNvCxnSpPr>
          <p:nvPr/>
        </p:nvCxnSpPr>
        <p:spPr>
          <a:xfrm flipH="1">
            <a:off x="1538819" y="1649990"/>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F04E1E93-82E5-2246-8FA5-D5D3C7D7CA38}"/>
              </a:ext>
            </a:extLst>
          </p:cNvPr>
          <p:cNvCxnSpPr>
            <a:cxnSpLocks/>
          </p:cNvCxnSpPr>
          <p:nvPr/>
        </p:nvCxnSpPr>
        <p:spPr>
          <a:xfrm flipH="1">
            <a:off x="3139262" y="1649990"/>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A771D1D-56E5-1140-B5FC-939BBDB1E32B}"/>
              </a:ext>
            </a:extLst>
          </p:cNvPr>
          <p:cNvCxnSpPr>
            <a:cxnSpLocks/>
          </p:cNvCxnSpPr>
          <p:nvPr/>
        </p:nvCxnSpPr>
        <p:spPr>
          <a:xfrm flipH="1">
            <a:off x="4857493" y="1649990"/>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AC0C122-A24B-5748-A105-C54473EDBF86}"/>
              </a:ext>
            </a:extLst>
          </p:cNvPr>
          <p:cNvCxnSpPr>
            <a:cxnSpLocks/>
          </p:cNvCxnSpPr>
          <p:nvPr/>
        </p:nvCxnSpPr>
        <p:spPr>
          <a:xfrm flipH="1">
            <a:off x="6858843" y="1648649"/>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0FD8B9D4-74D6-4B46-A034-A8EB5A4B60C7}"/>
              </a:ext>
            </a:extLst>
          </p:cNvPr>
          <p:cNvSpPr txBox="1"/>
          <p:nvPr/>
        </p:nvSpPr>
        <p:spPr>
          <a:xfrm>
            <a:off x="94826" y="3802670"/>
            <a:ext cx="1525296" cy="584775"/>
          </a:xfrm>
          <a:prstGeom prst="rect">
            <a:avLst/>
          </a:prstGeom>
          <a:noFill/>
        </p:spPr>
        <p:txBody>
          <a:bodyPr wrap="square" rtlCol="0">
            <a:spAutoFit/>
          </a:bodyPr>
          <a:lstStyle/>
          <a:p>
            <a:pPr algn="ctr"/>
            <a:r>
              <a:rPr lang="ja-JP" altLang="en-US" sz="1600" b="1" dirty="0"/>
              <a:t>実験計画法</a:t>
            </a:r>
            <a:br>
              <a:rPr lang="en-US" altLang="ja-JP" sz="1600" b="1" dirty="0"/>
            </a:br>
            <a:r>
              <a:rPr lang="ja-JP" altLang="en-US" sz="1600" b="1" dirty="0"/>
              <a:t>サンプリング</a:t>
            </a:r>
            <a:endParaRPr kumimoji="1" lang="ja-JP" altLang="en-US" sz="1600" b="1" dirty="0"/>
          </a:p>
        </p:txBody>
      </p:sp>
      <p:sp>
        <p:nvSpPr>
          <p:cNvPr id="34" name="テキスト ボックス 33">
            <a:extLst>
              <a:ext uri="{FF2B5EF4-FFF2-40B4-BE49-F238E27FC236}">
                <a16:creationId xmlns:a16="http://schemas.microsoft.com/office/drawing/2014/main" id="{F4EF6647-70F1-5941-AA53-9B827C1939A7}"/>
              </a:ext>
            </a:extLst>
          </p:cNvPr>
          <p:cNvSpPr txBox="1"/>
          <p:nvPr/>
        </p:nvSpPr>
        <p:spPr>
          <a:xfrm>
            <a:off x="1822191" y="3802670"/>
            <a:ext cx="1436289" cy="584775"/>
          </a:xfrm>
          <a:prstGeom prst="rect">
            <a:avLst/>
          </a:prstGeom>
          <a:noFill/>
        </p:spPr>
        <p:txBody>
          <a:bodyPr wrap="square" rtlCol="0">
            <a:spAutoFit/>
          </a:bodyPr>
          <a:lstStyle/>
          <a:p>
            <a:pPr algn="ctr"/>
            <a:r>
              <a:rPr lang="ja-JP" altLang="en-US" sz="1600" b="1" dirty="0"/>
              <a:t>橋梁の</a:t>
            </a:r>
            <a:br>
              <a:rPr lang="en-US" altLang="ja-JP" sz="1600" b="1" dirty="0"/>
            </a:br>
            <a:r>
              <a:rPr lang="ja-JP" altLang="en-US" sz="1600" b="1" dirty="0"/>
              <a:t>解析モデル</a:t>
            </a:r>
            <a:endParaRPr kumimoji="1" lang="ja-JP" altLang="en-US" sz="1600" b="1" dirty="0"/>
          </a:p>
        </p:txBody>
      </p:sp>
      <p:pic>
        <p:nvPicPr>
          <p:cNvPr id="35" name="図 34">
            <a:extLst>
              <a:ext uri="{FF2B5EF4-FFF2-40B4-BE49-F238E27FC236}">
                <a16:creationId xmlns:a16="http://schemas.microsoft.com/office/drawing/2014/main" id="{818E26A2-08B1-974E-9B3E-3630C165271C}"/>
              </a:ext>
            </a:extLst>
          </p:cNvPr>
          <p:cNvPicPr>
            <a:picLocks noChangeAspect="1"/>
          </p:cNvPicPr>
          <p:nvPr/>
        </p:nvPicPr>
        <p:blipFill rotWithShape="1">
          <a:blip r:embed="rId3"/>
          <a:srcRect l="3256"/>
          <a:stretch/>
        </p:blipFill>
        <p:spPr>
          <a:xfrm>
            <a:off x="1921472" y="4485699"/>
            <a:ext cx="1186473" cy="491023"/>
          </a:xfrm>
          <a:prstGeom prst="rect">
            <a:avLst/>
          </a:prstGeom>
          <a:ln>
            <a:solidFill>
              <a:schemeClr val="tx1"/>
            </a:solidFill>
          </a:ln>
        </p:spPr>
      </p:pic>
      <p:sp>
        <p:nvSpPr>
          <p:cNvPr id="36" name="テキスト ボックス 35">
            <a:extLst>
              <a:ext uri="{FF2B5EF4-FFF2-40B4-BE49-F238E27FC236}">
                <a16:creationId xmlns:a16="http://schemas.microsoft.com/office/drawing/2014/main" id="{839D464D-13E2-314D-BD11-8938368FD920}"/>
              </a:ext>
            </a:extLst>
          </p:cNvPr>
          <p:cNvSpPr txBox="1"/>
          <p:nvPr/>
        </p:nvSpPr>
        <p:spPr>
          <a:xfrm>
            <a:off x="3460549" y="3925780"/>
            <a:ext cx="1556288" cy="338554"/>
          </a:xfrm>
          <a:prstGeom prst="rect">
            <a:avLst/>
          </a:prstGeom>
          <a:noFill/>
        </p:spPr>
        <p:txBody>
          <a:bodyPr wrap="square" rtlCol="0">
            <a:spAutoFit/>
          </a:bodyPr>
          <a:lstStyle/>
          <a:p>
            <a:pPr algn="ctr"/>
            <a:r>
              <a:rPr kumimoji="1" lang="ja-JP" altLang="en-US" sz="1600" b="1" dirty="0"/>
              <a:t>解析データ</a:t>
            </a:r>
          </a:p>
        </p:txBody>
      </p:sp>
      <p:grpSp>
        <p:nvGrpSpPr>
          <p:cNvPr id="37" name="グループ化 36">
            <a:extLst>
              <a:ext uri="{FF2B5EF4-FFF2-40B4-BE49-F238E27FC236}">
                <a16:creationId xmlns:a16="http://schemas.microsoft.com/office/drawing/2014/main" id="{32A74DAF-6996-AF4E-9F1B-64E2BBC2DD86}"/>
              </a:ext>
            </a:extLst>
          </p:cNvPr>
          <p:cNvGrpSpPr/>
          <p:nvPr/>
        </p:nvGrpSpPr>
        <p:grpSpPr>
          <a:xfrm>
            <a:off x="283265" y="4406556"/>
            <a:ext cx="900512" cy="906021"/>
            <a:chOff x="2685775" y="3847846"/>
            <a:chExt cx="897225" cy="906021"/>
          </a:xfrm>
        </p:grpSpPr>
        <p:sp>
          <p:nvSpPr>
            <p:cNvPr id="38" name="テキスト ボックス 37">
              <a:extLst>
                <a:ext uri="{FF2B5EF4-FFF2-40B4-BE49-F238E27FC236}">
                  <a16:creationId xmlns:a16="http://schemas.microsoft.com/office/drawing/2014/main" id="{7D033C18-A860-E942-AB2F-86CA6118588A}"/>
                </a:ext>
              </a:extLst>
            </p:cNvPr>
            <p:cNvSpPr txBox="1"/>
            <p:nvPr/>
          </p:nvSpPr>
          <p:spPr>
            <a:xfrm>
              <a:off x="3080409" y="4569201"/>
              <a:ext cx="360000" cy="184666"/>
            </a:xfrm>
            <a:prstGeom prst="rect">
              <a:avLst/>
            </a:prstGeom>
            <a:noFill/>
          </p:spPr>
          <p:txBody>
            <a:bodyPr wrap="square" lIns="0" tIns="0" rIns="0" bIns="0" rtlCol="0">
              <a:spAutoFit/>
            </a:bodyPr>
            <a:lstStyle/>
            <a:p>
              <a:r>
                <a:rPr lang="ja-JP" altLang="en-US" sz="1200" dirty="0"/>
                <a:t>質量</a:t>
              </a:r>
              <a:endParaRPr kumimoji="1" lang="ja-JP" altLang="en-US" sz="1200" dirty="0"/>
            </a:p>
          </p:txBody>
        </p:sp>
        <p:sp>
          <p:nvSpPr>
            <p:cNvPr id="39" name="テキスト ボックス 38">
              <a:extLst>
                <a:ext uri="{FF2B5EF4-FFF2-40B4-BE49-F238E27FC236}">
                  <a16:creationId xmlns:a16="http://schemas.microsoft.com/office/drawing/2014/main" id="{1D983B12-BD9E-6F40-BB9E-E483A45F1D33}"/>
                </a:ext>
              </a:extLst>
            </p:cNvPr>
            <p:cNvSpPr txBox="1"/>
            <p:nvPr/>
          </p:nvSpPr>
          <p:spPr>
            <a:xfrm rot="16200000">
              <a:off x="2554905" y="4049663"/>
              <a:ext cx="446405" cy="184666"/>
            </a:xfrm>
            <a:prstGeom prst="rect">
              <a:avLst/>
            </a:prstGeom>
            <a:noFill/>
          </p:spPr>
          <p:txBody>
            <a:bodyPr wrap="square" lIns="0" tIns="0" rIns="0" bIns="0" rtlCol="0">
              <a:spAutoFit/>
            </a:bodyPr>
            <a:lstStyle/>
            <a:p>
              <a:r>
                <a:rPr kumimoji="1" lang="ja-JP" altLang="en-US" sz="1200" dirty="0"/>
                <a:t>剛性</a:t>
              </a:r>
            </a:p>
          </p:txBody>
        </p:sp>
        <p:pic>
          <p:nvPicPr>
            <p:cNvPr id="40" name="図 39">
              <a:extLst>
                <a:ext uri="{FF2B5EF4-FFF2-40B4-BE49-F238E27FC236}">
                  <a16:creationId xmlns:a16="http://schemas.microsoft.com/office/drawing/2014/main" id="{863D2D69-357F-0C4E-B923-77E80A54EDA7}"/>
                </a:ext>
              </a:extLst>
            </p:cNvPr>
            <p:cNvPicPr>
              <a:picLocks noChangeAspect="1"/>
            </p:cNvPicPr>
            <p:nvPr/>
          </p:nvPicPr>
          <p:blipFill rotWithShape="1">
            <a:blip r:embed="rId4"/>
            <a:srcRect l="21715" t="11054" r="19093" b="10230"/>
            <a:stretch/>
          </p:blipFill>
          <p:spPr>
            <a:xfrm>
              <a:off x="2869058" y="3847846"/>
              <a:ext cx="713942" cy="712066"/>
            </a:xfrm>
            <a:prstGeom prst="rect">
              <a:avLst/>
            </a:prstGeom>
            <a:ln>
              <a:solidFill>
                <a:schemeClr val="tx1"/>
              </a:solidFill>
            </a:ln>
          </p:spPr>
        </p:pic>
      </p:grpSp>
      <p:sp>
        <p:nvSpPr>
          <p:cNvPr id="41" name="テキスト ボックス 40">
            <a:extLst>
              <a:ext uri="{FF2B5EF4-FFF2-40B4-BE49-F238E27FC236}">
                <a16:creationId xmlns:a16="http://schemas.microsoft.com/office/drawing/2014/main" id="{A90B52F2-7DF9-E24F-A6D4-B6D338DABB1E}"/>
              </a:ext>
            </a:extLst>
          </p:cNvPr>
          <p:cNvSpPr txBox="1"/>
          <p:nvPr/>
        </p:nvSpPr>
        <p:spPr>
          <a:xfrm>
            <a:off x="5218906" y="3802670"/>
            <a:ext cx="1819724" cy="584775"/>
          </a:xfrm>
          <a:prstGeom prst="rect">
            <a:avLst/>
          </a:prstGeom>
          <a:noFill/>
        </p:spPr>
        <p:txBody>
          <a:bodyPr wrap="square" rtlCol="0">
            <a:spAutoFit/>
          </a:bodyPr>
          <a:lstStyle/>
          <a:p>
            <a:pPr algn="ctr"/>
            <a:r>
              <a:rPr kumimoji="1" lang="ja-JP" altLang="en-US" sz="1600" b="1" dirty="0"/>
              <a:t>機械学習による</a:t>
            </a:r>
            <a:br>
              <a:rPr kumimoji="1" lang="en-US" altLang="ja-JP" sz="1600" b="1" dirty="0"/>
            </a:br>
            <a:r>
              <a:rPr kumimoji="1" lang="ja-JP" altLang="en-US" sz="1600" b="1" dirty="0"/>
              <a:t>サロゲートモデル</a:t>
            </a:r>
          </a:p>
        </p:txBody>
      </p:sp>
      <p:grpSp>
        <p:nvGrpSpPr>
          <p:cNvPr id="42" name="グループ化 41">
            <a:extLst>
              <a:ext uri="{FF2B5EF4-FFF2-40B4-BE49-F238E27FC236}">
                <a16:creationId xmlns:a16="http://schemas.microsoft.com/office/drawing/2014/main" id="{1F309794-E374-BC49-9FB1-6752BFF093D7}"/>
              </a:ext>
            </a:extLst>
          </p:cNvPr>
          <p:cNvGrpSpPr/>
          <p:nvPr/>
        </p:nvGrpSpPr>
        <p:grpSpPr>
          <a:xfrm>
            <a:off x="3664830" y="4289055"/>
            <a:ext cx="1232384" cy="904443"/>
            <a:chOff x="6320706" y="3854516"/>
            <a:chExt cx="1121907" cy="826381"/>
          </a:xfrm>
        </p:grpSpPr>
        <p:pic>
          <p:nvPicPr>
            <p:cNvPr id="43" name="図 42">
              <a:extLst>
                <a:ext uri="{FF2B5EF4-FFF2-40B4-BE49-F238E27FC236}">
                  <a16:creationId xmlns:a16="http://schemas.microsoft.com/office/drawing/2014/main" id="{2C8988FA-0CF9-6D47-9274-673FB95BAB00}"/>
                </a:ext>
              </a:extLst>
            </p:cNvPr>
            <p:cNvPicPr>
              <a:picLocks noChangeAspect="1"/>
            </p:cNvPicPr>
            <p:nvPr/>
          </p:nvPicPr>
          <p:blipFill>
            <a:blip r:embed="rId5"/>
            <a:stretch>
              <a:fillRect/>
            </a:stretch>
          </p:blipFill>
          <p:spPr>
            <a:xfrm>
              <a:off x="6320706" y="3905351"/>
              <a:ext cx="937567" cy="775546"/>
            </a:xfrm>
            <a:prstGeom prst="rect">
              <a:avLst/>
            </a:prstGeom>
            <a:solidFill>
              <a:schemeClr val="bg1"/>
            </a:solidFill>
            <a:ln>
              <a:solidFill>
                <a:schemeClr val="tx1"/>
              </a:solidFill>
            </a:ln>
          </p:spPr>
        </p:pic>
        <p:sp>
          <p:nvSpPr>
            <p:cNvPr id="44" name="テキスト ボックス 43">
              <a:extLst>
                <a:ext uri="{FF2B5EF4-FFF2-40B4-BE49-F238E27FC236}">
                  <a16:creationId xmlns:a16="http://schemas.microsoft.com/office/drawing/2014/main" id="{C8186E4D-0479-C241-94F0-84EB13B5F8CE}"/>
                </a:ext>
              </a:extLst>
            </p:cNvPr>
            <p:cNvSpPr txBox="1"/>
            <p:nvPr/>
          </p:nvSpPr>
          <p:spPr>
            <a:xfrm>
              <a:off x="6651379" y="3854516"/>
              <a:ext cx="791234" cy="393697"/>
            </a:xfrm>
            <a:prstGeom prst="rect">
              <a:avLst/>
            </a:prstGeom>
            <a:noFill/>
          </p:spPr>
          <p:txBody>
            <a:bodyPr wrap="square"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45" name="グループ化 44">
            <a:extLst>
              <a:ext uri="{FF2B5EF4-FFF2-40B4-BE49-F238E27FC236}">
                <a16:creationId xmlns:a16="http://schemas.microsoft.com/office/drawing/2014/main" id="{2756ED78-54A9-F444-ACF2-1D8292BB47EC}"/>
              </a:ext>
            </a:extLst>
          </p:cNvPr>
          <p:cNvGrpSpPr/>
          <p:nvPr/>
        </p:nvGrpSpPr>
        <p:grpSpPr>
          <a:xfrm>
            <a:off x="5386747" y="4368411"/>
            <a:ext cx="1199758" cy="887074"/>
            <a:chOff x="6833391" y="3729938"/>
            <a:chExt cx="1195379" cy="887074"/>
          </a:xfrm>
        </p:grpSpPr>
        <p:pic>
          <p:nvPicPr>
            <p:cNvPr id="46" name="図 45">
              <a:extLst>
                <a:ext uri="{FF2B5EF4-FFF2-40B4-BE49-F238E27FC236}">
                  <a16:creationId xmlns:a16="http://schemas.microsoft.com/office/drawing/2014/main" id="{5578EC6D-9FD6-2442-BB9D-5AFBB401965C}"/>
                </a:ext>
              </a:extLst>
            </p:cNvPr>
            <p:cNvPicPr>
              <a:picLocks noChangeAspect="1"/>
            </p:cNvPicPr>
            <p:nvPr/>
          </p:nvPicPr>
          <p:blipFill>
            <a:blip r:embed="rId6"/>
            <a:stretch>
              <a:fillRect/>
            </a:stretch>
          </p:blipFill>
          <p:spPr>
            <a:xfrm>
              <a:off x="6962797" y="3729938"/>
              <a:ext cx="1016423" cy="887074"/>
            </a:xfrm>
            <a:prstGeom prst="rect">
              <a:avLst/>
            </a:prstGeom>
            <a:solidFill>
              <a:schemeClr val="bg1"/>
            </a:solidFill>
            <a:ln>
              <a:solidFill>
                <a:schemeClr val="tx1"/>
              </a:solidFill>
            </a:ln>
          </p:spPr>
        </p:pic>
        <p:sp>
          <p:nvSpPr>
            <p:cNvPr id="47" name="テキスト ボックス 46">
              <a:extLst>
                <a:ext uri="{FF2B5EF4-FFF2-40B4-BE49-F238E27FC236}">
                  <a16:creationId xmlns:a16="http://schemas.microsoft.com/office/drawing/2014/main" id="{7B31119B-68A2-BB47-8756-77231AAFD98F}"/>
                </a:ext>
              </a:extLst>
            </p:cNvPr>
            <p:cNvSpPr txBox="1"/>
            <p:nvPr/>
          </p:nvSpPr>
          <p:spPr>
            <a:xfrm>
              <a:off x="7717545" y="4328180"/>
              <a:ext cx="311225" cy="184666"/>
            </a:xfrm>
            <a:prstGeom prst="rect">
              <a:avLst/>
            </a:prstGeom>
            <a:noFill/>
          </p:spPr>
          <p:txBody>
            <a:bodyPr wrap="square" lIns="0" tIns="0" rIns="0" bIns="0" rtlCol="0">
              <a:spAutoFit/>
            </a:bodyPr>
            <a:lstStyle/>
            <a:p>
              <a:r>
                <a:rPr lang="ja-JP" altLang="en-US" sz="1200" b="1" dirty="0"/>
                <a:t>質量</a:t>
              </a:r>
              <a:endParaRPr kumimoji="1" lang="ja-JP" altLang="en-US" sz="1200" b="1" dirty="0"/>
            </a:p>
          </p:txBody>
        </p:sp>
        <p:sp>
          <p:nvSpPr>
            <p:cNvPr id="48" name="テキスト ボックス 47">
              <a:extLst>
                <a:ext uri="{FF2B5EF4-FFF2-40B4-BE49-F238E27FC236}">
                  <a16:creationId xmlns:a16="http://schemas.microsoft.com/office/drawing/2014/main" id="{AC21DE70-4A32-814D-B47C-E78F60A5D504}"/>
                </a:ext>
              </a:extLst>
            </p:cNvPr>
            <p:cNvSpPr txBox="1"/>
            <p:nvPr/>
          </p:nvSpPr>
          <p:spPr>
            <a:xfrm>
              <a:off x="6833391" y="4338249"/>
              <a:ext cx="311374" cy="184666"/>
            </a:xfrm>
            <a:prstGeom prst="rect">
              <a:avLst/>
            </a:prstGeom>
            <a:noFill/>
          </p:spPr>
          <p:txBody>
            <a:bodyPr wrap="square" lIns="0" tIns="0" rIns="0" bIns="0" rtlCol="0">
              <a:spAutoFit/>
            </a:bodyPr>
            <a:lstStyle/>
            <a:p>
              <a:r>
                <a:rPr kumimoji="1" lang="ja-JP" altLang="en-US" sz="1200" b="1" dirty="0"/>
                <a:t>剛性</a:t>
              </a:r>
            </a:p>
          </p:txBody>
        </p:sp>
        <p:sp>
          <p:nvSpPr>
            <p:cNvPr id="49" name="テキスト ボックス 48">
              <a:extLst>
                <a:ext uri="{FF2B5EF4-FFF2-40B4-BE49-F238E27FC236}">
                  <a16:creationId xmlns:a16="http://schemas.microsoft.com/office/drawing/2014/main" id="{C819412A-4B9D-A64D-B925-2D633B5BFDBD}"/>
                </a:ext>
              </a:extLst>
            </p:cNvPr>
            <p:cNvSpPr txBox="1"/>
            <p:nvPr/>
          </p:nvSpPr>
          <p:spPr>
            <a:xfrm>
              <a:off x="7394029" y="3749516"/>
              <a:ext cx="570132" cy="338554"/>
            </a:xfrm>
            <a:prstGeom prst="rect">
              <a:avLst/>
            </a:prstGeom>
            <a:solidFill>
              <a:schemeClr val="bg1"/>
            </a:solidFill>
          </p:spPr>
          <p:txBody>
            <a:bodyPr wrap="square" lIns="0" tIns="0" rIns="0" bIns="0" rtlCol="0">
              <a:spAutoFit/>
            </a:bodyPr>
            <a:lstStyle/>
            <a:p>
              <a:r>
                <a:rPr lang="en-US" altLang="ja-JP" sz="1100" b="1" dirty="0">
                  <a:latin typeface="Helvetica" panose="020B0604020202030204" pitchFamily="34" charset="0"/>
                  <a:ea typeface="HGPｺﾞｼｯｸE" panose="020B0900000000000000" pitchFamily="50" charset="-128"/>
                  <a:cs typeface="Times New Roman" panose="02020603050405020304" pitchFamily="18" charset="0"/>
                </a:rPr>
                <a:t>ex)</a:t>
              </a:r>
            </a:p>
            <a:p>
              <a:r>
                <a:rPr lang="ja-JP" altLang="en-US" sz="1100" b="1" dirty="0">
                  <a:latin typeface="Times New Roman" panose="02020603050405020304" pitchFamily="18" charset="0"/>
                  <a:cs typeface="Times New Roman" panose="02020603050405020304" pitchFamily="18" charset="0"/>
                </a:rPr>
                <a:t>最大応力</a:t>
              </a:r>
              <a:endParaRPr kumimoji="1" lang="en-US" altLang="ja-JP" sz="1100" b="1" dirty="0">
                <a:latin typeface="Times New Roman" panose="02020603050405020304" pitchFamily="18" charset="0"/>
                <a:cs typeface="Times New Roman" panose="02020603050405020304" pitchFamily="18" charset="0"/>
              </a:endParaRPr>
            </a:p>
          </p:txBody>
        </p:sp>
      </p:grpSp>
      <p:grpSp>
        <p:nvGrpSpPr>
          <p:cNvPr id="50" name="グループ化 49">
            <a:extLst>
              <a:ext uri="{FF2B5EF4-FFF2-40B4-BE49-F238E27FC236}">
                <a16:creationId xmlns:a16="http://schemas.microsoft.com/office/drawing/2014/main" id="{E6780E87-6423-9141-97F6-625A5ADA2ED5}"/>
              </a:ext>
            </a:extLst>
          </p:cNvPr>
          <p:cNvGrpSpPr/>
          <p:nvPr/>
        </p:nvGrpSpPr>
        <p:grpSpPr>
          <a:xfrm>
            <a:off x="7293971" y="4245788"/>
            <a:ext cx="1487429" cy="1151141"/>
            <a:chOff x="8719541" y="5680055"/>
            <a:chExt cx="1640756" cy="1274457"/>
          </a:xfrm>
        </p:grpSpPr>
        <p:pic>
          <p:nvPicPr>
            <p:cNvPr id="51" name="グラフィックス 50">
              <a:extLst>
                <a:ext uri="{FF2B5EF4-FFF2-40B4-BE49-F238E27FC236}">
                  <a16:creationId xmlns:a16="http://schemas.microsoft.com/office/drawing/2014/main" id="{F16E9856-F38C-3640-BB08-5F62AD01C34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3044" t="14010" r="10941" b="11595"/>
            <a:stretch/>
          </p:blipFill>
          <p:spPr>
            <a:xfrm>
              <a:off x="8958114" y="5826163"/>
              <a:ext cx="1244461" cy="913474"/>
            </a:xfrm>
            <a:prstGeom prst="rect">
              <a:avLst/>
            </a:prstGeom>
          </p:spPr>
        </p:pic>
        <p:sp>
          <p:nvSpPr>
            <p:cNvPr id="52" name="テキスト ボックス 51">
              <a:extLst>
                <a:ext uri="{FF2B5EF4-FFF2-40B4-BE49-F238E27FC236}">
                  <a16:creationId xmlns:a16="http://schemas.microsoft.com/office/drawing/2014/main" id="{ED6A816F-197C-174B-BE70-0392B7483E9E}"/>
                </a:ext>
              </a:extLst>
            </p:cNvPr>
            <p:cNvSpPr txBox="1"/>
            <p:nvPr/>
          </p:nvSpPr>
          <p:spPr>
            <a:xfrm>
              <a:off x="9019101" y="6647840"/>
              <a:ext cx="1137161" cy="306672"/>
            </a:xfrm>
            <a:prstGeom prst="rect">
              <a:avLst/>
            </a:prstGeom>
            <a:noFill/>
          </p:spPr>
          <p:txBody>
            <a:bodyPr wrap="square" rtlCol="0">
              <a:spAutoFit/>
            </a:bodyPr>
            <a:lstStyle/>
            <a:p>
              <a:r>
                <a:rPr lang="en-US" altLang="ja-JP" sz="1200" b="1" dirty="0">
                  <a:latin typeface="Helvetica" panose="020B0604020202030204" pitchFamily="34" charset="0"/>
                  <a:cs typeface="Times New Roman" panose="02020603050405020304" pitchFamily="18" charset="0"/>
                </a:rPr>
                <a:t>ex)</a:t>
              </a:r>
              <a:r>
                <a:rPr lang="ja-JP" altLang="en-US" sz="1200" b="1" dirty="0">
                  <a:latin typeface="Times New Roman" panose="02020603050405020304" pitchFamily="18" charset="0"/>
                  <a:cs typeface="Times New Roman" panose="02020603050405020304" pitchFamily="18" charset="0"/>
                </a:rPr>
                <a:t>最大応力</a:t>
              </a:r>
              <a:endParaRPr kumimoji="1" lang="en-US" altLang="ja-JP" sz="1200" b="1" dirty="0">
                <a:latin typeface="Times New Roman" panose="02020603050405020304" pitchFamily="18" charset="0"/>
                <a:cs typeface="Times New Roman" panose="02020603050405020304" pitchFamily="18" charset="0"/>
              </a:endParaRPr>
            </a:p>
          </p:txBody>
        </p:sp>
        <p:sp>
          <p:nvSpPr>
            <p:cNvPr id="53" name="テキスト ボックス 52">
              <a:extLst>
                <a:ext uri="{FF2B5EF4-FFF2-40B4-BE49-F238E27FC236}">
                  <a16:creationId xmlns:a16="http://schemas.microsoft.com/office/drawing/2014/main" id="{23037F14-FCCE-BE44-9660-D2EE7A61C086}"/>
                </a:ext>
              </a:extLst>
            </p:cNvPr>
            <p:cNvSpPr txBox="1"/>
            <p:nvPr/>
          </p:nvSpPr>
          <p:spPr>
            <a:xfrm>
              <a:off x="9766539" y="5735507"/>
              <a:ext cx="593758" cy="306672"/>
            </a:xfrm>
            <a:prstGeom prst="rect">
              <a:avLst/>
            </a:prstGeom>
            <a:noFill/>
          </p:spPr>
          <p:txBody>
            <a:bodyPr wrap="square" rtlCol="0">
              <a:spAutoFit/>
            </a:bodyPr>
            <a:lstStyle/>
            <a:p>
              <a:r>
                <a:rPr lang="ja-JP" altLang="en-US" sz="1200" b="1" dirty="0">
                  <a:highlight>
                    <a:srgbClr val="DDDDDD"/>
                  </a:highlight>
                  <a:latin typeface="Times New Roman" panose="02020603050405020304" pitchFamily="18" charset="0"/>
                  <a:cs typeface="Times New Roman" panose="02020603050405020304" pitchFamily="18" charset="0"/>
                </a:rPr>
                <a:t>危険</a:t>
              </a:r>
              <a:endParaRPr kumimoji="1" lang="en-US" altLang="ja-JP" sz="1200" b="1" dirty="0">
                <a:highlight>
                  <a:srgbClr val="DDDDDD"/>
                </a:highlight>
                <a:latin typeface="Times New Roman" panose="02020603050405020304" pitchFamily="18" charset="0"/>
                <a:cs typeface="Times New Roman" panose="02020603050405020304" pitchFamily="18" charset="0"/>
              </a:endParaRPr>
            </a:p>
          </p:txBody>
        </p:sp>
        <p:sp>
          <p:nvSpPr>
            <p:cNvPr id="54" name="テキスト ボックス 53">
              <a:extLst>
                <a:ext uri="{FF2B5EF4-FFF2-40B4-BE49-F238E27FC236}">
                  <a16:creationId xmlns:a16="http://schemas.microsoft.com/office/drawing/2014/main" id="{B41EB8CD-372C-9C42-9A3C-19E8446E425A}"/>
                </a:ext>
              </a:extLst>
            </p:cNvPr>
            <p:cNvSpPr txBox="1"/>
            <p:nvPr/>
          </p:nvSpPr>
          <p:spPr>
            <a:xfrm rot="16200000">
              <a:off x="8344813" y="6054783"/>
              <a:ext cx="1026455" cy="276999"/>
            </a:xfrm>
            <a:prstGeom prst="rect">
              <a:avLst/>
            </a:prstGeom>
            <a:noFill/>
          </p:spPr>
          <p:txBody>
            <a:bodyPr wrap="square" rtlCol="0">
              <a:spAutoFit/>
            </a:bodyPr>
            <a:lstStyle/>
            <a:p>
              <a:r>
                <a:rPr lang="en-US" altLang="ja-JP" sz="1200" dirty="0">
                  <a:latin typeface="Times New Roman" panose="02020603050405020304" pitchFamily="18" charset="0"/>
                  <a:cs typeface="Times New Roman" panose="02020603050405020304" pitchFamily="18" charset="0"/>
                </a:rPr>
                <a:t>Probability</a:t>
              </a:r>
              <a:endParaRPr kumimoji="1" lang="en-US" altLang="ja-JP" sz="1200" dirty="0">
                <a:latin typeface="Times New Roman" panose="02020603050405020304" pitchFamily="18" charset="0"/>
                <a:cs typeface="Times New Roman" panose="02020603050405020304" pitchFamily="18" charset="0"/>
              </a:endParaRPr>
            </a:p>
          </p:txBody>
        </p:sp>
      </p:grpSp>
      <p:sp>
        <p:nvSpPr>
          <p:cNvPr id="55" name="テキスト ボックス 54">
            <a:extLst>
              <a:ext uri="{FF2B5EF4-FFF2-40B4-BE49-F238E27FC236}">
                <a16:creationId xmlns:a16="http://schemas.microsoft.com/office/drawing/2014/main" id="{E8183573-AA19-E14E-A704-959410A1799D}"/>
              </a:ext>
            </a:extLst>
          </p:cNvPr>
          <p:cNvSpPr txBox="1"/>
          <p:nvPr/>
        </p:nvSpPr>
        <p:spPr>
          <a:xfrm>
            <a:off x="7240700" y="3925780"/>
            <a:ext cx="1556288" cy="338554"/>
          </a:xfrm>
          <a:prstGeom prst="rect">
            <a:avLst/>
          </a:prstGeom>
          <a:noFill/>
        </p:spPr>
        <p:txBody>
          <a:bodyPr wrap="square" rtlCol="0">
            <a:spAutoFit/>
          </a:bodyPr>
          <a:lstStyle/>
          <a:p>
            <a:pPr algn="ctr"/>
            <a:r>
              <a:rPr lang="ja-JP" altLang="en-US" sz="1600" b="1" dirty="0"/>
              <a:t>出力応答分布</a:t>
            </a:r>
            <a:endParaRPr kumimoji="1" lang="ja-JP" altLang="en-US" sz="1600" b="1" dirty="0"/>
          </a:p>
        </p:txBody>
      </p:sp>
      <p:cxnSp>
        <p:nvCxnSpPr>
          <p:cNvPr id="56" name="直線コネクタ 55">
            <a:extLst>
              <a:ext uri="{FF2B5EF4-FFF2-40B4-BE49-F238E27FC236}">
                <a16:creationId xmlns:a16="http://schemas.microsoft.com/office/drawing/2014/main" id="{846D6F34-4C35-1A42-92E8-C05528BFA0A0}"/>
              </a:ext>
            </a:extLst>
          </p:cNvPr>
          <p:cNvCxnSpPr>
            <a:cxnSpLocks/>
          </p:cNvCxnSpPr>
          <p:nvPr/>
        </p:nvCxnSpPr>
        <p:spPr>
          <a:xfrm flipH="1">
            <a:off x="1541947" y="4069989"/>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E96ABBD6-EC2B-084D-BD42-349029B15CD7}"/>
              </a:ext>
            </a:extLst>
          </p:cNvPr>
          <p:cNvCxnSpPr>
            <a:cxnSpLocks/>
          </p:cNvCxnSpPr>
          <p:nvPr/>
        </p:nvCxnSpPr>
        <p:spPr>
          <a:xfrm flipH="1">
            <a:off x="3142390" y="4069989"/>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F2F96387-A3B1-0943-9D5D-DB8FA280EE96}"/>
              </a:ext>
            </a:extLst>
          </p:cNvPr>
          <p:cNvCxnSpPr>
            <a:cxnSpLocks/>
          </p:cNvCxnSpPr>
          <p:nvPr/>
        </p:nvCxnSpPr>
        <p:spPr>
          <a:xfrm flipH="1">
            <a:off x="4860621" y="4069989"/>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3FAE5E6-E0E9-5E4F-B77F-92465B087BF9}"/>
              </a:ext>
            </a:extLst>
          </p:cNvPr>
          <p:cNvCxnSpPr>
            <a:cxnSpLocks/>
          </p:cNvCxnSpPr>
          <p:nvPr/>
        </p:nvCxnSpPr>
        <p:spPr>
          <a:xfrm flipH="1">
            <a:off x="6861971" y="4068648"/>
            <a:ext cx="432000" cy="0"/>
          </a:xfrm>
          <a:prstGeom prst="line">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上矢印 1">
            <a:extLst>
              <a:ext uri="{FF2B5EF4-FFF2-40B4-BE49-F238E27FC236}">
                <a16:creationId xmlns:a16="http://schemas.microsoft.com/office/drawing/2014/main" id="{6A587BC8-7BEA-E645-84C6-962AB9D9093A}"/>
              </a:ext>
            </a:extLst>
          </p:cNvPr>
          <p:cNvSpPr/>
          <p:nvPr/>
        </p:nvSpPr>
        <p:spPr>
          <a:xfrm rot="8129495">
            <a:off x="4802383" y="2687075"/>
            <a:ext cx="468254" cy="1282074"/>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algn="ctr"/>
            <a:endParaRPr kumimoji="1" lang="en-US" altLang="ja-JP" sz="1600" b="1" dirty="0"/>
          </a:p>
        </p:txBody>
      </p:sp>
      <p:sp>
        <p:nvSpPr>
          <p:cNvPr id="64" name="テキスト ボックス 63">
            <a:extLst>
              <a:ext uri="{FF2B5EF4-FFF2-40B4-BE49-F238E27FC236}">
                <a16:creationId xmlns:a16="http://schemas.microsoft.com/office/drawing/2014/main" id="{BFEC3E1D-CE66-0A44-BB08-523508CDF1BA}"/>
              </a:ext>
            </a:extLst>
          </p:cNvPr>
          <p:cNvSpPr txBox="1"/>
          <p:nvPr/>
        </p:nvSpPr>
        <p:spPr>
          <a:xfrm>
            <a:off x="4433057" y="2418816"/>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65" name="テキスト ボックス 64">
            <a:extLst>
              <a:ext uri="{FF2B5EF4-FFF2-40B4-BE49-F238E27FC236}">
                <a16:creationId xmlns:a16="http://schemas.microsoft.com/office/drawing/2014/main" id="{BE4C0F72-9E04-8143-8031-4575241056DC}"/>
              </a:ext>
            </a:extLst>
          </p:cNvPr>
          <p:cNvSpPr txBox="1"/>
          <p:nvPr/>
        </p:nvSpPr>
        <p:spPr>
          <a:xfrm>
            <a:off x="3548903" y="2428885"/>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66" name="テキスト ボックス 65">
            <a:extLst>
              <a:ext uri="{FF2B5EF4-FFF2-40B4-BE49-F238E27FC236}">
                <a16:creationId xmlns:a16="http://schemas.microsoft.com/office/drawing/2014/main" id="{8973809E-0017-044F-9266-56B9F937E100}"/>
              </a:ext>
            </a:extLst>
          </p:cNvPr>
          <p:cNvSpPr txBox="1"/>
          <p:nvPr/>
        </p:nvSpPr>
        <p:spPr>
          <a:xfrm>
            <a:off x="4443199" y="4823291"/>
            <a:ext cx="311225" cy="184666"/>
          </a:xfrm>
          <a:prstGeom prst="rect">
            <a:avLst/>
          </a:prstGeom>
          <a:solidFill>
            <a:schemeClr val="bg1"/>
          </a:solidFill>
        </p:spPr>
        <p:txBody>
          <a:bodyPr wrap="square" lIns="0" tIns="0" rIns="0" bIns="0" rtlCol="0">
            <a:spAutoFit/>
          </a:bodyPr>
          <a:lstStyle/>
          <a:p>
            <a:r>
              <a:rPr lang="ja-JP" altLang="en-US" sz="1200" dirty="0"/>
              <a:t>質量</a:t>
            </a:r>
            <a:endParaRPr kumimoji="1" lang="ja-JP" altLang="en-US" sz="1200" dirty="0"/>
          </a:p>
        </p:txBody>
      </p:sp>
      <p:sp>
        <p:nvSpPr>
          <p:cNvPr id="67" name="テキスト ボックス 66">
            <a:extLst>
              <a:ext uri="{FF2B5EF4-FFF2-40B4-BE49-F238E27FC236}">
                <a16:creationId xmlns:a16="http://schemas.microsoft.com/office/drawing/2014/main" id="{93335FA7-87CC-0C47-A930-2155FFF044CF}"/>
              </a:ext>
            </a:extLst>
          </p:cNvPr>
          <p:cNvSpPr txBox="1"/>
          <p:nvPr/>
        </p:nvSpPr>
        <p:spPr>
          <a:xfrm>
            <a:off x="3559045" y="4833360"/>
            <a:ext cx="311374" cy="184666"/>
          </a:xfrm>
          <a:prstGeom prst="rect">
            <a:avLst/>
          </a:prstGeom>
          <a:solidFill>
            <a:schemeClr val="bg1"/>
          </a:solidFill>
        </p:spPr>
        <p:txBody>
          <a:bodyPr wrap="square" lIns="0" tIns="0" rIns="0" bIns="0" rtlCol="0">
            <a:spAutoFit/>
          </a:bodyPr>
          <a:lstStyle/>
          <a:p>
            <a:r>
              <a:rPr kumimoji="1" lang="ja-JP" altLang="en-US" sz="1200" dirty="0"/>
              <a:t>剛性</a:t>
            </a:r>
          </a:p>
        </p:txBody>
      </p:sp>
      <p:sp>
        <p:nvSpPr>
          <p:cNvPr id="68" name="四角形: 角を丸くする 2">
            <a:extLst>
              <a:ext uri="{FF2B5EF4-FFF2-40B4-BE49-F238E27FC236}">
                <a16:creationId xmlns:a16="http://schemas.microsoft.com/office/drawing/2014/main" id="{36CA85F8-E469-F546-88DB-437DB55606E3}"/>
              </a:ext>
            </a:extLst>
          </p:cNvPr>
          <p:cNvSpPr/>
          <p:nvPr/>
        </p:nvSpPr>
        <p:spPr>
          <a:xfrm>
            <a:off x="5663021" y="2971913"/>
            <a:ext cx="2972268" cy="724383"/>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rgbClr val="FF0000"/>
                </a:solidFill>
              </a:rPr>
              <a:t>転移学習</a:t>
            </a:r>
            <a:r>
              <a:rPr kumimoji="1" lang="ja-JP" altLang="en-US" sz="2000" b="1" dirty="0">
                <a:solidFill>
                  <a:schemeClr val="tx1"/>
                </a:solidFill>
              </a:rPr>
              <a:t>により</a:t>
            </a:r>
            <a:br>
              <a:rPr kumimoji="1" lang="en-US" altLang="ja-JP" sz="2000" b="1" dirty="0">
                <a:solidFill>
                  <a:schemeClr val="tx1"/>
                </a:solidFill>
              </a:rPr>
            </a:br>
            <a:r>
              <a:rPr kumimoji="1" lang="ja-JP" altLang="en-US" sz="2000" b="1" dirty="0">
                <a:solidFill>
                  <a:schemeClr val="tx1"/>
                </a:solidFill>
              </a:rPr>
              <a:t>設計時のデータを活用</a:t>
            </a:r>
          </a:p>
        </p:txBody>
      </p:sp>
      <p:sp>
        <p:nvSpPr>
          <p:cNvPr id="69" name="角丸四角形 20">
            <a:extLst>
              <a:ext uri="{FF2B5EF4-FFF2-40B4-BE49-F238E27FC236}">
                <a16:creationId xmlns:a16="http://schemas.microsoft.com/office/drawing/2014/main" id="{CD810D62-0751-5742-AD18-218B747A7216}"/>
              </a:ext>
            </a:extLst>
          </p:cNvPr>
          <p:cNvSpPr/>
          <p:nvPr/>
        </p:nvSpPr>
        <p:spPr>
          <a:xfrm>
            <a:off x="158199" y="5530377"/>
            <a:ext cx="8822515" cy="1225049"/>
          </a:xfrm>
          <a:prstGeom prst="roundRect">
            <a:avLst>
              <a:gd name="adj" fmla="val 0"/>
            </a:avLst>
          </a:prstGeom>
          <a:solidFill>
            <a:schemeClr val="tx2">
              <a:lumMod val="20000"/>
              <a:lumOff val="80000"/>
            </a:schemeClr>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rPr>
              <a:t>転移学習を用いた</a:t>
            </a:r>
            <a:r>
              <a:rPr kumimoji="1" lang="en-US" altLang="ja-JP" sz="2000" b="1" dirty="0">
                <a:solidFill>
                  <a:schemeClr val="tx1"/>
                </a:solidFill>
                <a:latin typeface="Helvetica" panose="020B0604020202030204" pitchFamily="34" charset="0"/>
              </a:rPr>
              <a:t>ARD</a:t>
            </a:r>
            <a:r>
              <a:rPr kumimoji="1" lang="ja-JP" altLang="en-US" sz="2000" b="1" dirty="0">
                <a:solidFill>
                  <a:schemeClr val="tx1"/>
                </a:solidFill>
              </a:rPr>
              <a:t>カーネルによるガウス過程回帰サロゲートモデル（</a:t>
            </a:r>
            <a:r>
              <a:rPr kumimoji="1" lang="en-US" altLang="ja-JP" sz="2000" b="1" dirty="0">
                <a:solidFill>
                  <a:schemeClr val="tx1"/>
                </a:solidFill>
              </a:rPr>
              <a:t>TL-GPRSM</a:t>
            </a:r>
            <a:r>
              <a:rPr kumimoji="1" lang="ja-JP" altLang="en-US" sz="2000" b="1" dirty="0">
                <a:solidFill>
                  <a:schemeClr val="tx1"/>
                </a:solidFill>
              </a:rPr>
              <a:t>）を構築し、既存橋梁の性能評価に適用することで、</a:t>
            </a:r>
            <a:r>
              <a:rPr kumimoji="1" lang="en-US" altLang="ja-JP" sz="2000" b="1" dirty="0">
                <a:solidFill>
                  <a:schemeClr val="tx1"/>
                </a:solidFill>
              </a:rPr>
              <a:t>TL-GPRSM</a:t>
            </a:r>
            <a:r>
              <a:rPr kumimoji="1" lang="ja-JP" altLang="en-US" sz="2000" b="1" dirty="0">
                <a:solidFill>
                  <a:schemeClr val="tx1"/>
                </a:solidFill>
              </a:rPr>
              <a:t>の計算コスト削減効果及びその説明性について検証することで有効性を示す</a:t>
            </a:r>
            <a:endParaRPr kumimoji="1" lang="ja-JP" altLang="en-US" sz="2000" dirty="0"/>
          </a:p>
        </p:txBody>
      </p:sp>
      <p:sp>
        <p:nvSpPr>
          <p:cNvPr id="72" name="四角形: 角を丸くする 93">
            <a:extLst>
              <a:ext uri="{FF2B5EF4-FFF2-40B4-BE49-F238E27FC236}">
                <a16:creationId xmlns:a16="http://schemas.microsoft.com/office/drawing/2014/main" id="{2D292919-5F06-D84B-A17B-C7B177089B10}"/>
              </a:ext>
            </a:extLst>
          </p:cNvPr>
          <p:cNvSpPr/>
          <p:nvPr/>
        </p:nvSpPr>
        <p:spPr>
          <a:xfrm rot="600000">
            <a:off x="867466" y="4486524"/>
            <a:ext cx="759019" cy="3226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b="1" u="sng" dirty="0">
                <a:solidFill>
                  <a:srgbClr val="FF0000"/>
                </a:solidFill>
              </a:rPr>
              <a:t>小規模</a:t>
            </a:r>
          </a:p>
        </p:txBody>
      </p:sp>
    </p:spTree>
    <p:extLst>
      <p:ext uri="{BB962C8B-B14F-4D97-AF65-F5344CB8AC3E}">
        <p14:creationId xmlns:p14="http://schemas.microsoft.com/office/powerpoint/2010/main" val="1818601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11EA945A-9D04-D258-AD61-CA65BAF7F288}"/>
              </a:ext>
            </a:extLst>
          </p:cNvPr>
          <p:cNvSpPr/>
          <p:nvPr/>
        </p:nvSpPr>
        <p:spPr>
          <a:xfrm>
            <a:off x="270144" y="1011831"/>
            <a:ext cx="7980971" cy="1944606"/>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8668573-A2AA-D22D-7E62-40971F18E44D}"/>
              </a:ext>
            </a:extLst>
          </p:cNvPr>
          <p:cNvSpPr>
            <a:spLocks noGrp="1"/>
          </p:cNvSpPr>
          <p:nvPr>
            <p:ph type="title"/>
          </p:nvPr>
        </p:nvSpPr>
        <p:spPr/>
        <p:txBody>
          <a:bodyPr/>
          <a:lstStyle/>
          <a:p>
            <a:r>
              <a:rPr lang="ja-JP" altLang="en-US" dirty="0"/>
              <a:t>橋梁の</a:t>
            </a:r>
            <a:r>
              <a:rPr lang="en-US" altLang="ja-JP" dirty="0"/>
              <a:t>FE</a:t>
            </a:r>
            <a:r>
              <a:rPr lang="ja-JP" altLang="en-US" dirty="0"/>
              <a:t>モデル</a:t>
            </a:r>
            <a:endParaRPr kumimoji="1" lang="ja-JP" altLang="en-US" dirty="0"/>
          </a:p>
        </p:txBody>
      </p:sp>
      <p:pic>
        <p:nvPicPr>
          <p:cNvPr id="5" name="図 4">
            <a:extLst>
              <a:ext uri="{FF2B5EF4-FFF2-40B4-BE49-F238E27FC236}">
                <a16:creationId xmlns:a16="http://schemas.microsoft.com/office/drawing/2014/main" id="{B66DB479-E195-1C77-D164-04845EC2ADD9}"/>
              </a:ext>
            </a:extLst>
          </p:cNvPr>
          <p:cNvPicPr>
            <a:picLocks noChangeAspect="1"/>
          </p:cNvPicPr>
          <p:nvPr/>
        </p:nvPicPr>
        <p:blipFill>
          <a:blip r:embed="rId3"/>
          <a:stretch>
            <a:fillRect/>
          </a:stretch>
        </p:blipFill>
        <p:spPr>
          <a:xfrm>
            <a:off x="253786" y="3341309"/>
            <a:ext cx="2591729" cy="1074203"/>
          </a:xfrm>
          <a:prstGeom prst="rect">
            <a:avLst/>
          </a:prstGeom>
        </p:spPr>
      </p:pic>
      <p:sp>
        <p:nvSpPr>
          <p:cNvPr id="6" name="テキスト ボックス 5">
            <a:extLst>
              <a:ext uri="{FF2B5EF4-FFF2-40B4-BE49-F238E27FC236}">
                <a16:creationId xmlns:a16="http://schemas.microsoft.com/office/drawing/2014/main" id="{A1227464-56E8-C0EF-738E-C5D2CDE62614}"/>
              </a:ext>
            </a:extLst>
          </p:cNvPr>
          <p:cNvSpPr txBox="1"/>
          <p:nvPr/>
        </p:nvSpPr>
        <p:spPr>
          <a:xfrm rot="1134975">
            <a:off x="2131712" y="3202121"/>
            <a:ext cx="705358" cy="307777"/>
          </a:xfrm>
          <a:prstGeom prst="rect">
            <a:avLst/>
          </a:prstGeom>
          <a:noFill/>
        </p:spPr>
        <p:txBody>
          <a:bodyPr wrap="square" rtlCol="0">
            <a:spAutoFit/>
          </a:bodyPr>
          <a:lstStyle/>
          <a:p>
            <a:pPr algn="ctr"/>
            <a:r>
              <a:rPr kumimoji="1" lang="en-US" altLang="ja-JP" sz="1400" dirty="0">
                <a:solidFill>
                  <a:srgbClr val="FF0000"/>
                </a:solidFill>
                <a:latin typeface="Times New Roman" panose="02020603050405020304" pitchFamily="18" charset="0"/>
                <a:cs typeface="Times New Roman" panose="02020603050405020304" pitchFamily="18" charset="0"/>
              </a:rPr>
              <a:t>2200</a:t>
            </a:r>
            <a:endParaRPr kumimoji="1" lang="ja-JP" altLang="en-US" sz="1400" dirty="0">
              <a:solidFill>
                <a:srgbClr val="FF0000"/>
              </a:solidFill>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082869B3-3C04-1AD5-648A-FEE79A0EEAED}"/>
              </a:ext>
            </a:extLst>
          </p:cNvPr>
          <p:cNvSpPr txBox="1"/>
          <p:nvPr/>
        </p:nvSpPr>
        <p:spPr>
          <a:xfrm>
            <a:off x="163510" y="3226111"/>
            <a:ext cx="1455814" cy="369332"/>
          </a:xfrm>
          <a:prstGeom prst="rect">
            <a:avLst/>
          </a:prstGeom>
          <a:noFill/>
        </p:spPr>
        <p:txBody>
          <a:bodyPr wrap="square" rtlCol="0">
            <a:spAutoFit/>
          </a:bodyPr>
          <a:lstStyle/>
          <a:p>
            <a:r>
              <a:rPr kumimoji="1" lang="ja-JP" altLang="en-US" b="1" dirty="0"/>
              <a:t>全橋モデル</a:t>
            </a:r>
          </a:p>
        </p:txBody>
      </p:sp>
      <p:pic>
        <p:nvPicPr>
          <p:cNvPr id="13" name="図 12">
            <a:extLst>
              <a:ext uri="{FF2B5EF4-FFF2-40B4-BE49-F238E27FC236}">
                <a16:creationId xmlns:a16="http://schemas.microsoft.com/office/drawing/2014/main" id="{37D5327D-6E9F-29D2-86BC-BD9C15838D41}"/>
              </a:ext>
            </a:extLst>
          </p:cNvPr>
          <p:cNvPicPr/>
          <p:nvPr/>
        </p:nvPicPr>
        <p:blipFill rotWithShape="1">
          <a:blip r:embed="rId4">
            <a:extLst>
              <a:ext uri="{28A0092B-C50C-407E-A947-70E740481C1C}">
                <a14:useLocalDpi xmlns:a14="http://schemas.microsoft.com/office/drawing/2010/main" val="0"/>
              </a:ext>
            </a:extLst>
          </a:blip>
          <a:srcRect l="37669" t="11482" r="28945" b="17704"/>
          <a:stretch/>
        </p:blipFill>
        <p:spPr bwMode="auto">
          <a:xfrm>
            <a:off x="416516" y="4942917"/>
            <a:ext cx="1478875" cy="1196159"/>
          </a:xfrm>
          <a:prstGeom prst="rect">
            <a:avLst/>
          </a:prstGeom>
          <a:noFill/>
          <a:ln>
            <a:noFill/>
          </a:ln>
        </p:spPr>
      </p:pic>
      <p:sp>
        <p:nvSpPr>
          <p:cNvPr id="14" name="テキスト ボックス 13">
            <a:extLst>
              <a:ext uri="{FF2B5EF4-FFF2-40B4-BE49-F238E27FC236}">
                <a16:creationId xmlns:a16="http://schemas.microsoft.com/office/drawing/2014/main" id="{EF97F2EE-73E0-9219-D9A9-C8B4EE2C2123}"/>
              </a:ext>
            </a:extLst>
          </p:cNvPr>
          <p:cNvSpPr txBox="1"/>
          <p:nvPr/>
        </p:nvSpPr>
        <p:spPr>
          <a:xfrm>
            <a:off x="163510" y="4579223"/>
            <a:ext cx="1455814" cy="369332"/>
          </a:xfrm>
          <a:prstGeom prst="rect">
            <a:avLst/>
          </a:prstGeom>
          <a:noFill/>
        </p:spPr>
        <p:txBody>
          <a:bodyPr wrap="square" rtlCol="0">
            <a:spAutoFit/>
          </a:bodyPr>
          <a:lstStyle/>
          <a:p>
            <a:r>
              <a:rPr kumimoji="1" lang="ja-JP" altLang="en-US" b="1" dirty="0"/>
              <a:t>摩擦の考慮</a:t>
            </a:r>
          </a:p>
        </p:txBody>
      </p:sp>
      <p:sp>
        <p:nvSpPr>
          <p:cNvPr id="15" name="矢印: 右 131">
            <a:extLst>
              <a:ext uri="{FF2B5EF4-FFF2-40B4-BE49-F238E27FC236}">
                <a16:creationId xmlns:a16="http://schemas.microsoft.com/office/drawing/2014/main" id="{26BFFE3A-AA2F-26CC-EA31-BC1D507379F4}"/>
              </a:ext>
            </a:extLst>
          </p:cNvPr>
          <p:cNvSpPr/>
          <p:nvPr/>
        </p:nvSpPr>
        <p:spPr>
          <a:xfrm>
            <a:off x="2537542" y="4107075"/>
            <a:ext cx="1121571" cy="68103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 name="グループ化 27">
            <a:extLst>
              <a:ext uri="{FF2B5EF4-FFF2-40B4-BE49-F238E27FC236}">
                <a16:creationId xmlns:a16="http://schemas.microsoft.com/office/drawing/2014/main" id="{9DE6B353-390F-6526-F635-EA08D743D7D7}"/>
              </a:ext>
            </a:extLst>
          </p:cNvPr>
          <p:cNvGrpSpPr/>
          <p:nvPr/>
        </p:nvGrpSpPr>
        <p:grpSpPr>
          <a:xfrm>
            <a:off x="3609487" y="3571571"/>
            <a:ext cx="3183214" cy="1399373"/>
            <a:chOff x="3742430" y="4133527"/>
            <a:chExt cx="3183214" cy="1399373"/>
          </a:xfrm>
        </p:grpSpPr>
        <p:pic>
          <p:nvPicPr>
            <p:cNvPr id="16" name="図 15">
              <a:extLst>
                <a:ext uri="{FF2B5EF4-FFF2-40B4-BE49-F238E27FC236}">
                  <a16:creationId xmlns:a16="http://schemas.microsoft.com/office/drawing/2014/main" id="{B2390D43-B37C-7032-59BB-420FB976DD76}"/>
                </a:ext>
              </a:extLst>
            </p:cNvPr>
            <p:cNvPicPr>
              <a:picLocks noChangeAspect="1"/>
            </p:cNvPicPr>
            <p:nvPr/>
          </p:nvPicPr>
          <p:blipFill>
            <a:blip r:embed="rId5"/>
            <a:stretch>
              <a:fillRect/>
            </a:stretch>
          </p:blipFill>
          <p:spPr>
            <a:xfrm>
              <a:off x="4096099" y="4422256"/>
              <a:ext cx="2557610" cy="1110644"/>
            </a:xfrm>
            <a:prstGeom prst="rect">
              <a:avLst/>
            </a:prstGeom>
          </p:spPr>
        </p:pic>
        <p:sp>
          <p:nvSpPr>
            <p:cNvPr id="17" name="テキスト ボックス 16">
              <a:extLst>
                <a:ext uri="{FF2B5EF4-FFF2-40B4-BE49-F238E27FC236}">
                  <a16:creationId xmlns:a16="http://schemas.microsoft.com/office/drawing/2014/main" id="{935D0101-8807-80CB-791B-72B963F5DBA5}"/>
                </a:ext>
              </a:extLst>
            </p:cNvPr>
            <p:cNvSpPr txBox="1"/>
            <p:nvPr/>
          </p:nvSpPr>
          <p:spPr>
            <a:xfrm>
              <a:off x="3795445" y="4133527"/>
              <a:ext cx="1455814" cy="369332"/>
            </a:xfrm>
            <a:prstGeom prst="rect">
              <a:avLst/>
            </a:prstGeom>
            <a:noFill/>
          </p:spPr>
          <p:txBody>
            <a:bodyPr wrap="square" rtlCol="0">
              <a:spAutoFit/>
            </a:bodyPr>
            <a:lstStyle/>
            <a:p>
              <a:pPr algn="ctr"/>
              <a:r>
                <a:rPr kumimoji="1" lang="ja-JP" altLang="en-US" b="1" dirty="0"/>
                <a:t>半桁モデル</a:t>
              </a:r>
            </a:p>
          </p:txBody>
        </p:sp>
        <p:sp>
          <p:nvSpPr>
            <p:cNvPr id="18" name="正方形/長方形 17">
              <a:extLst>
                <a:ext uri="{FF2B5EF4-FFF2-40B4-BE49-F238E27FC236}">
                  <a16:creationId xmlns:a16="http://schemas.microsoft.com/office/drawing/2014/main" id="{F4010CDC-AFB9-5054-1B6A-890449849C57}"/>
                </a:ext>
              </a:extLst>
            </p:cNvPr>
            <p:cNvSpPr/>
            <p:nvPr/>
          </p:nvSpPr>
          <p:spPr>
            <a:xfrm>
              <a:off x="6109914" y="4684778"/>
              <a:ext cx="324000" cy="288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6EE07D8-963B-8A65-2EC8-2F24F43C7129}"/>
                </a:ext>
              </a:extLst>
            </p:cNvPr>
            <p:cNvSpPr txBox="1"/>
            <p:nvPr/>
          </p:nvSpPr>
          <p:spPr>
            <a:xfrm>
              <a:off x="3742430" y="5123530"/>
              <a:ext cx="641701" cy="338554"/>
            </a:xfrm>
            <a:prstGeom prst="rect">
              <a:avLst/>
            </a:prstGeom>
            <a:noFill/>
          </p:spPr>
          <p:txBody>
            <a:bodyPr wrap="square" rtlCol="0">
              <a:spAutoFit/>
            </a:bodyPr>
            <a:lstStyle/>
            <a:p>
              <a:pPr algn="ctr"/>
              <a:r>
                <a:rPr kumimoji="1" lang="en-US" altLang="ja-JP" sz="1600" dirty="0">
                  <a:latin typeface="Times New Roman" panose="02020603050405020304" pitchFamily="18" charset="0"/>
                  <a:cs typeface="Times New Roman" panose="02020603050405020304" pitchFamily="18" charset="0"/>
                </a:rPr>
                <a:t>Fix</a:t>
              </a:r>
              <a:endParaRPr kumimoji="1" lang="ja-JP" altLang="en-US" sz="1600" dirty="0">
                <a:latin typeface="Times New Roman" panose="02020603050405020304" pitchFamily="18" charset="0"/>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182FFE1B-6465-55E8-C1FE-58F2A1352B60}"/>
                </a:ext>
              </a:extLst>
            </p:cNvPr>
            <p:cNvSpPr txBox="1"/>
            <p:nvPr/>
          </p:nvSpPr>
          <p:spPr>
            <a:xfrm>
              <a:off x="6201315" y="4188985"/>
              <a:ext cx="724329" cy="338554"/>
            </a:xfrm>
            <a:prstGeom prst="rect">
              <a:avLst/>
            </a:prstGeom>
            <a:noFill/>
          </p:spPr>
          <p:txBody>
            <a:bodyPr wrap="square" rtlCol="0">
              <a:spAutoFit/>
            </a:bodyPr>
            <a:lstStyle/>
            <a:p>
              <a:pPr algn="ctr"/>
              <a:r>
                <a:rPr kumimoji="1" lang="en-US" altLang="ja-JP" sz="1600" dirty="0">
                  <a:latin typeface="Times New Roman" panose="02020603050405020304" pitchFamily="18" charset="0"/>
                  <a:cs typeface="Times New Roman" panose="02020603050405020304" pitchFamily="18" charset="0"/>
                </a:rPr>
                <a:t>Move</a:t>
              </a:r>
              <a:endParaRPr kumimoji="1" lang="ja-JP" altLang="en-US" sz="1600" dirty="0">
                <a:latin typeface="Times New Roman" panose="02020603050405020304" pitchFamily="18" charset="0"/>
                <a:cs typeface="Times New Roman" panose="02020603050405020304" pitchFamily="18" charset="0"/>
              </a:endParaRPr>
            </a:p>
          </p:txBody>
        </p:sp>
      </p:grpSp>
      <p:pic>
        <p:nvPicPr>
          <p:cNvPr id="23" name="図 22">
            <a:extLst>
              <a:ext uri="{FF2B5EF4-FFF2-40B4-BE49-F238E27FC236}">
                <a16:creationId xmlns:a16="http://schemas.microsoft.com/office/drawing/2014/main" id="{1A5B5F6C-4DA6-FFC3-59C1-F373FC77196B}"/>
              </a:ext>
            </a:extLst>
          </p:cNvPr>
          <p:cNvPicPr>
            <a:picLocks noChangeAspect="1"/>
          </p:cNvPicPr>
          <p:nvPr/>
        </p:nvPicPr>
        <p:blipFill>
          <a:blip r:embed="rId6"/>
          <a:stretch>
            <a:fillRect/>
          </a:stretch>
        </p:blipFill>
        <p:spPr>
          <a:xfrm>
            <a:off x="7570538" y="3980380"/>
            <a:ext cx="1435950" cy="1050697"/>
          </a:xfrm>
          <a:prstGeom prst="rect">
            <a:avLst/>
          </a:prstGeom>
          <a:ln w="19050">
            <a:solidFill>
              <a:srgbClr val="FF0000"/>
            </a:solidFill>
          </a:ln>
        </p:spPr>
      </p:pic>
      <p:sp>
        <p:nvSpPr>
          <p:cNvPr id="24" name="テキスト ボックス 23">
            <a:extLst>
              <a:ext uri="{FF2B5EF4-FFF2-40B4-BE49-F238E27FC236}">
                <a16:creationId xmlns:a16="http://schemas.microsoft.com/office/drawing/2014/main" id="{6E19F4D7-4506-198B-21AA-640017F98DCF}"/>
              </a:ext>
            </a:extLst>
          </p:cNvPr>
          <p:cNvSpPr txBox="1"/>
          <p:nvPr/>
        </p:nvSpPr>
        <p:spPr>
          <a:xfrm>
            <a:off x="7622910" y="3974989"/>
            <a:ext cx="762617" cy="365772"/>
          </a:xfrm>
          <a:prstGeom prst="rect">
            <a:avLst/>
          </a:prstGeom>
          <a:noFill/>
        </p:spPr>
        <p:txBody>
          <a:bodyPr wrap="square" rtlCol="0">
            <a:spAutoFit/>
          </a:bodyPr>
          <a:lstStyle/>
          <a:p>
            <a:pPr algn="ctr"/>
            <a:r>
              <a:rPr kumimoji="1" lang="en-US" altLang="ja-JP" sz="1400" dirty="0">
                <a:solidFill>
                  <a:schemeClr val="bg1"/>
                </a:solidFill>
                <a:latin typeface="Times New Roman" panose="02020603050405020304" pitchFamily="18" charset="0"/>
                <a:cs typeface="Times New Roman" panose="02020603050405020304" pitchFamily="18" charset="0"/>
              </a:rPr>
              <a:t>400</a:t>
            </a:r>
            <a:endParaRPr kumimoji="1" lang="ja-JP" altLang="en-US" sz="1400" dirty="0">
              <a:solidFill>
                <a:schemeClr val="bg1"/>
              </a:solidFill>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51C40AA5-E7E5-78A6-3D81-07C94AB03F94}"/>
              </a:ext>
            </a:extLst>
          </p:cNvPr>
          <p:cNvSpPr txBox="1"/>
          <p:nvPr/>
        </p:nvSpPr>
        <p:spPr>
          <a:xfrm>
            <a:off x="8170629" y="3920433"/>
            <a:ext cx="762617" cy="365772"/>
          </a:xfrm>
          <a:prstGeom prst="rect">
            <a:avLst/>
          </a:prstGeom>
          <a:noFill/>
        </p:spPr>
        <p:txBody>
          <a:bodyPr wrap="square" rtlCol="0">
            <a:spAutoFit/>
          </a:bodyPr>
          <a:lstStyle/>
          <a:p>
            <a:pPr algn="ctr"/>
            <a:r>
              <a:rPr kumimoji="1" lang="en-US" altLang="ja-JP" sz="1400" dirty="0">
                <a:solidFill>
                  <a:schemeClr val="bg1"/>
                </a:solidFill>
                <a:latin typeface="Times New Roman" panose="02020603050405020304" pitchFamily="18" charset="0"/>
                <a:cs typeface="Times New Roman" panose="02020603050405020304" pitchFamily="18" charset="0"/>
              </a:rPr>
              <a:t>400</a:t>
            </a:r>
            <a:endParaRPr kumimoji="1" lang="ja-JP" altLang="en-US" sz="1400" dirty="0">
              <a:solidFill>
                <a:schemeClr val="bg1"/>
              </a:solidFill>
              <a:latin typeface="Times New Roman" panose="02020603050405020304" pitchFamily="18" charset="0"/>
              <a:cs typeface="Times New Roman" panose="02020603050405020304" pitchFamily="18" charset="0"/>
            </a:endParaRPr>
          </a:p>
        </p:txBody>
      </p:sp>
      <p:sp>
        <p:nvSpPr>
          <p:cNvPr id="26" name="テキスト ボックス 25">
            <a:extLst>
              <a:ext uri="{FF2B5EF4-FFF2-40B4-BE49-F238E27FC236}">
                <a16:creationId xmlns:a16="http://schemas.microsoft.com/office/drawing/2014/main" id="{1C023BDA-0998-AF33-F533-D86E8E0E1CA1}"/>
              </a:ext>
            </a:extLst>
          </p:cNvPr>
          <p:cNvSpPr txBox="1"/>
          <p:nvPr/>
        </p:nvSpPr>
        <p:spPr>
          <a:xfrm rot="16200000">
            <a:off x="7331926" y="4350317"/>
            <a:ext cx="762619" cy="365772"/>
          </a:xfrm>
          <a:prstGeom prst="rect">
            <a:avLst/>
          </a:prstGeom>
          <a:noFill/>
        </p:spPr>
        <p:txBody>
          <a:bodyPr wrap="square" rtlCol="0">
            <a:spAutoFit/>
          </a:bodyPr>
          <a:lstStyle/>
          <a:p>
            <a:pPr algn="ctr"/>
            <a:r>
              <a:rPr kumimoji="1" lang="en-US" altLang="ja-JP" sz="1400" dirty="0">
                <a:solidFill>
                  <a:schemeClr val="bg1"/>
                </a:solidFill>
                <a:latin typeface="Times New Roman" panose="02020603050405020304" pitchFamily="18" charset="0"/>
                <a:cs typeface="Times New Roman" panose="02020603050405020304" pitchFamily="18" charset="0"/>
              </a:rPr>
              <a:t>400</a:t>
            </a:r>
            <a:endParaRPr kumimoji="1" lang="ja-JP" altLang="en-US" sz="1400" dirty="0">
              <a:solidFill>
                <a:schemeClr val="bg1"/>
              </a:solidFill>
              <a:latin typeface="Times New Roman" panose="02020603050405020304" pitchFamily="18" charset="0"/>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99AFBC09-F734-B014-7A73-A9DED56D3980}"/>
              </a:ext>
            </a:extLst>
          </p:cNvPr>
          <p:cNvSpPr txBox="1"/>
          <p:nvPr/>
        </p:nvSpPr>
        <p:spPr>
          <a:xfrm>
            <a:off x="7340420" y="3628223"/>
            <a:ext cx="1455814" cy="369332"/>
          </a:xfrm>
          <a:prstGeom prst="rect">
            <a:avLst/>
          </a:prstGeom>
          <a:noFill/>
        </p:spPr>
        <p:txBody>
          <a:bodyPr wrap="square" rtlCol="0">
            <a:spAutoFit/>
          </a:bodyPr>
          <a:lstStyle/>
          <a:p>
            <a:pPr algn="ctr"/>
            <a:r>
              <a:rPr kumimoji="1" lang="ja-JP" altLang="en-US" b="1" dirty="0"/>
              <a:t>腐食領域</a:t>
            </a:r>
          </a:p>
        </p:txBody>
      </p:sp>
      <p:sp>
        <p:nvSpPr>
          <p:cNvPr id="29" name="四角形: 角を丸くする 28">
            <a:extLst>
              <a:ext uri="{FF2B5EF4-FFF2-40B4-BE49-F238E27FC236}">
                <a16:creationId xmlns:a16="http://schemas.microsoft.com/office/drawing/2014/main" id="{9CF448CA-860B-16E8-344B-1B3A6D3BFDB4}"/>
              </a:ext>
            </a:extLst>
          </p:cNvPr>
          <p:cNvSpPr/>
          <p:nvPr/>
        </p:nvSpPr>
        <p:spPr>
          <a:xfrm>
            <a:off x="2223300" y="5140162"/>
            <a:ext cx="2772374" cy="761273"/>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全橋モデルと挙動が</a:t>
            </a:r>
            <a:br>
              <a:rPr kumimoji="1" lang="en-US" altLang="ja-JP" sz="2000" b="1" dirty="0">
                <a:solidFill>
                  <a:schemeClr val="bg1"/>
                </a:solidFill>
              </a:rPr>
            </a:br>
            <a:r>
              <a:rPr kumimoji="1" lang="ja-JP" altLang="en-US" sz="2000" b="1" dirty="0">
                <a:solidFill>
                  <a:schemeClr val="bg1"/>
                </a:solidFill>
              </a:rPr>
              <a:t>一致するように調整</a:t>
            </a:r>
          </a:p>
        </p:txBody>
      </p:sp>
      <p:sp>
        <p:nvSpPr>
          <p:cNvPr id="30" name="直角三角形 29">
            <a:extLst>
              <a:ext uri="{FF2B5EF4-FFF2-40B4-BE49-F238E27FC236}">
                <a16:creationId xmlns:a16="http://schemas.microsoft.com/office/drawing/2014/main" id="{1825F431-60FA-3143-0F74-2A446B69FCD5}"/>
              </a:ext>
            </a:extLst>
          </p:cNvPr>
          <p:cNvSpPr/>
          <p:nvPr/>
        </p:nvSpPr>
        <p:spPr>
          <a:xfrm rot="8100000">
            <a:off x="2770635" y="4972041"/>
            <a:ext cx="433664" cy="43366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A71899B8-4327-FFE7-1DB5-7FAD6B41AED7}"/>
              </a:ext>
            </a:extLst>
          </p:cNvPr>
          <p:cNvSpPr txBox="1"/>
          <p:nvPr/>
        </p:nvSpPr>
        <p:spPr>
          <a:xfrm>
            <a:off x="5781103" y="5361870"/>
            <a:ext cx="3132379" cy="600164"/>
          </a:xfrm>
          <a:prstGeom prst="rect">
            <a:avLst/>
          </a:prstGeom>
          <a:noFill/>
        </p:spPr>
        <p:txBody>
          <a:bodyPr wrap="square">
            <a:spAutoFit/>
          </a:bodyPr>
          <a:lstStyle/>
          <a:p>
            <a:r>
              <a:rPr lang="ja-JP" altLang="en-US" sz="1100" dirty="0"/>
              <a:t>松島史弥：桁端部劣化損傷を有する鋼鈑桁橋の構造信頼性評価のためのセンシング 法の検討，横浜国立大学大学院，修士論文，</a:t>
            </a:r>
            <a:r>
              <a:rPr lang="en-US" altLang="ja-JP" sz="1100" dirty="0"/>
              <a:t>2017</a:t>
            </a:r>
            <a:r>
              <a:rPr lang="ja-JP" altLang="en-US" sz="1100" dirty="0"/>
              <a:t>． </a:t>
            </a:r>
          </a:p>
        </p:txBody>
      </p:sp>
      <p:sp>
        <p:nvSpPr>
          <p:cNvPr id="35" name="テキスト ボックス 34">
            <a:extLst>
              <a:ext uri="{FF2B5EF4-FFF2-40B4-BE49-F238E27FC236}">
                <a16:creationId xmlns:a16="http://schemas.microsoft.com/office/drawing/2014/main" id="{99C977BE-DDEF-EC97-931B-335E8DC20ABA}"/>
              </a:ext>
            </a:extLst>
          </p:cNvPr>
          <p:cNvSpPr txBox="1"/>
          <p:nvPr/>
        </p:nvSpPr>
        <p:spPr>
          <a:xfrm>
            <a:off x="481064" y="893800"/>
            <a:ext cx="3245986" cy="1990738"/>
          </a:xfrm>
          <a:prstGeom prst="rect">
            <a:avLst/>
          </a:prstGeom>
          <a:noFill/>
        </p:spPr>
        <p:txBody>
          <a:bodyPr wrap="square" numCol="1" rtlCol="0">
            <a:spAutoFit/>
          </a:bodyPr>
          <a:lstStyle/>
          <a:p>
            <a:pPr>
              <a:lnSpc>
                <a:spcPct val="125000"/>
              </a:lnSpc>
            </a:pPr>
            <a:endParaRPr kumimoji="1" lang="en-US" altLang="ja-JP" sz="2000" dirty="0">
              <a:latin typeface="游ゴシック Medium" panose="020B0500000000000000" pitchFamily="50" charset="-128"/>
              <a:ea typeface="游ゴシック Medium" panose="020B0500000000000000" pitchFamily="50" charset="-128"/>
            </a:endParaRPr>
          </a:p>
          <a:p>
            <a:pPr>
              <a:lnSpc>
                <a:spcPct val="125000"/>
              </a:lnSpc>
            </a:pPr>
            <a:r>
              <a:rPr kumimoji="1" lang="ja-JP" altLang="en-US" sz="2000" dirty="0">
                <a:latin typeface="游ゴシック Medium" panose="020B0500000000000000" pitchFamily="50" charset="-128"/>
                <a:ea typeface="游ゴシック Medium" panose="020B0500000000000000" pitchFamily="50" charset="-128"/>
              </a:rPr>
              <a:t>支間長　　：</a:t>
            </a:r>
            <a:r>
              <a:rPr kumimoji="1" lang="en-US" altLang="ja-JP" sz="2000" dirty="0">
                <a:latin typeface="游ゴシック Medium" panose="020B0500000000000000" pitchFamily="50" charset="-128"/>
                <a:ea typeface="游ゴシック Medium" panose="020B0500000000000000" pitchFamily="50" charset="-128"/>
              </a:rPr>
              <a:t>20000 mm</a:t>
            </a:r>
          </a:p>
          <a:p>
            <a:pPr>
              <a:lnSpc>
                <a:spcPct val="125000"/>
              </a:lnSpc>
            </a:pPr>
            <a:r>
              <a:rPr kumimoji="1" lang="ja-JP" altLang="en-US" sz="2000" dirty="0">
                <a:latin typeface="游ゴシック Medium" panose="020B0500000000000000" pitchFamily="50" charset="-128"/>
                <a:ea typeface="游ゴシック Medium" panose="020B0500000000000000" pitchFamily="50" charset="-128"/>
              </a:rPr>
              <a:t>幅員　　　：</a:t>
            </a:r>
            <a:r>
              <a:rPr kumimoji="1" lang="en-US" altLang="ja-JP" sz="2000" dirty="0">
                <a:latin typeface="游ゴシック Medium" panose="020B0500000000000000" pitchFamily="50" charset="-128"/>
                <a:ea typeface="游ゴシック Medium" panose="020B0500000000000000" pitchFamily="50" charset="-128"/>
              </a:rPr>
              <a:t>10700 mm</a:t>
            </a:r>
          </a:p>
          <a:p>
            <a:pPr>
              <a:lnSpc>
                <a:spcPct val="125000"/>
              </a:lnSpc>
            </a:pPr>
            <a:r>
              <a:rPr kumimoji="1" lang="ja-JP" altLang="en-US" sz="2000" dirty="0">
                <a:latin typeface="游ゴシック Medium" panose="020B0500000000000000" pitchFamily="50" charset="-128"/>
                <a:ea typeface="游ゴシック Medium" panose="020B0500000000000000" pitchFamily="50" charset="-128"/>
              </a:rPr>
              <a:t>主桁各部材：シェル要素</a:t>
            </a:r>
            <a:endParaRPr kumimoji="1" lang="en-US" altLang="ja-JP" sz="2000" dirty="0">
              <a:latin typeface="游ゴシック Medium" panose="020B0500000000000000" pitchFamily="50" charset="-128"/>
              <a:ea typeface="游ゴシック Medium" panose="020B0500000000000000" pitchFamily="50" charset="-128"/>
            </a:endParaRPr>
          </a:p>
          <a:p>
            <a:pPr>
              <a:lnSpc>
                <a:spcPct val="125000"/>
              </a:lnSpc>
            </a:pPr>
            <a:r>
              <a:rPr kumimoji="1" lang="ja-JP" altLang="en-US" sz="2000" dirty="0">
                <a:latin typeface="游ゴシック Medium" panose="020B0500000000000000" pitchFamily="50" charset="-128"/>
                <a:ea typeface="游ゴシック Medium" panose="020B0500000000000000" pitchFamily="50" charset="-128"/>
              </a:rPr>
              <a:t>床版　　　：シェル要素</a:t>
            </a:r>
            <a:endParaRPr kumimoji="1" lang="en-US" altLang="ja-JP" sz="2000" dirty="0">
              <a:latin typeface="游ゴシック Medium" panose="020B0500000000000000" pitchFamily="50" charset="-128"/>
              <a:ea typeface="游ゴシック Medium" panose="020B0500000000000000" pitchFamily="50" charset="-128"/>
            </a:endParaRPr>
          </a:p>
        </p:txBody>
      </p:sp>
      <p:sp>
        <p:nvSpPr>
          <p:cNvPr id="36" name="テキスト ボックス 35">
            <a:extLst>
              <a:ext uri="{FF2B5EF4-FFF2-40B4-BE49-F238E27FC236}">
                <a16:creationId xmlns:a16="http://schemas.microsoft.com/office/drawing/2014/main" id="{22A852C5-019A-3CA5-4399-8099FB4C7DED}"/>
              </a:ext>
            </a:extLst>
          </p:cNvPr>
          <p:cNvSpPr txBox="1"/>
          <p:nvPr/>
        </p:nvSpPr>
        <p:spPr>
          <a:xfrm>
            <a:off x="3897218" y="1265993"/>
            <a:ext cx="3407225" cy="1221296"/>
          </a:xfrm>
          <a:prstGeom prst="rect">
            <a:avLst/>
          </a:prstGeom>
          <a:noFill/>
        </p:spPr>
        <p:txBody>
          <a:bodyPr wrap="square" numCol="1" rtlCol="0">
            <a:spAutoFit/>
          </a:bodyPr>
          <a:lstStyle/>
          <a:p>
            <a:pPr>
              <a:lnSpc>
                <a:spcPct val="125000"/>
              </a:lnSpc>
            </a:pPr>
            <a:r>
              <a:rPr kumimoji="1" lang="ja-JP" altLang="en-US" sz="2000" dirty="0">
                <a:latin typeface="游ゴシック Medium" panose="020B0500000000000000" pitchFamily="50" charset="-128"/>
                <a:ea typeface="游ゴシック Medium" panose="020B0500000000000000" pitchFamily="50" charset="-128"/>
              </a:rPr>
              <a:t>鋼製線支承：ソリッド要素</a:t>
            </a:r>
            <a:endParaRPr kumimoji="1" lang="en-US" altLang="ja-JP" sz="2000" dirty="0">
              <a:latin typeface="游ゴシック Medium" panose="020B0500000000000000" pitchFamily="50" charset="-128"/>
              <a:ea typeface="游ゴシック Medium" panose="020B0500000000000000" pitchFamily="50" charset="-128"/>
            </a:endParaRPr>
          </a:p>
          <a:p>
            <a:pPr>
              <a:lnSpc>
                <a:spcPct val="125000"/>
              </a:lnSpc>
            </a:pPr>
            <a:r>
              <a:rPr kumimoji="1" lang="ja-JP" altLang="en-US" sz="2000" dirty="0">
                <a:latin typeface="游ゴシック Medium" panose="020B0500000000000000" pitchFamily="50" charset="-128"/>
                <a:ea typeface="游ゴシック Medium" panose="020B0500000000000000" pitchFamily="50" charset="-128"/>
              </a:rPr>
              <a:t>要素数　　：</a:t>
            </a:r>
            <a:r>
              <a:rPr kumimoji="1" lang="en-US" altLang="ja-JP" sz="2000" dirty="0">
                <a:latin typeface="游ゴシック Medium" panose="020B0500000000000000" pitchFamily="50" charset="-128"/>
                <a:ea typeface="游ゴシック Medium" panose="020B0500000000000000" pitchFamily="50" charset="-128"/>
              </a:rPr>
              <a:t>104799</a:t>
            </a:r>
          </a:p>
          <a:p>
            <a:pPr>
              <a:lnSpc>
                <a:spcPct val="125000"/>
              </a:lnSpc>
            </a:pPr>
            <a:r>
              <a:rPr kumimoji="1" lang="ja-JP" altLang="en-US" sz="2000" dirty="0">
                <a:latin typeface="游ゴシック Medium" panose="020B0500000000000000" pitchFamily="50" charset="-128"/>
                <a:ea typeface="游ゴシック Medium" panose="020B0500000000000000" pitchFamily="50" charset="-128"/>
              </a:rPr>
              <a:t>解析ソフト：</a:t>
            </a:r>
            <a:r>
              <a:rPr kumimoji="1" lang="en-US" altLang="ja-JP" sz="2000" dirty="0">
                <a:latin typeface="游ゴシック Medium" panose="020B0500000000000000" pitchFamily="50" charset="-128"/>
                <a:ea typeface="游ゴシック Medium" panose="020B0500000000000000" pitchFamily="50" charset="-128"/>
              </a:rPr>
              <a:t>Abaqus</a:t>
            </a:r>
            <a:endParaRPr kumimoji="1" lang="ja-JP" altLang="en-US" sz="2000" dirty="0">
              <a:latin typeface="游ゴシック Medium" panose="020B0500000000000000" pitchFamily="50" charset="-128"/>
              <a:ea typeface="游ゴシック Medium" panose="020B0500000000000000" pitchFamily="50" charset="-128"/>
            </a:endParaRPr>
          </a:p>
        </p:txBody>
      </p:sp>
      <p:sp>
        <p:nvSpPr>
          <p:cNvPr id="34" name="正方形/長方形 33">
            <a:extLst>
              <a:ext uri="{FF2B5EF4-FFF2-40B4-BE49-F238E27FC236}">
                <a16:creationId xmlns:a16="http://schemas.microsoft.com/office/drawing/2014/main" id="{1DC4CF40-6D7A-523C-E6D6-BB5C15733C6D}"/>
              </a:ext>
            </a:extLst>
          </p:cNvPr>
          <p:cNvSpPr/>
          <p:nvPr/>
        </p:nvSpPr>
        <p:spPr>
          <a:xfrm>
            <a:off x="625167" y="794065"/>
            <a:ext cx="4813301" cy="45675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400" b="1" dirty="0">
                <a:solidFill>
                  <a:schemeClr val="tx1"/>
                </a:solidFill>
                <a:latin typeface="Yu Gothic" panose="020B0400000000000000" pitchFamily="34" charset="-128"/>
                <a:ea typeface="Yu Gothic" panose="020B0400000000000000" pitchFamily="34" charset="-128"/>
              </a:rPr>
              <a:t>解析モデル：標準的な単純 </a:t>
            </a:r>
            <a:r>
              <a:rPr kumimoji="1" lang="en-US" altLang="ja-JP" sz="2400" b="1" dirty="0">
                <a:solidFill>
                  <a:schemeClr val="tx1"/>
                </a:solidFill>
                <a:latin typeface="Yu Gothic" panose="020B0400000000000000" pitchFamily="34" charset="-128"/>
                <a:ea typeface="Yu Gothic" panose="020B0400000000000000" pitchFamily="34" charset="-128"/>
              </a:rPr>
              <a:t>I </a:t>
            </a:r>
            <a:r>
              <a:rPr kumimoji="1" lang="ja-JP" altLang="en-US" sz="2400" b="1" dirty="0">
                <a:solidFill>
                  <a:schemeClr val="tx1"/>
                </a:solidFill>
                <a:latin typeface="Yu Gothic" panose="020B0400000000000000" pitchFamily="34" charset="-128"/>
                <a:ea typeface="Yu Gothic" panose="020B0400000000000000" pitchFamily="34" charset="-128"/>
              </a:rPr>
              <a:t>桁橋</a:t>
            </a:r>
          </a:p>
        </p:txBody>
      </p:sp>
      <p:sp>
        <p:nvSpPr>
          <p:cNvPr id="38" name="角丸四角形 11">
            <a:extLst>
              <a:ext uri="{FF2B5EF4-FFF2-40B4-BE49-F238E27FC236}">
                <a16:creationId xmlns:a16="http://schemas.microsoft.com/office/drawing/2014/main" id="{94C8FBBC-992C-7DB2-EC9B-4D44F443D470}"/>
              </a:ext>
            </a:extLst>
          </p:cNvPr>
          <p:cNvSpPr/>
          <p:nvPr/>
        </p:nvSpPr>
        <p:spPr>
          <a:xfrm>
            <a:off x="-1" y="6210111"/>
            <a:ext cx="9144001" cy="5730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➡境界面の摩擦を考慮した高計算コストなモデル</a:t>
            </a:r>
          </a:p>
        </p:txBody>
      </p:sp>
      <p:sp>
        <p:nvSpPr>
          <p:cNvPr id="39" name="テキスト ボックス 38">
            <a:extLst>
              <a:ext uri="{FF2B5EF4-FFF2-40B4-BE49-F238E27FC236}">
                <a16:creationId xmlns:a16="http://schemas.microsoft.com/office/drawing/2014/main" id="{1FFFB8FD-2EBB-84DB-0F79-9DB1343E170C}"/>
              </a:ext>
            </a:extLst>
          </p:cNvPr>
          <p:cNvSpPr txBox="1"/>
          <p:nvPr/>
        </p:nvSpPr>
        <p:spPr>
          <a:xfrm>
            <a:off x="89551" y="3937902"/>
            <a:ext cx="386639" cy="276999"/>
          </a:xfrm>
          <a:prstGeom prst="rect">
            <a:avLst/>
          </a:prstGeom>
          <a:noFill/>
        </p:spPr>
        <p:txBody>
          <a:bodyPr wrap="square" rtlCol="0">
            <a:spAutoFit/>
          </a:bodyPr>
          <a:lstStyle/>
          <a:p>
            <a:pPr algn="ctr"/>
            <a:r>
              <a:rPr kumimoji="1" lang="en-US" altLang="ja-JP" sz="1200" dirty="0">
                <a:solidFill>
                  <a:srgbClr val="0618C0"/>
                </a:solidFill>
                <a:latin typeface="Times New Roman" panose="02020603050405020304" pitchFamily="18" charset="0"/>
                <a:cs typeface="Times New Roman" panose="02020603050405020304" pitchFamily="18" charset="0"/>
              </a:rPr>
              <a:t>G1</a:t>
            </a:r>
            <a:endParaRPr kumimoji="1" lang="ja-JP" altLang="en-US" sz="1200" dirty="0">
              <a:solidFill>
                <a:srgbClr val="0618C0"/>
              </a:solidFill>
              <a:latin typeface="Times New Roman" panose="02020603050405020304" pitchFamily="18" charset="0"/>
              <a:cs typeface="Times New Roman" panose="02020603050405020304" pitchFamily="18" charset="0"/>
            </a:endParaRPr>
          </a:p>
        </p:txBody>
      </p:sp>
      <p:sp>
        <p:nvSpPr>
          <p:cNvPr id="40" name="テキスト ボックス 39">
            <a:extLst>
              <a:ext uri="{FF2B5EF4-FFF2-40B4-BE49-F238E27FC236}">
                <a16:creationId xmlns:a16="http://schemas.microsoft.com/office/drawing/2014/main" id="{B5FCDB44-D8FB-1FBA-BCA9-ACE9CB4C7DD6}"/>
              </a:ext>
            </a:extLst>
          </p:cNvPr>
          <p:cNvSpPr txBox="1"/>
          <p:nvPr/>
        </p:nvSpPr>
        <p:spPr>
          <a:xfrm>
            <a:off x="243880" y="4040438"/>
            <a:ext cx="386639" cy="276999"/>
          </a:xfrm>
          <a:prstGeom prst="rect">
            <a:avLst/>
          </a:prstGeom>
          <a:noFill/>
        </p:spPr>
        <p:txBody>
          <a:bodyPr wrap="square" rtlCol="0">
            <a:spAutoFit/>
          </a:bodyPr>
          <a:lstStyle/>
          <a:p>
            <a:pPr algn="ctr"/>
            <a:r>
              <a:rPr kumimoji="1" lang="en-US" altLang="ja-JP" sz="1200" dirty="0">
                <a:solidFill>
                  <a:srgbClr val="0618C0"/>
                </a:solidFill>
                <a:latin typeface="Times New Roman" panose="02020603050405020304" pitchFamily="18" charset="0"/>
                <a:cs typeface="Times New Roman" panose="02020603050405020304" pitchFamily="18" charset="0"/>
              </a:rPr>
              <a:t>G2</a:t>
            </a:r>
            <a:endParaRPr kumimoji="1" lang="ja-JP" altLang="en-US" sz="1200" dirty="0">
              <a:solidFill>
                <a:srgbClr val="0618C0"/>
              </a:solidFill>
              <a:latin typeface="Times New Roman" panose="02020603050405020304" pitchFamily="18" charset="0"/>
              <a:cs typeface="Times New Roman" panose="02020603050405020304" pitchFamily="18" charset="0"/>
            </a:endParaRPr>
          </a:p>
        </p:txBody>
      </p:sp>
      <p:sp>
        <p:nvSpPr>
          <p:cNvPr id="41" name="テキスト ボックス 40">
            <a:extLst>
              <a:ext uri="{FF2B5EF4-FFF2-40B4-BE49-F238E27FC236}">
                <a16:creationId xmlns:a16="http://schemas.microsoft.com/office/drawing/2014/main" id="{8095BBAA-5BA7-E3FD-BBE4-7D217164CE55}"/>
              </a:ext>
            </a:extLst>
          </p:cNvPr>
          <p:cNvSpPr txBox="1"/>
          <p:nvPr/>
        </p:nvSpPr>
        <p:spPr>
          <a:xfrm>
            <a:off x="398209" y="4142974"/>
            <a:ext cx="386639" cy="276999"/>
          </a:xfrm>
          <a:prstGeom prst="rect">
            <a:avLst/>
          </a:prstGeom>
          <a:noFill/>
        </p:spPr>
        <p:txBody>
          <a:bodyPr wrap="square" rtlCol="0">
            <a:spAutoFit/>
          </a:bodyPr>
          <a:lstStyle/>
          <a:p>
            <a:pPr algn="ctr"/>
            <a:r>
              <a:rPr kumimoji="1" lang="en-US" altLang="ja-JP" sz="1200" dirty="0">
                <a:solidFill>
                  <a:srgbClr val="0618C0"/>
                </a:solidFill>
                <a:latin typeface="Times New Roman" panose="02020603050405020304" pitchFamily="18" charset="0"/>
                <a:cs typeface="Times New Roman" panose="02020603050405020304" pitchFamily="18" charset="0"/>
              </a:rPr>
              <a:t>G3</a:t>
            </a:r>
            <a:endParaRPr kumimoji="1" lang="ja-JP" altLang="en-US" sz="1200" dirty="0">
              <a:solidFill>
                <a:srgbClr val="0618C0"/>
              </a:solidFill>
              <a:latin typeface="Times New Roman" panose="02020603050405020304" pitchFamily="18" charset="0"/>
              <a:cs typeface="Times New Roman" panose="02020603050405020304" pitchFamily="18" charset="0"/>
            </a:endParaRPr>
          </a:p>
        </p:txBody>
      </p:sp>
      <p:sp>
        <p:nvSpPr>
          <p:cNvPr id="42" name="テキスト ボックス 41">
            <a:extLst>
              <a:ext uri="{FF2B5EF4-FFF2-40B4-BE49-F238E27FC236}">
                <a16:creationId xmlns:a16="http://schemas.microsoft.com/office/drawing/2014/main" id="{762C8139-DBF6-E097-C4CD-64CFC877649A}"/>
              </a:ext>
            </a:extLst>
          </p:cNvPr>
          <p:cNvSpPr txBox="1"/>
          <p:nvPr/>
        </p:nvSpPr>
        <p:spPr>
          <a:xfrm>
            <a:off x="552538" y="4245510"/>
            <a:ext cx="386639" cy="276999"/>
          </a:xfrm>
          <a:prstGeom prst="rect">
            <a:avLst/>
          </a:prstGeom>
          <a:noFill/>
        </p:spPr>
        <p:txBody>
          <a:bodyPr wrap="square" rtlCol="0">
            <a:spAutoFit/>
          </a:bodyPr>
          <a:lstStyle/>
          <a:p>
            <a:pPr algn="ctr"/>
            <a:r>
              <a:rPr kumimoji="1" lang="en-US" altLang="ja-JP" sz="1200" dirty="0">
                <a:solidFill>
                  <a:srgbClr val="0618C0"/>
                </a:solidFill>
                <a:latin typeface="Times New Roman" panose="02020603050405020304" pitchFamily="18" charset="0"/>
                <a:cs typeface="Times New Roman" panose="02020603050405020304" pitchFamily="18" charset="0"/>
              </a:rPr>
              <a:t>G4</a:t>
            </a:r>
            <a:endParaRPr kumimoji="1" lang="ja-JP" altLang="en-US" sz="1200" dirty="0">
              <a:solidFill>
                <a:srgbClr val="0618C0"/>
              </a:solidFill>
              <a:latin typeface="Times New Roman" panose="02020603050405020304" pitchFamily="18" charset="0"/>
              <a:cs typeface="Times New Roman" panose="02020603050405020304" pitchFamily="18" charset="0"/>
            </a:endParaRPr>
          </a:p>
        </p:txBody>
      </p:sp>
      <p:sp>
        <p:nvSpPr>
          <p:cNvPr id="43" name="テキスト ボックス 42">
            <a:extLst>
              <a:ext uri="{FF2B5EF4-FFF2-40B4-BE49-F238E27FC236}">
                <a16:creationId xmlns:a16="http://schemas.microsoft.com/office/drawing/2014/main" id="{10B70752-19B8-230B-AD38-A7BAF373A935}"/>
              </a:ext>
            </a:extLst>
          </p:cNvPr>
          <p:cNvSpPr txBox="1"/>
          <p:nvPr/>
        </p:nvSpPr>
        <p:spPr>
          <a:xfrm>
            <a:off x="706868" y="4348047"/>
            <a:ext cx="386639" cy="276999"/>
          </a:xfrm>
          <a:prstGeom prst="rect">
            <a:avLst/>
          </a:prstGeom>
          <a:noFill/>
        </p:spPr>
        <p:txBody>
          <a:bodyPr wrap="square" rtlCol="0">
            <a:spAutoFit/>
          </a:bodyPr>
          <a:lstStyle/>
          <a:p>
            <a:pPr algn="ctr"/>
            <a:r>
              <a:rPr kumimoji="1" lang="en-US" altLang="ja-JP" sz="1200" dirty="0">
                <a:solidFill>
                  <a:srgbClr val="0618C0"/>
                </a:solidFill>
                <a:latin typeface="Times New Roman" panose="02020603050405020304" pitchFamily="18" charset="0"/>
                <a:cs typeface="Times New Roman" panose="02020603050405020304" pitchFamily="18" charset="0"/>
              </a:rPr>
              <a:t>G5</a:t>
            </a:r>
            <a:endParaRPr kumimoji="1" lang="ja-JP" altLang="en-US" sz="1200" dirty="0">
              <a:solidFill>
                <a:srgbClr val="0618C0"/>
              </a:solidFill>
              <a:latin typeface="Times New Roman" panose="02020603050405020304" pitchFamily="18" charset="0"/>
              <a:cs typeface="Times New Roman" panose="02020603050405020304" pitchFamily="18" charset="0"/>
            </a:endParaRPr>
          </a:p>
        </p:txBody>
      </p:sp>
      <p:cxnSp>
        <p:nvCxnSpPr>
          <p:cNvPr id="32" name="直線コネクタ 31">
            <a:extLst>
              <a:ext uri="{FF2B5EF4-FFF2-40B4-BE49-F238E27FC236}">
                <a16:creationId xmlns:a16="http://schemas.microsoft.com/office/drawing/2014/main" id="{3BBB816D-57C5-0AA1-EF52-2594117C4CA4}"/>
              </a:ext>
            </a:extLst>
          </p:cNvPr>
          <p:cNvCxnSpPr/>
          <p:nvPr/>
        </p:nvCxnSpPr>
        <p:spPr>
          <a:xfrm flipH="1">
            <a:off x="6300971" y="3974989"/>
            <a:ext cx="1269567" cy="147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24F1040-72CC-1ACE-B3F0-952C9FCDEE09}"/>
              </a:ext>
            </a:extLst>
          </p:cNvPr>
          <p:cNvCxnSpPr>
            <a:cxnSpLocks/>
          </p:cNvCxnSpPr>
          <p:nvPr/>
        </p:nvCxnSpPr>
        <p:spPr>
          <a:xfrm flipH="1" flipV="1">
            <a:off x="6308005" y="4410822"/>
            <a:ext cx="1241663" cy="6302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743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5CFFCB-ABFD-055D-C4C8-3E29FFBDA6DE}"/>
              </a:ext>
            </a:extLst>
          </p:cNvPr>
          <p:cNvSpPr>
            <a:spLocks noGrp="1"/>
          </p:cNvSpPr>
          <p:nvPr>
            <p:ph type="title"/>
          </p:nvPr>
        </p:nvSpPr>
        <p:spPr/>
        <p:txBody>
          <a:bodyPr/>
          <a:lstStyle/>
          <a:p>
            <a:r>
              <a:rPr kumimoji="1" lang="ja-JP" altLang="en-US" dirty="0"/>
              <a:t>不確定性の設定</a:t>
            </a:r>
          </a:p>
        </p:txBody>
      </p:sp>
      <p:graphicFrame>
        <p:nvGraphicFramePr>
          <p:cNvPr id="4" name="表 3">
            <a:extLst>
              <a:ext uri="{FF2B5EF4-FFF2-40B4-BE49-F238E27FC236}">
                <a16:creationId xmlns:a16="http://schemas.microsoft.com/office/drawing/2014/main" id="{EE2754C9-504C-F5C6-0DF8-E5C4BB278F4B}"/>
              </a:ext>
            </a:extLst>
          </p:cNvPr>
          <p:cNvGraphicFramePr>
            <a:graphicFrameLocks noGrp="1"/>
          </p:cNvGraphicFramePr>
          <p:nvPr>
            <p:extLst>
              <p:ext uri="{D42A27DB-BD31-4B8C-83A1-F6EECF244321}">
                <p14:modId xmlns:p14="http://schemas.microsoft.com/office/powerpoint/2010/main" val="2051765098"/>
              </p:ext>
            </p:extLst>
          </p:nvPr>
        </p:nvGraphicFramePr>
        <p:xfrm>
          <a:off x="191129" y="797297"/>
          <a:ext cx="8761742" cy="5773356"/>
        </p:xfrm>
        <a:graphic>
          <a:graphicData uri="http://schemas.openxmlformats.org/drawingml/2006/table">
            <a:tbl>
              <a:tblPr firstRow="1" firstCol="1" bandRow="1"/>
              <a:tblGrid>
                <a:gridCol w="971045">
                  <a:extLst>
                    <a:ext uri="{9D8B030D-6E8A-4147-A177-3AD203B41FA5}">
                      <a16:colId xmlns:a16="http://schemas.microsoft.com/office/drawing/2014/main" val="3583879458"/>
                    </a:ext>
                  </a:extLst>
                </a:gridCol>
                <a:gridCol w="750275">
                  <a:extLst>
                    <a:ext uri="{9D8B030D-6E8A-4147-A177-3AD203B41FA5}">
                      <a16:colId xmlns:a16="http://schemas.microsoft.com/office/drawing/2014/main" val="3310127038"/>
                    </a:ext>
                  </a:extLst>
                </a:gridCol>
                <a:gridCol w="3107226">
                  <a:extLst>
                    <a:ext uri="{9D8B030D-6E8A-4147-A177-3AD203B41FA5}">
                      <a16:colId xmlns:a16="http://schemas.microsoft.com/office/drawing/2014/main" val="1265047438"/>
                    </a:ext>
                  </a:extLst>
                </a:gridCol>
                <a:gridCol w="1143929">
                  <a:extLst>
                    <a:ext uri="{9D8B030D-6E8A-4147-A177-3AD203B41FA5}">
                      <a16:colId xmlns:a16="http://schemas.microsoft.com/office/drawing/2014/main" val="3537208706"/>
                    </a:ext>
                  </a:extLst>
                </a:gridCol>
                <a:gridCol w="1143929">
                  <a:extLst>
                    <a:ext uri="{9D8B030D-6E8A-4147-A177-3AD203B41FA5}">
                      <a16:colId xmlns:a16="http://schemas.microsoft.com/office/drawing/2014/main" val="2052266216"/>
                    </a:ext>
                  </a:extLst>
                </a:gridCol>
                <a:gridCol w="822669">
                  <a:extLst>
                    <a:ext uri="{9D8B030D-6E8A-4147-A177-3AD203B41FA5}">
                      <a16:colId xmlns:a16="http://schemas.microsoft.com/office/drawing/2014/main" val="821862204"/>
                    </a:ext>
                  </a:extLst>
                </a:gridCol>
                <a:gridCol w="822669">
                  <a:extLst>
                    <a:ext uri="{9D8B030D-6E8A-4147-A177-3AD203B41FA5}">
                      <a16:colId xmlns:a16="http://schemas.microsoft.com/office/drawing/2014/main" val="3646712721"/>
                    </a:ext>
                  </a:extLst>
                </a:gridCol>
              </a:tblGrid>
              <a:tr h="288000">
                <a:tc rowSpan="2" gridSpan="3">
                  <a:txBody>
                    <a:bodyPr/>
                    <a:lstStyle/>
                    <a:p>
                      <a:pPr algn="ctr">
                        <a:lnSpc>
                          <a:spcPts val="1100"/>
                        </a:lnSpc>
                      </a:pPr>
                      <a:r>
                        <a:rPr lang="en-US" sz="1800" b="1" kern="0" dirty="0">
                          <a:effectLst/>
                          <a:latin typeface="+mn-ea"/>
                          <a:ea typeface="+mn-ea"/>
                        </a:rPr>
                        <a:t>FE </a:t>
                      </a:r>
                      <a:r>
                        <a:rPr lang="ja-JP" altLang="en-US" sz="1800" b="1" kern="0" dirty="0">
                          <a:effectLst/>
                          <a:latin typeface="+mn-ea"/>
                          <a:ea typeface="+mn-ea"/>
                        </a:rPr>
                        <a:t>モデルパラメータ</a:t>
                      </a:r>
                      <a:r>
                        <a:rPr lang="en-US" sz="1800" b="1" kern="0" dirty="0">
                          <a:effectLst/>
                          <a:latin typeface="+mn-ea"/>
                          <a:ea typeface="+mn-ea"/>
                        </a:rPr>
                        <a:t>(</a:t>
                      </a:r>
                      <a:r>
                        <a:rPr lang="ja-JP" altLang="en-US" sz="1800" b="1" kern="0" dirty="0">
                          <a:effectLst/>
                          <a:latin typeface="+mn-ea"/>
                          <a:ea typeface="+mn-ea"/>
                        </a:rPr>
                        <a:t>単位</a:t>
                      </a:r>
                      <a:r>
                        <a:rPr lang="en-US" sz="1800" b="1" kern="0" dirty="0">
                          <a:effectLst/>
                          <a:latin typeface="+mn-ea"/>
                          <a:ea typeface="+mn-ea"/>
                        </a:rPr>
                        <a:t>)</a:t>
                      </a:r>
                      <a:endParaRPr lang="ja-JP" sz="1800" b="1"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hMerge="1">
                  <a:txBody>
                    <a:bodyPr/>
                    <a:lstStyle/>
                    <a:p>
                      <a:endParaRPr kumimoji="1" lang="ja-JP" altLang="en-US"/>
                    </a:p>
                  </a:txBody>
                  <a:tcPr/>
                </a:tc>
                <a:tc rowSpan="2" hMerge="1">
                  <a:txBody>
                    <a:bodyPr/>
                    <a:lstStyle/>
                    <a:p>
                      <a:endParaRPr kumimoji="1" lang="ja-JP" altLang="en-US"/>
                    </a:p>
                  </a:txBody>
                  <a:tcPr/>
                </a:tc>
                <a:tc gridSpan="2">
                  <a:txBody>
                    <a:bodyPr/>
                    <a:lstStyle/>
                    <a:p>
                      <a:pPr algn="ctr">
                        <a:lnSpc>
                          <a:spcPts val="1200"/>
                        </a:lnSpc>
                      </a:pPr>
                      <a:r>
                        <a:rPr lang="ja-JP" altLang="en-US" sz="1600" b="1" kern="0" dirty="0">
                          <a:effectLst/>
                          <a:latin typeface="+mn-ea"/>
                          <a:ea typeface="+mn-ea"/>
                        </a:rPr>
                        <a:t>設計時</a:t>
                      </a:r>
                      <a:endParaRPr lang="ja-JP" sz="1600" b="1"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kumimoji="1" lang="ja-JP" altLang="en-US"/>
                    </a:p>
                  </a:txBody>
                  <a:tcPr/>
                </a:tc>
                <a:tc gridSpan="2">
                  <a:txBody>
                    <a:bodyPr/>
                    <a:lstStyle/>
                    <a:p>
                      <a:pPr algn="ctr">
                        <a:lnSpc>
                          <a:spcPts val="1200"/>
                        </a:lnSpc>
                      </a:pPr>
                      <a:r>
                        <a:rPr lang="ja-JP" altLang="en-US" sz="1600" b="1" kern="0" dirty="0">
                          <a:effectLst/>
                          <a:latin typeface="+mn-ea"/>
                          <a:ea typeface="+mn-ea"/>
                        </a:rPr>
                        <a:t>劣化損傷時</a:t>
                      </a:r>
                      <a:endParaRPr lang="ja-JP" sz="1600" b="1"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kumimoji="1" lang="ja-JP" altLang="en-US"/>
                    </a:p>
                  </a:txBody>
                  <a:tcPr/>
                </a:tc>
                <a:extLst>
                  <a:ext uri="{0D108BD9-81ED-4DB2-BD59-A6C34878D82A}">
                    <a16:rowId xmlns:a16="http://schemas.microsoft.com/office/drawing/2014/main" val="957392044"/>
                  </a:ext>
                </a:extLst>
              </a:tr>
              <a:tr h="269989">
                <a:tc gridSpan="3" vMerge="1">
                  <a:txBody>
                    <a:bodyPr/>
                    <a:lstStyle/>
                    <a:p>
                      <a:endParaRPr kumimoji="1" lang="ja-JP" altLang="en-US"/>
                    </a:p>
                  </a:txBody>
                  <a:tcPr/>
                </a:tc>
                <a:tc hMerge="1" vMerge="1">
                  <a:txBody>
                    <a:bodyPr/>
                    <a:lstStyle/>
                    <a:p>
                      <a:endParaRPr kumimoji="1" lang="ja-JP" altLang="en-US"/>
                    </a:p>
                  </a:txBody>
                  <a:tcPr/>
                </a:tc>
                <a:tc hMerge="1" vMerge="1">
                  <a:txBody>
                    <a:bodyPr/>
                    <a:lstStyle/>
                    <a:p>
                      <a:endParaRPr kumimoji="1" lang="ja-JP" altLang="en-US"/>
                    </a:p>
                  </a:txBody>
                  <a:tcPr/>
                </a:tc>
                <a:tc>
                  <a:txBody>
                    <a:bodyPr/>
                    <a:lstStyle/>
                    <a:p>
                      <a:pPr algn="ctr">
                        <a:lnSpc>
                          <a:spcPts val="1100"/>
                        </a:lnSpc>
                      </a:pPr>
                      <a:r>
                        <a:rPr lang="en-US" sz="1400" kern="0" dirty="0">
                          <a:effectLst/>
                          <a:latin typeface="+mn-ea"/>
                          <a:ea typeface="+mn-ea"/>
                        </a:rPr>
                        <a:t>Nominal</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100"/>
                        </a:lnSpc>
                      </a:pPr>
                      <a:r>
                        <a:rPr lang="en-US" sz="1400" kern="0" dirty="0">
                          <a:effectLst/>
                          <a:latin typeface="+mn-ea"/>
                          <a:ea typeface="+mn-ea"/>
                        </a:rPr>
                        <a:t>COV</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100"/>
                        </a:lnSpc>
                      </a:pPr>
                      <a:r>
                        <a:rPr lang="en-US" sz="1400" kern="0" dirty="0">
                          <a:effectLst/>
                          <a:latin typeface="+mn-ea"/>
                          <a:ea typeface="+mn-ea"/>
                        </a:rPr>
                        <a:t>Nominal</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100"/>
                        </a:lnSpc>
                      </a:pPr>
                      <a:r>
                        <a:rPr lang="en-US" sz="1400" kern="0" dirty="0">
                          <a:effectLst/>
                          <a:latin typeface="+mn-ea"/>
                          <a:ea typeface="+mn-ea"/>
                        </a:rPr>
                        <a:t>COV</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02918999"/>
                  </a:ext>
                </a:extLst>
              </a:tr>
              <a:tr h="274493">
                <a:tc>
                  <a:txBody>
                    <a:bodyPr/>
                    <a:lstStyle/>
                    <a:p>
                      <a:pPr algn="just">
                        <a:lnSpc>
                          <a:spcPts val="1100"/>
                        </a:lnSpc>
                      </a:pPr>
                      <a:r>
                        <a:rPr lang="en-US" sz="1400" kern="0" dirty="0">
                          <a:effectLst/>
                          <a:latin typeface="+mn-ea"/>
                          <a:ea typeface="+mn-ea"/>
                        </a:rPr>
                        <a:t>#1</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D</a:t>
                      </a:r>
                      <a:r>
                        <a:rPr lang="en-US" sz="1400" kern="0" baseline="-25000">
                          <a:effectLst/>
                          <a:latin typeface="+mn-ea"/>
                          <a:ea typeface="+mn-ea"/>
                        </a:rPr>
                        <a:t>c</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en-US" sz="1400" kern="0" dirty="0">
                          <a:effectLst/>
                          <a:latin typeface="+mn-ea"/>
                          <a:ea typeface="+mn-ea"/>
                        </a:rPr>
                        <a:t>RC</a:t>
                      </a:r>
                      <a:r>
                        <a:rPr lang="ja-JP" sz="1400" kern="0" dirty="0">
                          <a:effectLst/>
                          <a:latin typeface="+mn-ea"/>
                          <a:ea typeface="+mn-ea"/>
                        </a:rPr>
                        <a:t>床版密度</a:t>
                      </a:r>
                      <a:r>
                        <a:rPr lang="en-US" sz="1400" kern="0" dirty="0">
                          <a:effectLst/>
                          <a:latin typeface="+mn-ea"/>
                          <a:ea typeface="+mn-ea"/>
                        </a:rPr>
                        <a:t> (kg/m</a:t>
                      </a:r>
                      <a:r>
                        <a:rPr lang="en-US" sz="1400" kern="0" baseline="30000" dirty="0">
                          <a:effectLst/>
                          <a:latin typeface="+mn-ea"/>
                          <a:ea typeface="+mn-ea"/>
                        </a:rPr>
                        <a:t>3</a:t>
                      </a: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2400</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0.0171</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0468185"/>
                  </a:ext>
                </a:extLst>
              </a:tr>
              <a:tr h="274493">
                <a:tc>
                  <a:txBody>
                    <a:bodyPr/>
                    <a:lstStyle/>
                    <a:p>
                      <a:pPr algn="just">
                        <a:lnSpc>
                          <a:spcPts val="1100"/>
                        </a:lnSpc>
                      </a:pPr>
                      <a:r>
                        <a:rPr lang="en-US" sz="1400" kern="0" dirty="0">
                          <a:effectLst/>
                          <a:latin typeface="+mn-ea"/>
                          <a:ea typeface="+mn-ea"/>
                        </a:rPr>
                        <a:t>#2</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E</a:t>
                      </a:r>
                      <a:r>
                        <a:rPr lang="en-US" sz="1400" kern="0" baseline="-25000">
                          <a:effectLst/>
                          <a:latin typeface="+mn-ea"/>
                          <a:ea typeface="+mn-ea"/>
                        </a:rPr>
                        <a:t>s</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dirty="0">
                          <a:effectLst/>
                          <a:latin typeface="+mn-ea"/>
                          <a:ea typeface="+mn-ea"/>
                        </a:rPr>
                        <a:t>上部工鋼部材ヤング率</a:t>
                      </a:r>
                      <a:r>
                        <a:rPr lang="en-US" sz="1400" kern="0" dirty="0">
                          <a:effectLst/>
                          <a:latin typeface="+mn-ea"/>
                          <a:ea typeface="+mn-ea"/>
                        </a:rPr>
                        <a:t> (</a:t>
                      </a:r>
                      <a:r>
                        <a:rPr lang="en-US" sz="1400" kern="0" dirty="0" err="1">
                          <a:effectLst/>
                          <a:latin typeface="+mn-ea"/>
                          <a:ea typeface="+mn-ea"/>
                        </a:rPr>
                        <a:t>GPa</a:t>
                      </a: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200</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0.0450</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3702569"/>
                  </a:ext>
                </a:extLst>
              </a:tr>
              <a:tr h="274493">
                <a:tc>
                  <a:txBody>
                    <a:bodyPr/>
                    <a:lstStyle/>
                    <a:p>
                      <a:pPr algn="just">
                        <a:lnSpc>
                          <a:spcPts val="1100"/>
                        </a:lnSpc>
                      </a:pPr>
                      <a:r>
                        <a:rPr lang="en-US" sz="1400" b="1" kern="0" dirty="0">
                          <a:solidFill>
                            <a:schemeClr val="bg1"/>
                          </a:solidFill>
                          <a:effectLst/>
                          <a:latin typeface="+mn-ea"/>
                          <a:ea typeface="+mn-ea"/>
                        </a:rPr>
                        <a:t>#3</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just">
                        <a:lnSpc>
                          <a:spcPts val="1100"/>
                        </a:lnSpc>
                      </a:pPr>
                      <a:r>
                        <a:rPr lang="en-US" sz="1400" b="1" i="1" kern="0" dirty="0" err="1">
                          <a:solidFill>
                            <a:schemeClr val="bg1"/>
                          </a:solidFill>
                          <a:effectLst/>
                          <a:latin typeface="+mn-ea"/>
                          <a:ea typeface="+mn-ea"/>
                        </a:rPr>
                        <a:t>E</a:t>
                      </a:r>
                      <a:r>
                        <a:rPr lang="en-US" sz="1400" b="1" kern="0" baseline="-25000" dirty="0" err="1">
                          <a:solidFill>
                            <a:schemeClr val="bg1"/>
                          </a:solidFill>
                          <a:effectLst/>
                          <a:latin typeface="+mn-ea"/>
                          <a:ea typeface="+mn-ea"/>
                        </a:rPr>
                        <a:t>c</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just">
                        <a:lnSpc>
                          <a:spcPts val="1200"/>
                        </a:lnSpc>
                      </a:pPr>
                      <a:r>
                        <a:rPr lang="en-US" sz="1400" b="1" kern="0" dirty="0">
                          <a:solidFill>
                            <a:schemeClr val="bg1"/>
                          </a:solidFill>
                          <a:effectLst/>
                          <a:latin typeface="+mn-ea"/>
                          <a:ea typeface="+mn-ea"/>
                        </a:rPr>
                        <a:t>RC</a:t>
                      </a:r>
                      <a:r>
                        <a:rPr lang="ja-JP" sz="1400" b="1" kern="0" dirty="0">
                          <a:solidFill>
                            <a:schemeClr val="bg1"/>
                          </a:solidFill>
                          <a:effectLst/>
                          <a:latin typeface="+mn-ea"/>
                          <a:ea typeface="+mn-ea"/>
                        </a:rPr>
                        <a:t>床版ヤング率</a:t>
                      </a:r>
                      <a:r>
                        <a:rPr lang="en-US" sz="1400" b="1" kern="0" dirty="0">
                          <a:solidFill>
                            <a:schemeClr val="bg1"/>
                          </a:solidFill>
                          <a:effectLst/>
                          <a:latin typeface="+mn-ea"/>
                          <a:ea typeface="+mn-ea"/>
                        </a:rPr>
                        <a:t> (</a:t>
                      </a:r>
                      <a:r>
                        <a:rPr lang="en-US" sz="1400" b="1" kern="0" dirty="0" err="1">
                          <a:solidFill>
                            <a:schemeClr val="bg1"/>
                          </a:solidFill>
                          <a:effectLst/>
                          <a:latin typeface="+mn-ea"/>
                          <a:ea typeface="+mn-ea"/>
                        </a:rPr>
                        <a:t>GPa</a:t>
                      </a:r>
                      <a:r>
                        <a:rPr lang="en-US" sz="1400" b="1" kern="0" dirty="0">
                          <a:solidFill>
                            <a:schemeClr val="bg1"/>
                          </a:solidFill>
                          <a:effectLst/>
                          <a:latin typeface="+mn-ea"/>
                          <a:ea typeface="+mn-ea"/>
                        </a:rPr>
                        <a:t>)</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a:solidFill>
                            <a:schemeClr val="bg1"/>
                          </a:solidFill>
                          <a:effectLst/>
                          <a:latin typeface="+mn-ea"/>
                          <a:ea typeface="+mn-ea"/>
                        </a:rPr>
                        <a:t>25</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dirty="0">
                          <a:solidFill>
                            <a:schemeClr val="bg1"/>
                          </a:solidFill>
                          <a:effectLst/>
                          <a:latin typeface="+mn-ea"/>
                          <a:ea typeface="+mn-ea"/>
                        </a:rPr>
                        <a:t>0.0167</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a:solidFill>
                            <a:schemeClr val="bg1"/>
                          </a:solidFill>
                          <a:effectLst/>
                          <a:latin typeface="+mn-ea"/>
                          <a:ea typeface="+mn-ea"/>
                        </a:rPr>
                        <a:t>22.5</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dirty="0">
                          <a:solidFill>
                            <a:schemeClr val="bg1"/>
                          </a:solidFill>
                          <a:effectLst/>
                          <a:latin typeface="+mn-ea"/>
                          <a:ea typeface="+mn-ea"/>
                        </a:rPr>
                        <a:t>0.0333</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960826055"/>
                  </a:ext>
                </a:extLst>
              </a:tr>
              <a:tr h="274493">
                <a:tc>
                  <a:txBody>
                    <a:bodyPr/>
                    <a:lstStyle/>
                    <a:p>
                      <a:pPr algn="just">
                        <a:lnSpc>
                          <a:spcPts val="1100"/>
                        </a:lnSpc>
                      </a:pPr>
                      <a:r>
                        <a:rPr lang="en-US" sz="1400" kern="0">
                          <a:effectLst/>
                          <a:latin typeface="+mn-ea"/>
                          <a:ea typeface="+mn-ea"/>
                        </a:rPr>
                        <a:t>#4</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dirty="0">
                          <a:effectLst/>
                          <a:latin typeface="+mn-ea"/>
                          <a:ea typeface="+mn-ea"/>
                        </a:rPr>
                        <a:t>E</a:t>
                      </a:r>
                      <a:r>
                        <a:rPr lang="en-US" sz="1400" kern="0" baseline="-25000" dirty="0">
                          <a:effectLst/>
                          <a:latin typeface="+mn-ea"/>
                          <a:ea typeface="+mn-ea"/>
                        </a:rPr>
                        <a:t>b</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a:effectLst/>
                          <a:latin typeface="+mn-ea"/>
                          <a:ea typeface="+mn-ea"/>
                        </a:rPr>
                        <a:t>線支承鋼ヤング率</a:t>
                      </a:r>
                      <a:r>
                        <a:rPr lang="en-US" sz="1400" kern="0">
                          <a:effectLst/>
                          <a:latin typeface="+mn-ea"/>
                          <a:ea typeface="+mn-ea"/>
                        </a:rPr>
                        <a:t> (GPa)</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200</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0.0450</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0532558"/>
                  </a:ext>
                </a:extLst>
              </a:tr>
              <a:tr h="274493">
                <a:tc>
                  <a:txBody>
                    <a:bodyPr/>
                    <a:lstStyle/>
                    <a:p>
                      <a:pPr algn="just">
                        <a:lnSpc>
                          <a:spcPts val="1100"/>
                        </a:lnSpc>
                      </a:pPr>
                      <a:r>
                        <a:rPr lang="en-US" sz="1400" kern="0">
                          <a:effectLst/>
                          <a:latin typeface="+mn-ea"/>
                          <a:ea typeface="+mn-ea"/>
                        </a:rPr>
                        <a:t>#5</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dirty="0">
                          <a:effectLst/>
                          <a:latin typeface="+mn-ea"/>
                          <a:ea typeface="+mn-ea"/>
                        </a:rPr>
                        <a:t>V</a:t>
                      </a:r>
                      <a:r>
                        <a:rPr lang="en-US" sz="1400" kern="0" baseline="-25000" dirty="0">
                          <a:effectLst/>
                          <a:latin typeface="+mn-ea"/>
                          <a:ea typeface="+mn-ea"/>
                        </a:rPr>
                        <a:t>s</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a:effectLst/>
                          <a:latin typeface="+mn-ea"/>
                          <a:ea typeface="+mn-ea"/>
                        </a:rPr>
                        <a:t>上部鋼部材ポアソン比</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0.3</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0.0910</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8562283"/>
                  </a:ext>
                </a:extLst>
              </a:tr>
              <a:tr h="274493">
                <a:tc>
                  <a:txBody>
                    <a:bodyPr/>
                    <a:lstStyle/>
                    <a:p>
                      <a:pPr algn="just">
                        <a:lnSpc>
                          <a:spcPts val="1100"/>
                        </a:lnSpc>
                      </a:pPr>
                      <a:r>
                        <a:rPr lang="en-US" sz="1400" kern="0">
                          <a:effectLst/>
                          <a:latin typeface="+mn-ea"/>
                          <a:ea typeface="+mn-ea"/>
                        </a:rPr>
                        <a:t>#6</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V</a:t>
                      </a:r>
                      <a:r>
                        <a:rPr lang="en-US" sz="1400" kern="0" baseline="-25000">
                          <a:effectLst/>
                          <a:latin typeface="+mn-ea"/>
                          <a:ea typeface="+mn-ea"/>
                        </a:rPr>
                        <a:t>c</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en-US" sz="1400" kern="0" dirty="0">
                          <a:effectLst/>
                          <a:latin typeface="+mn-ea"/>
                          <a:ea typeface="+mn-ea"/>
                        </a:rPr>
                        <a:t>RC</a:t>
                      </a:r>
                      <a:r>
                        <a:rPr lang="ja-JP" sz="1400" kern="0" dirty="0">
                          <a:effectLst/>
                          <a:latin typeface="+mn-ea"/>
                          <a:ea typeface="+mn-ea"/>
                        </a:rPr>
                        <a:t>床版ポアソン比</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0.2</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0.0167</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4808864"/>
                  </a:ext>
                </a:extLst>
              </a:tr>
              <a:tr h="274493">
                <a:tc>
                  <a:txBody>
                    <a:bodyPr/>
                    <a:lstStyle/>
                    <a:p>
                      <a:pPr algn="just">
                        <a:lnSpc>
                          <a:spcPts val="1100"/>
                        </a:lnSpc>
                      </a:pPr>
                      <a:r>
                        <a:rPr lang="en-US" sz="1400" kern="0">
                          <a:effectLst/>
                          <a:latin typeface="+mn-ea"/>
                          <a:ea typeface="+mn-ea"/>
                        </a:rPr>
                        <a:t>#7</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V</a:t>
                      </a:r>
                      <a:r>
                        <a:rPr lang="en-US" sz="1400" kern="0" baseline="-25000">
                          <a:effectLst/>
                          <a:latin typeface="+mn-ea"/>
                          <a:ea typeface="+mn-ea"/>
                        </a:rPr>
                        <a:t>b</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dirty="0">
                          <a:effectLst/>
                          <a:latin typeface="+mn-ea"/>
                          <a:ea typeface="+mn-ea"/>
                        </a:rPr>
                        <a:t>線支承鋼ポアソン比</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0.3</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0.0910</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8702170"/>
                  </a:ext>
                </a:extLst>
              </a:tr>
              <a:tr h="274493">
                <a:tc>
                  <a:txBody>
                    <a:bodyPr/>
                    <a:lstStyle/>
                    <a:p>
                      <a:pPr algn="just">
                        <a:lnSpc>
                          <a:spcPts val="1100"/>
                        </a:lnSpc>
                      </a:pPr>
                      <a:r>
                        <a:rPr lang="en-US" sz="1400" b="1" kern="0">
                          <a:solidFill>
                            <a:schemeClr val="bg1"/>
                          </a:solidFill>
                          <a:effectLst/>
                          <a:latin typeface="+mn-ea"/>
                          <a:ea typeface="+mn-ea"/>
                        </a:rPr>
                        <a:t>#8</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just">
                        <a:lnSpc>
                          <a:spcPts val="1100"/>
                        </a:lnSpc>
                      </a:pPr>
                      <a:r>
                        <a:rPr lang="en-US" sz="1400" b="1" i="1" kern="0">
                          <a:solidFill>
                            <a:schemeClr val="bg1"/>
                          </a:solidFill>
                          <a:effectLst/>
                          <a:latin typeface="+mn-ea"/>
                          <a:ea typeface="+mn-ea"/>
                        </a:rPr>
                        <a:t>C</a:t>
                      </a:r>
                      <a:r>
                        <a:rPr lang="en-US" sz="1400" b="1" kern="0" baseline="-25000">
                          <a:solidFill>
                            <a:schemeClr val="bg1"/>
                          </a:solidFill>
                          <a:effectLst/>
                          <a:latin typeface="+mn-ea"/>
                          <a:ea typeface="+mn-ea"/>
                        </a:rPr>
                        <a:t>f</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just">
                        <a:lnSpc>
                          <a:spcPts val="1200"/>
                        </a:lnSpc>
                      </a:pPr>
                      <a:r>
                        <a:rPr lang="ja-JP" sz="1400" b="1" kern="0" dirty="0">
                          <a:solidFill>
                            <a:schemeClr val="bg1"/>
                          </a:solidFill>
                          <a:effectLst/>
                          <a:latin typeface="+mn-ea"/>
                          <a:ea typeface="+mn-ea"/>
                        </a:rPr>
                        <a:t>線支承摩擦係数</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dirty="0">
                          <a:solidFill>
                            <a:schemeClr val="bg1"/>
                          </a:solidFill>
                          <a:effectLst/>
                          <a:latin typeface="+mn-ea"/>
                          <a:ea typeface="+mn-ea"/>
                        </a:rPr>
                        <a:t>0.2</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a:solidFill>
                            <a:schemeClr val="bg1"/>
                          </a:solidFill>
                          <a:effectLst/>
                          <a:latin typeface="+mn-ea"/>
                          <a:ea typeface="+mn-ea"/>
                        </a:rPr>
                        <a:t>0.0167</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a:solidFill>
                            <a:schemeClr val="bg1"/>
                          </a:solidFill>
                          <a:effectLst/>
                          <a:latin typeface="+mn-ea"/>
                          <a:ea typeface="+mn-ea"/>
                        </a:rPr>
                        <a:t>0.9</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dirty="0">
                          <a:solidFill>
                            <a:schemeClr val="bg1"/>
                          </a:solidFill>
                          <a:effectLst/>
                          <a:latin typeface="+mn-ea"/>
                          <a:ea typeface="+mn-ea"/>
                        </a:rPr>
                        <a:t>0.0333</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2927559511"/>
                  </a:ext>
                </a:extLst>
              </a:tr>
              <a:tr h="274493">
                <a:tc>
                  <a:txBody>
                    <a:bodyPr/>
                    <a:lstStyle/>
                    <a:p>
                      <a:pPr algn="just">
                        <a:lnSpc>
                          <a:spcPts val="1100"/>
                        </a:lnSpc>
                      </a:pPr>
                      <a:r>
                        <a:rPr lang="en-US" sz="1400" kern="0">
                          <a:effectLst/>
                          <a:latin typeface="+mn-ea"/>
                          <a:ea typeface="+mn-ea"/>
                        </a:rPr>
                        <a:t>#9</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T</a:t>
                      </a:r>
                      <a:r>
                        <a:rPr lang="en-US" sz="1400" kern="0" baseline="-25000">
                          <a:effectLst/>
                          <a:latin typeface="+mn-ea"/>
                          <a:ea typeface="+mn-ea"/>
                        </a:rPr>
                        <a:t>uf1</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dirty="0">
                          <a:effectLst/>
                          <a:latin typeface="+mn-ea"/>
                          <a:ea typeface="+mn-ea"/>
                        </a:rPr>
                        <a:t>主桁端部上フランジ板厚</a:t>
                      </a:r>
                      <a:r>
                        <a:rPr lang="en-US" sz="1400" kern="0" dirty="0">
                          <a:effectLst/>
                          <a:latin typeface="+mn-ea"/>
                          <a:ea typeface="+mn-ea"/>
                        </a:rPr>
                        <a:t> (m)</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0.0190</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0.0121</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1876319"/>
                  </a:ext>
                </a:extLst>
              </a:tr>
              <a:tr h="274493">
                <a:tc>
                  <a:txBody>
                    <a:bodyPr/>
                    <a:lstStyle/>
                    <a:p>
                      <a:pPr algn="just">
                        <a:lnSpc>
                          <a:spcPts val="1100"/>
                        </a:lnSpc>
                      </a:pPr>
                      <a:r>
                        <a:rPr lang="en-US" sz="1400" kern="0">
                          <a:effectLst/>
                          <a:latin typeface="+mn-ea"/>
                          <a:ea typeface="+mn-ea"/>
                        </a:rPr>
                        <a:t>#10</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T</a:t>
                      </a:r>
                      <a:r>
                        <a:rPr lang="en-US" sz="1400" kern="0" baseline="-25000">
                          <a:effectLst/>
                          <a:latin typeface="+mn-ea"/>
                          <a:ea typeface="+mn-ea"/>
                        </a:rPr>
                        <a:t>uf2</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dirty="0">
                          <a:effectLst/>
                          <a:latin typeface="+mn-ea"/>
                          <a:ea typeface="+mn-ea"/>
                        </a:rPr>
                        <a:t>主桁上フランジ板厚</a:t>
                      </a:r>
                      <a:r>
                        <a:rPr lang="en-US" sz="1400" kern="0" dirty="0">
                          <a:effectLst/>
                          <a:latin typeface="+mn-ea"/>
                          <a:ea typeface="+mn-ea"/>
                        </a:rPr>
                        <a:t> (m)</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0.0300</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0.0121</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8740197"/>
                  </a:ext>
                </a:extLst>
              </a:tr>
              <a:tr h="274493">
                <a:tc>
                  <a:txBody>
                    <a:bodyPr/>
                    <a:lstStyle/>
                    <a:p>
                      <a:pPr algn="just">
                        <a:lnSpc>
                          <a:spcPts val="1100"/>
                        </a:lnSpc>
                      </a:pPr>
                      <a:r>
                        <a:rPr lang="en-US" sz="1400" kern="0">
                          <a:effectLst/>
                          <a:latin typeface="+mn-ea"/>
                          <a:ea typeface="+mn-ea"/>
                        </a:rPr>
                        <a:t>#11</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T</a:t>
                      </a:r>
                      <a:r>
                        <a:rPr lang="en-US" sz="1400" kern="0" baseline="-25000">
                          <a:effectLst/>
                          <a:latin typeface="+mn-ea"/>
                          <a:ea typeface="+mn-ea"/>
                        </a:rPr>
                        <a:t>w</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dirty="0">
                          <a:effectLst/>
                          <a:latin typeface="+mn-ea"/>
                          <a:ea typeface="+mn-ea"/>
                        </a:rPr>
                        <a:t>主桁ウェブ板厚</a:t>
                      </a:r>
                      <a:r>
                        <a:rPr lang="en-US" sz="1400" kern="0" dirty="0">
                          <a:effectLst/>
                          <a:latin typeface="+mn-ea"/>
                          <a:ea typeface="+mn-ea"/>
                        </a:rPr>
                        <a:t> (m)</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0.0090</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0.0121</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4653248"/>
                  </a:ext>
                </a:extLst>
              </a:tr>
              <a:tr h="274493">
                <a:tc>
                  <a:txBody>
                    <a:bodyPr/>
                    <a:lstStyle/>
                    <a:p>
                      <a:pPr algn="just">
                        <a:lnSpc>
                          <a:spcPts val="1100"/>
                        </a:lnSpc>
                      </a:pPr>
                      <a:r>
                        <a:rPr lang="en-US" sz="1400" kern="0">
                          <a:effectLst/>
                          <a:latin typeface="+mn-ea"/>
                          <a:ea typeface="+mn-ea"/>
                        </a:rPr>
                        <a:t>#12</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T</a:t>
                      </a:r>
                      <a:r>
                        <a:rPr lang="en-US" sz="1400" kern="0" baseline="-25000">
                          <a:effectLst/>
                          <a:latin typeface="+mn-ea"/>
                          <a:ea typeface="+mn-ea"/>
                        </a:rPr>
                        <a:t>bf1</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dirty="0">
                          <a:effectLst/>
                          <a:latin typeface="+mn-ea"/>
                          <a:ea typeface="+mn-ea"/>
                        </a:rPr>
                        <a:t>主桁端部下フランジ板厚 </a:t>
                      </a:r>
                      <a:r>
                        <a:rPr lang="en-US" sz="1400" kern="0" dirty="0">
                          <a:effectLst/>
                          <a:latin typeface="+mn-ea"/>
                          <a:ea typeface="+mn-ea"/>
                        </a:rPr>
                        <a:t>(m)</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0.0270</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0.0121</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9800005"/>
                  </a:ext>
                </a:extLst>
              </a:tr>
              <a:tr h="274493">
                <a:tc>
                  <a:txBody>
                    <a:bodyPr/>
                    <a:lstStyle/>
                    <a:p>
                      <a:pPr algn="just">
                        <a:lnSpc>
                          <a:spcPts val="1100"/>
                        </a:lnSpc>
                      </a:pPr>
                      <a:r>
                        <a:rPr lang="en-US" sz="1400" kern="0">
                          <a:effectLst/>
                          <a:latin typeface="+mn-ea"/>
                          <a:ea typeface="+mn-ea"/>
                        </a:rPr>
                        <a:t>#13</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T</a:t>
                      </a:r>
                      <a:r>
                        <a:rPr lang="en-US" sz="1400" kern="0" baseline="-25000">
                          <a:effectLst/>
                          <a:latin typeface="+mn-ea"/>
                          <a:ea typeface="+mn-ea"/>
                        </a:rPr>
                        <a:t>bf2</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dirty="0">
                          <a:effectLst/>
                          <a:latin typeface="+mn-ea"/>
                          <a:ea typeface="+mn-ea"/>
                        </a:rPr>
                        <a:t>主桁下フランジ板厚</a:t>
                      </a:r>
                      <a:r>
                        <a:rPr lang="en-US" sz="1400" kern="0" dirty="0">
                          <a:effectLst/>
                          <a:latin typeface="+mn-ea"/>
                          <a:ea typeface="+mn-ea"/>
                        </a:rPr>
                        <a:t> (m)</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0.0300</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0.0121</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4439696"/>
                  </a:ext>
                </a:extLst>
              </a:tr>
              <a:tr h="274493">
                <a:tc>
                  <a:txBody>
                    <a:bodyPr/>
                    <a:lstStyle/>
                    <a:p>
                      <a:pPr algn="just">
                        <a:lnSpc>
                          <a:spcPts val="1100"/>
                        </a:lnSpc>
                      </a:pPr>
                      <a:r>
                        <a:rPr lang="en-US" sz="1400" kern="0">
                          <a:effectLst/>
                          <a:latin typeface="+mn-ea"/>
                          <a:ea typeface="+mn-ea"/>
                        </a:rPr>
                        <a:t>#14</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T</a:t>
                      </a:r>
                      <a:r>
                        <a:rPr lang="en-US" sz="1400" kern="0" baseline="-25000">
                          <a:effectLst/>
                          <a:latin typeface="+mn-ea"/>
                          <a:ea typeface="+mn-ea"/>
                        </a:rPr>
                        <a:t>stc</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dirty="0">
                          <a:effectLst/>
                          <a:latin typeface="+mn-ea"/>
                          <a:ea typeface="+mn-ea"/>
                        </a:rPr>
                        <a:t>鉛直補剛材板厚</a:t>
                      </a:r>
                      <a:r>
                        <a:rPr lang="en-US" sz="1400" kern="0" dirty="0">
                          <a:effectLst/>
                          <a:latin typeface="+mn-ea"/>
                          <a:ea typeface="+mn-ea"/>
                        </a:rPr>
                        <a:t> / </a:t>
                      </a:r>
                      <a:r>
                        <a:rPr lang="ja-JP" sz="1400" kern="0" dirty="0">
                          <a:effectLst/>
                          <a:latin typeface="+mn-ea"/>
                          <a:ea typeface="+mn-ea"/>
                        </a:rPr>
                        <a:t>桁端部</a:t>
                      </a:r>
                      <a:r>
                        <a:rPr lang="en-US" sz="1400" kern="0" dirty="0">
                          <a:effectLst/>
                          <a:latin typeface="+mn-ea"/>
                          <a:ea typeface="+mn-ea"/>
                        </a:rPr>
                        <a:t> (m)</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0.0130</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0.0121</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6920679"/>
                  </a:ext>
                </a:extLst>
              </a:tr>
              <a:tr h="274493">
                <a:tc>
                  <a:txBody>
                    <a:bodyPr/>
                    <a:lstStyle/>
                    <a:p>
                      <a:pPr algn="just">
                        <a:lnSpc>
                          <a:spcPts val="1100"/>
                        </a:lnSpc>
                      </a:pPr>
                      <a:r>
                        <a:rPr lang="en-US" sz="1400" kern="0">
                          <a:effectLst/>
                          <a:latin typeface="+mn-ea"/>
                          <a:ea typeface="+mn-ea"/>
                        </a:rPr>
                        <a:t>#15</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T</a:t>
                      </a:r>
                      <a:r>
                        <a:rPr lang="en-US" sz="1400" kern="0" baseline="-25000">
                          <a:effectLst/>
                          <a:latin typeface="+mn-ea"/>
                          <a:ea typeface="+mn-ea"/>
                        </a:rPr>
                        <a:t>stm</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dirty="0">
                          <a:effectLst/>
                          <a:latin typeface="+mn-ea"/>
                          <a:ea typeface="+mn-ea"/>
                        </a:rPr>
                        <a:t>鉛直補剛材板厚</a:t>
                      </a:r>
                      <a:r>
                        <a:rPr lang="en-US" sz="1400" kern="0" dirty="0">
                          <a:effectLst/>
                          <a:latin typeface="+mn-ea"/>
                          <a:ea typeface="+mn-ea"/>
                        </a:rPr>
                        <a:t> / </a:t>
                      </a:r>
                      <a:r>
                        <a:rPr lang="ja-JP" sz="1400" kern="0" dirty="0">
                          <a:effectLst/>
                          <a:latin typeface="+mn-ea"/>
                          <a:ea typeface="+mn-ea"/>
                        </a:rPr>
                        <a:t>支間中央部 </a:t>
                      </a:r>
                      <a:r>
                        <a:rPr lang="en-US" sz="1400" kern="0" dirty="0">
                          <a:effectLst/>
                          <a:latin typeface="+mn-ea"/>
                          <a:ea typeface="+mn-ea"/>
                        </a:rPr>
                        <a:t> (m)</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0.0100</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0.0121</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28794"/>
                  </a:ext>
                </a:extLst>
              </a:tr>
              <a:tr h="274493">
                <a:tc>
                  <a:txBody>
                    <a:bodyPr/>
                    <a:lstStyle/>
                    <a:p>
                      <a:pPr algn="just">
                        <a:lnSpc>
                          <a:spcPts val="1100"/>
                        </a:lnSpc>
                      </a:pPr>
                      <a:r>
                        <a:rPr lang="en-US" sz="1400" kern="0">
                          <a:effectLst/>
                          <a:latin typeface="+mn-ea"/>
                          <a:ea typeface="+mn-ea"/>
                        </a:rPr>
                        <a:t>#16</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100"/>
                        </a:lnSpc>
                      </a:pPr>
                      <a:r>
                        <a:rPr lang="en-US" sz="1400" i="1" kern="0">
                          <a:effectLst/>
                          <a:latin typeface="+mn-ea"/>
                          <a:ea typeface="+mn-ea"/>
                        </a:rPr>
                        <a:t>T</a:t>
                      </a:r>
                      <a:r>
                        <a:rPr lang="en-US" sz="1400" kern="0" baseline="-25000">
                          <a:effectLst/>
                          <a:latin typeface="+mn-ea"/>
                          <a:ea typeface="+mn-ea"/>
                        </a:rPr>
                        <a:t>stn</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200"/>
                        </a:lnSpc>
                      </a:pPr>
                      <a:r>
                        <a:rPr lang="ja-JP" sz="1400" kern="0" dirty="0">
                          <a:effectLst/>
                          <a:latin typeface="+mn-ea"/>
                          <a:ea typeface="+mn-ea"/>
                        </a:rPr>
                        <a:t>鉛直補剛材板厚</a:t>
                      </a:r>
                      <a:r>
                        <a:rPr lang="en-US" sz="1400" kern="0" dirty="0">
                          <a:effectLst/>
                          <a:latin typeface="+mn-ea"/>
                          <a:ea typeface="+mn-ea"/>
                        </a:rPr>
                        <a:t> / </a:t>
                      </a:r>
                      <a:r>
                        <a:rPr lang="ja-JP" sz="1400" kern="0" dirty="0">
                          <a:effectLst/>
                          <a:latin typeface="+mn-ea"/>
                          <a:ea typeface="+mn-ea"/>
                        </a:rPr>
                        <a:t>その他</a:t>
                      </a:r>
                      <a:r>
                        <a:rPr lang="en-US" sz="1400" kern="0" dirty="0">
                          <a:effectLst/>
                          <a:latin typeface="+mn-ea"/>
                          <a:ea typeface="+mn-ea"/>
                        </a:rPr>
                        <a:t>(m)</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0.0065</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a:effectLst/>
                          <a:latin typeface="+mn-ea"/>
                          <a:ea typeface="+mn-ea"/>
                        </a:rPr>
                        <a:t>0.0121</a:t>
                      </a:r>
                      <a:endParaRPr lang="ja-JP" sz="1400" kern="10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00"/>
                        </a:lnSpc>
                      </a:pPr>
                      <a:r>
                        <a:rPr lang="en-US" sz="1400" kern="0" dirty="0">
                          <a:effectLst/>
                          <a:latin typeface="+mn-ea"/>
                          <a:ea typeface="+mn-ea"/>
                        </a:rPr>
                        <a:t>*</a:t>
                      </a:r>
                      <a:endParaRPr lang="ja-JP" sz="1400" kern="100" dirty="0">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2795414"/>
                  </a:ext>
                </a:extLst>
              </a:tr>
              <a:tr h="274493">
                <a:tc>
                  <a:txBody>
                    <a:bodyPr/>
                    <a:lstStyle/>
                    <a:p>
                      <a:pPr algn="just">
                        <a:lnSpc>
                          <a:spcPts val="1100"/>
                        </a:lnSpc>
                      </a:pPr>
                      <a:r>
                        <a:rPr lang="en-US" sz="1400" b="1" kern="0">
                          <a:solidFill>
                            <a:schemeClr val="bg1"/>
                          </a:solidFill>
                          <a:effectLst/>
                          <a:latin typeface="+mn-ea"/>
                          <a:ea typeface="+mn-ea"/>
                        </a:rPr>
                        <a:t>#17</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just">
                        <a:lnSpc>
                          <a:spcPts val="1100"/>
                        </a:lnSpc>
                      </a:pPr>
                      <a:r>
                        <a:rPr lang="en-US" sz="1400" b="1" i="1" kern="0">
                          <a:solidFill>
                            <a:schemeClr val="bg1"/>
                          </a:solidFill>
                          <a:effectLst/>
                          <a:latin typeface="+mn-ea"/>
                          <a:ea typeface="+mn-ea"/>
                        </a:rPr>
                        <a:t>T</a:t>
                      </a:r>
                      <a:r>
                        <a:rPr lang="en-US" sz="1400" b="1" kern="0" baseline="-25000">
                          <a:solidFill>
                            <a:schemeClr val="bg1"/>
                          </a:solidFill>
                          <a:effectLst/>
                          <a:latin typeface="+mn-ea"/>
                          <a:ea typeface="+mn-ea"/>
                        </a:rPr>
                        <a:t>bf-d</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just">
                        <a:lnSpc>
                          <a:spcPts val="1200"/>
                        </a:lnSpc>
                      </a:pPr>
                      <a:r>
                        <a:rPr lang="ja-JP" sz="1400" b="1" kern="0" dirty="0">
                          <a:solidFill>
                            <a:schemeClr val="bg1"/>
                          </a:solidFill>
                          <a:effectLst/>
                          <a:latin typeface="+mn-ea"/>
                          <a:ea typeface="+mn-ea"/>
                        </a:rPr>
                        <a:t>腐食領域板厚 </a:t>
                      </a:r>
                      <a:r>
                        <a:rPr lang="en-US" sz="1400" b="1" kern="0" dirty="0">
                          <a:solidFill>
                            <a:schemeClr val="bg1"/>
                          </a:solidFill>
                          <a:effectLst/>
                          <a:latin typeface="+mn-ea"/>
                          <a:ea typeface="+mn-ea"/>
                        </a:rPr>
                        <a:t>/ </a:t>
                      </a:r>
                      <a:r>
                        <a:rPr lang="ja-JP" sz="1400" b="1" kern="0" dirty="0">
                          <a:solidFill>
                            <a:schemeClr val="bg1"/>
                          </a:solidFill>
                          <a:effectLst/>
                          <a:latin typeface="+mn-ea"/>
                          <a:ea typeface="+mn-ea"/>
                        </a:rPr>
                        <a:t>下フランジ</a:t>
                      </a:r>
                      <a:r>
                        <a:rPr lang="en-US" sz="1400" b="1" kern="0" dirty="0">
                          <a:solidFill>
                            <a:schemeClr val="bg1"/>
                          </a:solidFill>
                          <a:effectLst/>
                          <a:latin typeface="+mn-ea"/>
                          <a:ea typeface="+mn-ea"/>
                        </a:rPr>
                        <a:t> (m)</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dirty="0">
                          <a:solidFill>
                            <a:schemeClr val="bg1"/>
                          </a:solidFill>
                          <a:effectLst/>
                          <a:latin typeface="+mn-ea"/>
                          <a:ea typeface="+mn-ea"/>
                        </a:rPr>
                        <a:t>−</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a:solidFill>
                            <a:schemeClr val="bg1"/>
                          </a:solidFill>
                          <a:effectLst/>
                          <a:latin typeface="+mn-ea"/>
                          <a:ea typeface="+mn-ea"/>
                        </a:rPr>
                        <a:t>−</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a:solidFill>
                            <a:schemeClr val="bg1"/>
                          </a:solidFill>
                          <a:effectLst/>
                          <a:latin typeface="+mn-ea"/>
                          <a:ea typeface="+mn-ea"/>
                        </a:rPr>
                        <a:t>0.025</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dirty="0">
                          <a:solidFill>
                            <a:schemeClr val="bg1"/>
                          </a:solidFill>
                          <a:effectLst/>
                          <a:latin typeface="+mn-ea"/>
                          <a:ea typeface="+mn-ea"/>
                        </a:rPr>
                        <a:t>0.0270</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2618204865"/>
                  </a:ext>
                </a:extLst>
              </a:tr>
              <a:tr h="274493">
                <a:tc>
                  <a:txBody>
                    <a:bodyPr/>
                    <a:lstStyle/>
                    <a:p>
                      <a:pPr algn="just">
                        <a:lnSpc>
                          <a:spcPts val="1100"/>
                        </a:lnSpc>
                      </a:pPr>
                      <a:r>
                        <a:rPr lang="en-US" sz="1400" b="1" kern="0">
                          <a:solidFill>
                            <a:schemeClr val="bg1"/>
                          </a:solidFill>
                          <a:effectLst/>
                          <a:latin typeface="+mn-ea"/>
                          <a:ea typeface="+mn-ea"/>
                        </a:rPr>
                        <a:t>#18</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just">
                        <a:lnSpc>
                          <a:spcPts val="1100"/>
                        </a:lnSpc>
                      </a:pPr>
                      <a:r>
                        <a:rPr lang="en-US" sz="1400" b="1" i="1" kern="0">
                          <a:solidFill>
                            <a:schemeClr val="bg1"/>
                          </a:solidFill>
                          <a:effectLst/>
                          <a:latin typeface="+mn-ea"/>
                          <a:ea typeface="+mn-ea"/>
                        </a:rPr>
                        <a:t>T</a:t>
                      </a:r>
                      <a:r>
                        <a:rPr lang="en-US" sz="1400" b="1" kern="0" baseline="-25000">
                          <a:solidFill>
                            <a:schemeClr val="bg1"/>
                          </a:solidFill>
                          <a:effectLst/>
                          <a:latin typeface="+mn-ea"/>
                          <a:ea typeface="+mn-ea"/>
                        </a:rPr>
                        <a:t>w-d</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just">
                        <a:lnSpc>
                          <a:spcPts val="1200"/>
                        </a:lnSpc>
                      </a:pPr>
                      <a:r>
                        <a:rPr lang="ja-JP" sz="1400" b="1" kern="0" dirty="0">
                          <a:solidFill>
                            <a:schemeClr val="bg1"/>
                          </a:solidFill>
                          <a:effectLst/>
                          <a:latin typeface="+mn-ea"/>
                          <a:ea typeface="+mn-ea"/>
                        </a:rPr>
                        <a:t>腐食領域板厚 </a:t>
                      </a:r>
                      <a:r>
                        <a:rPr lang="en-US" sz="1400" b="1" kern="0" dirty="0">
                          <a:solidFill>
                            <a:schemeClr val="bg1"/>
                          </a:solidFill>
                          <a:effectLst/>
                          <a:latin typeface="+mn-ea"/>
                          <a:ea typeface="+mn-ea"/>
                        </a:rPr>
                        <a:t>/ </a:t>
                      </a:r>
                      <a:r>
                        <a:rPr lang="ja-JP" sz="1400" b="1" kern="0" dirty="0">
                          <a:solidFill>
                            <a:schemeClr val="bg1"/>
                          </a:solidFill>
                          <a:effectLst/>
                          <a:latin typeface="+mn-ea"/>
                          <a:ea typeface="+mn-ea"/>
                        </a:rPr>
                        <a:t>ウェブ</a:t>
                      </a:r>
                      <a:r>
                        <a:rPr lang="en-US" sz="1400" b="1" kern="0" dirty="0">
                          <a:solidFill>
                            <a:schemeClr val="bg1"/>
                          </a:solidFill>
                          <a:effectLst/>
                          <a:latin typeface="+mn-ea"/>
                          <a:ea typeface="+mn-ea"/>
                        </a:rPr>
                        <a:t> (m)</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a:solidFill>
                            <a:schemeClr val="bg1"/>
                          </a:solidFill>
                          <a:effectLst/>
                          <a:latin typeface="+mn-ea"/>
                          <a:ea typeface="+mn-ea"/>
                        </a:rPr>
                        <a:t>−</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dirty="0">
                          <a:solidFill>
                            <a:schemeClr val="bg1"/>
                          </a:solidFill>
                          <a:effectLst/>
                          <a:latin typeface="+mn-ea"/>
                          <a:ea typeface="+mn-ea"/>
                        </a:rPr>
                        <a:t>−</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a:solidFill>
                            <a:schemeClr val="bg1"/>
                          </a:solidFill>
                          <a:effectLst/>
                          <a:latin typeface="+mn-ea"/>
                          <a:ea typeface="+mn-ea"/>
                        </a:rPr>
                        <a:t>0.008</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dirty="0">
                          <a:solidFill>
                            <a:schemeClr val="bg1"/>
                          </a:solidFill>
                          <a:effectLst/>
                          <a:latin typeface="+mn-ea"/>
                          <a:ea typeface="+mn-ea"/>
                        </a:rPr>
                        <a:t>0.0162</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3584812185"/>
                  </a:ext>
                </a:extLst>
              </a:tr>
              <a:tr h="274493">
                <a:tc>
                  <a:txBody>
                    <a:bodyPr/>
                    <a:lstStyle/>
                    <a:p>
                      <a:pPr algn="just">
                        <a:lnSpc>
                          <a:spcPts val="1100"/>
                        </a:lnSpc>
                      </a:pPr>
                      <a:r>
                        <a:rPr lang="en-US" sz="1400" b="1" kern="0">
                          <a:solidFill>
                            <a:schemeClr val="bg1"/>
                          </a:solidFill>
                          <a:effectLst/>
                          <a:latin typeface="+mn-ea"/>
                          <a:ea typeface="+mn-ea"/>
                        </a:rPr>
                        <a:t>#19</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just">
                        <a:lnSpc>
                          <a:spcPts val="1100"/>
                        </a:lnSpc>
                      </a:pPr>
                      <a:r>
                        <a:rPr lang="en-US" sz="1400" b="1" i="1" kern="0" dirty="0" err="1">
                          <a:solidFill>
                            <a:schemeClr val="bg1"/>
                          </a:solidFill>
                          <a:effectLst/>
                          <a:latin typeface="+mn-ea"/>
                          <a:ea typeface="+mn-ea"/>
                        </a:rPr>
                        <a:t>T</a:t>
                      </a:r>
                      <a:r>
                        <a:rPr lang="en-US" sz="1400" b="1" kern="0" baseline="-25000" dirty="0" err="1">
                          <a:solidFill>
                            <a:schemeClr val="bg1"/>
                          </a:solidFill>
                          <a:effectLst/>
                          <a:latin typeface="+mn-ea"/>
                          <a:ea typeface="+mn-ea"/>
                        </a:rPr>
                        <a:t>st</a:t>
                      </a:r>
                      <a:r>
                        <a:rPr lang="en-US" sz="1400" b="1" kern="0" baseline="-25000" dirty="0">
                          <a:solidFill>
                            <a:schemeClr val="bg1"/>
                          </a:solidFill>
                          <a:effectLst/>
                          <a:latin typeface="+mn-ea"/>
                          <a:ea typeface="+mn-ea"/>
                        </a:rPr>
                        <a:t>-d</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just">
                        <a:lnSpc>
                          <a:spcPts val="1200"/>
                        </a:lnSpc>
                      </a:pPr>
                      <a:r>
                        <a:rPr lang="ja-JP" sz="1400" b="1" kern="0" dirty="0">
                          <a:solidFill>
                            <a:schemeClr val="bg1"/>
                          </a:solidFill>
                          <a:effectLst/>
                          <a:latin typeface="+mn-ea"/>
                          <a:ea typeface="+mn-ea"/>
                        </a:rPr>
                        <a:t>腐食領域板厚 </a:t>
                      </a:r>
                      <a:r>
                        <a:rPr lang="en-US" sz="1400" b="1" kern="0" dirty="0">
                          <a:solidFill>
                            <a:schemeClr val="bg1"/>
                          </a:solidFill>
                          <a:effectLst/>
                          <a:latin typeface="+mn-ea"/>
                          <a:ea typeface="+mn-ea"/>
                        </a:rPr>
                        <a:t>/ </a:t>
                      </a:r>
                      <a:r>
                        <a:rPr lang="ja-JP" sz="1400" b="1" kern="0" dirty="0">
                          <a:solidFill>
                            <a:schemeClr val="bg1"/>
                          </a:solidFill>
                          <a:effectLst/>
                          <a:latin typeface="+mn-ea"/>
                          <a:ea typeface="+mn-ea"/>
                        </a:rPr>
                        <a:t>鉛直補剛材</a:t>
                      </a:r>
                      <a:r>
                        <a:rPr lang="en-US" sz="1400" b="1" kern="0" dirty="0">
                          <a:solidFill>
                            <a:schemeClr val="bg1"/>
                          </a:solidFill>
                          <a:effectLst/>
                          <a:latin typeface="+mn-ea"/>
                          <a:ea typeface="+mn-ea"/>
                        </a:rPr>
                        <a:t> (m)</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a:solidFill>
                            <a:schemeClr val="bg1"/>
                          </a:solidFill>
                          <a:effectLst/>
                          <a:latin typeface="+mn-ea"/>
                          <a:ea typeface="+mn-ea"/>
                        </a:rPr>
                        <a:t>−</a:t>
                      </a:r>
                      <a:endParaRPr lang="ja-JP" sz="1400" b="1" kern="10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dirty="0">
                          <a:solidFill>
                            <a:schemeClr val="bg1"/>
                          </a:solidFill>
                          <a:effectLst/>
                          <a:latin typeface="+mn-ea"/>
                          <a:ea typeface="+mn-ea"/>
                        </a:rPr>
                        <a:t>−</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dirty="0">
                          <a:solidFill>
                            <a:schemeClr val="bg1"/>
                          </a:solidFill>
                          <a:effectLst/>
                          <a:latin typeface="+mn-ea"/>
                          <a:ea typeface="+mn-ea"/>
                        </a:rPr>
                        <a:t>0.012</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a:lnSpc>
                          <a:spcPts val="1100"/>
                        </a:lnSpc>
                      </a:pPr>
                      <a:r>
                        <a:rPr lang="en-US" sz="1400" b="1" kern="0" dirty="0">
                          <a:solidFill>
                            <a:schemeClr val="bg1"/>
                          </a:solidFill>
                          <a:effectLst/>
                          <a:latin typeface="+mn-ea"/>
                          <a:ea typeface="+mn-ea"/>
                        </a:rPr>
                        <a:t>0.0162</a:t>
                      </a:r>
                      <a:endParaRPr lang="ja-JP" sz="1400" b="1" kern="100" dirty="0">
                        <a:solidFill>
                          <a:schemeClr val="bg1"/>
                        </a:solidFill>
                        <a:effectLst/>
                        <a:latin typeface="+mn-ea"/>
                        <a:ea typeface="+mn-ea"/>
                      </a:endParaRPr>
                    </a:p>
                  </a:txBody>
                  <a:tcPr marL="72000" marR="72000" marT="360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3247755953"/>
                  </a:ext>
                </a:extLst>
              </a:tr>
            </a:tbl>
          </a:graphicData>
        </a:graphic>
      </p:graphicFrame>
      <p:sp>
        <p:nvSpPr>
          <p:cNvPr id="5" name="テキスト ボックス 4">
            <a:extLst>
              <a:ext uri="{FF2B5EF4-FFF2-40B4-BE49-F238E27FC236}">
                <a16:creationId xmlns:a16="http://schemas.microsoft.com/office/drawing/2014/main" id="{4111F3C2-3DD6-9AAA-438A-D2E30DE963DE}"/>
              </a:ext>
            </a:extLst>
          </p:cNvPr>
          <p:cNvSpPr txBox="1"/>
          <p:nvPr/>
        </p:nvSpPr>
        <p:spPr>
          <a:xfrm>
            <a:off x="6486862" y="6544240"/>
            <a:ext cx="2657138" cy="307777"/>
          </a:xfrm>
          <a:prstGeom prst="rect">
            <a:avLst/>
          </a:prstGeom>
          <a:noFill/>
        </p:spPr>
        <p:txBody>
          <a:bodyPr wrap="square" rtlCol="0">
            <a:spAutoFit/>
          </a:bodyPr>
          <a:lstStyle/>
          <a:p>
            <a:r>
              <a:rPr kumimoji="1" lang="en-US" altLang="ja-JP" sz="1400" dirty="0"/>
              <a:t>※</a:t>
            </a:r>
            <a:r>
              <a:rPr kumimoji="1" lang="ja-JP" altLang="en-US" sz="1400" dirty="0"/>
              <a:t>既往研究などを参考に決定</a:t>
            </a:r>
            <a:endParaRPr kumimoji="1" lang="en-US" altLang="ja-JP" sz="1600" dirty="0"/>
          </a:p>
        </p:txBody>
      </p:sp>
    </p:spTree>
    <p:extLst>
      <p:ext uri="{BB962C8B-B14F-4D97-AF65-F5344CB8AC3E}">
        <p14:creationId xmlns:p14="http://schemas.microsoft.com/office/powerpoint/2010/main" val="2862626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5691E0B-39B4-75BD-65A8-0F6891A878EB}"/>
              </a:ext>
            </a:extLst>
          </p:cNvPr>
          <p:cNvSpPr/>
          <p:nvPr/>
        </p:nvSpPr>
        <p:spPr>
          <a:xfrm>
            <a:off x="274103" y="4899889"/>
            <a:ext cx="8588106" cy="177170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E16BDAE-9001-3048-B878-8D7868B3A208}"/>
              </a:ext>
            </a:extLst>
          </p:cNvPr>
          <p:cNvSpPr>
            <a:spLocks noGrp="1"/>
          </p:cNvSpPr>
          <p:nvPr>
            <p:ph type="title"/>
          </p:nvPr>
        </p:nvSpPr>
        <p:spPr/>
        <p:txBody>
          <a:bodyPr/>
          <a:lstStyle/>
          <a:p>
            <a:r>
              <a:rPr kumimoji="1" lang="ja-JP" altLang="en-US" dirty="0"/>
              <a:t>信頼性解析の概要</a:t>
            </a:r>
          </a:p>
        </p:txBody>
      </p:sp>
      <p:sp>
        <p:nvSpPr>
          <p:cNvPr id="9" name="正方形/長方形 8">
            <a:extLst>
              <a:ext uri="{FF2B5EF4-FFF2-40B4-BE49-F238E27FC236}">
                <a16:creationId xmlns:a16="http://schemas.microsoft.com/office/drawing/2014/main" id="{1A08F0B9-2B65-3F7D-E7B1-10F273109285}"/>
              </a:ext>
            </a:extLst>
          </p:cNvPr>
          <p:cNvSpPr/>
          <p:nvPr/>
        </p:nvSpPr>
        <p:spPr>
          <a:xfrm>
            <a:off x="535830" y="4761069"/>
            <a:ext cx="4553821" cy="36002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2000" b="1" dirty="0">
                <a:solidFill>
                  <a:schemeClr val="tx1"/>
                </a:solidFill>
                <a:latin typeface="Yu Gothic" panose="020B0400000000000000" pitchFamily="34" charset="-128"/>
                <a:ea typeface="Yu Gothic" panose="020B0400000000000000" pitchFamily="34" charset="-128"/>
              </a:rPr>
              <a:t>信頼性解析の入力と出力</a:t>
            </a:r>
          </a:p>
        </p:txBody>
      </p:sp>
      <p:sp>
        <p:nvSpPr>
          <p:cNvPr id="10" name="正方形/長方形 9">
            <a:extLst>
              <a:ext uri="{FF2B5EF4-FFF2-40B4-BE49-F238E27FC236}">
                <a16:creationId xmlns:a16="http://schemas.microsoft.com/office/drawing/2014/main" id="{1763A66F-30C6-B7D5-E653-88400B343C2E}"/>
              </a:ext>
            </a:extLst>
          </p:cNvPr>
          <p:cNvSpPr/>
          <p:nvPr/>
        </p:nvSpPr>
        <p:spPr>
          <a:xfrm>
            <a:off x="360920" y="5217748"/>
            <a:ext cx="2566122" cy="1324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5000"/>
              </a:lnSpc>
            </a:pPr>
            <a:r>
              <a:rPr kumimoji="1" lang="ja-JP" altLang="en-US" sz="2000" b="1" u="sng" dirty="0">
                <a:solidFill>
                  <a:schemeClr val="tx1"/>
                </a:solidFill>
              </a:rPr>
              <a:t>入力</a:t>
            </a:r>
            <a:endParaRPr kumimoji="1" lang="en-US" altLang="ja-JP" sz="2000" b="1" u="sng" dirty="0">
              <a:solidFill>
                <a:schemeClr val="tx1"/>
              </a:solidFill>
            </a:endParaRPr>
          </a:p>
          <a:p>
            <a:pPr>
              <a:lnSpc>
                <a:spcPct val="125000"/>
              </a:lnSpc>
            </a:pPr>
            <a:r>
              <a:rPr kumimoji="1" lang="ja-JP" altLang="en-US" sz="2000" b="1" dirty="0">
                <a:solidFill>
                  <a:schemeClr val="tx1"/>
                </a:solidFill>
              </a:rPr>
              <a:t>設計時：</a:t>
            </a:r>
            <a:r>
              <a:rPr kumimoji="1" lang="en-US" altLang="ja-JP" sz="2000" b="1" dirty="0">
                <a:solidFill>
                  <a:schemeClr val="tx1"/>
                </a:solidFill>
                <a:latin typeface="+mn-ea"/>
              </a:rPr>
              <a:t>16</a:t>
            </a:r>
            <a:r>
              <a:rPr kumimoji="1" lang="ja-JP" altLang="en-US" sz="2000" b="1" dirty="0">
                <a:solidFill>
                  <a:schemeClr val="tx1"/>
                </a:solidFill>
              </a:rPr>
              <a:t>変数</a:t>
            </a:r>
            <a:endParaRPr kumimoji="1" lang="en-US" altLang="ja-JP" sz="2000" b="1" dirty="0">
              <a:solidFill>
                <a:schemeClr val="tx1"/>
              </a:solidFill>
            </a:endParaRPr>
          </a:p>
          <a:p>
            <a:pPr>
              <a:lnSpc>
                <a:spcPct val="125000"/>
              </a:lnSpc>
            </a:pPr>
            <a:r>
              <a:rPr kumimoji="1" lang="ja-JP" altLang="en-US" sz="2000" b="1" dirty="0">
                <a:solidFill>
                  <a:schemeClr val="tx1"/>
                </a:solidFill>
              </a:rPr>
              <a:t>劣化時：</a:t>
            </a:r>
            <a:r>
              <a:rPr kumimoji="1" lang="en-US" altLang="ja-JP" sz="2000" b="1" dirty="0">
                <a:solidFill>
                  <a:schemeClr val="tx1"/>
                </a:solidFill>
                <a:latin typeface="+mn-ea"/>
              </a:rPr>
              <a:t>19</a:t>
            </a:r>
            <a:r>
              <a:rPr kumimoji="1" lang="ja-JP" altLang="en-US" sz="2000" b="1" dirty="0">
                <a:solidFill>
                  <a:schemeClr val="tx1"/>
                </a:solidFill>
              </a:rPr>
              <a:t>変数</a:t>
            </a:r>
          </a:p>
        </p:txBody>
      </p:sp>
      <p:sp>
        <p:nvSpPr>
          <p:cNvPr id="11" name="正方形/長方形 10">
            <a:extLst>
              <a:ext uri="{FF2B5EF4-FFF2-40B4-BE49-F238E27FC236}">
                <a16:creationId xmlns:a16="http://schemas.microsoft.com/office/drawing/2014/main" id="{5B1907BA-D0BB-47A2-9036-887921266D54}"/>
              </a:ext>
            </a:extLst>
          </p:cNvPr>
          <p:cNvSpPr/>
          <p:nvPr/>
        </p:nvSpPr>
        <p:spPr>
          <a:xfrm>
            <a:off x="3709674" y="5217748"/>
            <a:ext cx="1469314" cy="80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2000" b="1" dirty="0">
                <a:solidFill>
                  <a:schemeClr val="tx1"/>
                </a:solidFill>
                <a:latin typeface="+mn-ea"/>
              </a:rPr>
              <a:t>FEM </a:t>
            </a:r>
            <a:r>
              <a:rPr kumimoji="1" lang="ja-JP" altLang="en-US" sz="2000" b="1" dirty="0">
                <a:solidFill>
                  <a:schemeClr val="tx1"/>
                </a:solidFill>
                <a:latin typeface="+mn-ea"/>
              </a:rPr>
              <a:t>解析</a:t>
            </a:r>
            <a:endParaRPr kumimoji="1" lang="en-US" altLang="ja-JP" sz="2000" b="1" dirty="0">
              <a:solidFill>
                <a:schemeClr val="tx1"/>
              </a:solidFill>
              <a:latin typeface="+mn-ea"/>
            </a:endParaRPr>
          </a:p>
        </p:txBody>
      </p:sp>
      <p:sp>
        <p:nvSpPr>
          <p:cNvPr id="13" name="正方形/長方形 12">
            <a:extLst>
              <a:ext uri="{FF2B5EF4-FFF2-40B4-BE49-F238E27FC236}">
                <a16:creationId xmlns:a16="http://schemas.microsoft.com/office/drawing/2014/main" id="{42491B83-6ACA-04C5-DC79-42D52F4D9991}"/>
              </a:ext>
            </a:extLst>
          </p:cNvPr>
          <p:cNvSpPr/>
          <p:nvPr/>
        </p:nvSpPr>
        <p:spPr>
          <a:xfrm>
            <a:off x="6560950" y="5217748"/>
            <a:ext cx="2330926" cy="1324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5000"/>
              </a:lnSpc>
            </a:pPr>
            <a:r>
              <a:rPr kumimoji="1" lang="ja-JP" altLang="en-US" sz="2000" b="1" u="sng" dirty="0">
                <a:solidFill>
                  <a:schemeClr val="tx1"/>
                </a:solidFill>
              </a:rPr>
              <a:t>出力</a:t>
            </a:r>
            <a:endParaRPr kumimoji="1" lang="en-US" altLang="ja-JP" sz="2000" b="1" u="sng" dirty="0">
              <a:solidFill>
                <a:schemeClr val="tx1"/>
              </a:solidFill>
            </a:endParaRPr>
          </a:p>
          <a:p>
            <a:pPr>
              <a:lnSpc>
                <a:spcPct val="125000"/>
              </a:lnSpc>
            </a:pPr>
            <a:r>
              <a:rPr kumimoji="1" lang="ja-JP" altLang="en-US" sz="2000" b="1" dirty="0">
                <a:solidFill>
                  <a:schemeClr val="tx1"/>
                </a:solidFill>
              </a:rPr>
              <a:t>最大ミーゼス応力</a:t>
            </a:r>
          </a:p>
        </p:txBody>
      </p:sp>
      <p:pic>
        <p:nvPicPr>
          <p:cNvPr id="14" name="図 13" descr="コンピュータ, テーブル が含まれている画像&#10;&#10;自動的に生成された説明">
            <a:extLst>
              <a:ext uri="{FF2B5EF4-FFF2-40B4-BE49-F238E27FC236}">
                <a16:creationId xmlns:a16="http://schemas.microsoft.com/office/drawing/2014/main" id="{7A554F21-CA2C-4106-9885-23D5A7072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738" y="5695492"/>
            <a:ext cx="2057185" cy="847076"/>
          </a:xfrm>
          <a:prstGeom prst="rect">
            <a:avLst/>
          </a:prstGeom>
        </p:spPr>
      </p:pic>
      <p:sp>
        <p:nvSpPr>
          <p:cNvPr id="16" name="矢印: 右 131">
            <a:extLst>
              <a:ext uri="{FF2B5EF4-FFF2-40B4-BE49-F238E27FC236}">
                <a16:creationId xmlns:a16="http://schemas.microsoft.com/office/drawing/2014/main" id="{27BFD203-8C92-A503-4566-F3F730D7A5E6}"/>
              </a:ext>
            </a:extLst>
          </p:cNvPr>
          <p:cNvSpPr/>
          <p:nvPr/>
        </p:nvSpPr>
        <p:spPr>
          <a:xfrm>
            <a:off x="2428318" y="5587339"/>
            <a:ext cx="768847" cy="53169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31">
            <a:extLst>
              <a:ext uri="{FF2B5EF4-FFF2-40B4-BE49-F238E27FC236}">
                <a16:creationId xmlns:a16="http://schemas.microsoft.com/office/drawing/2014/main" id="{96D97998-794F-05CB-864D-FD5322346083}"/>
              </a:ext>
            </a:extLst>
          </p:cNvPr>
          <p:cNvSpPr/>
          <p:nvPr/>
        </p:nvSpPr>
        <p:spPr>
          <a:xfrm>
            <a:off x="5706379" y="5590896"/>
            <a:ext cx="768847" cy="53169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794F6436-5032-A7F2-249E-2F6FCFF6F19E}"/>
              </a:ext>
            </a:extLst>
          </p:cNvPr>
          <p:cNvSpPr/>
          <p:nvPr/>
        </p:nvSpPr>
        <p:spPr>
          <a:xfrm>
            <a:off x="179822" y="790360"/>
            <a:ext cx="2248498" cy="6783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不確定パラメータ</a:t>
            </a:r>
          </a:p>
        </p:txBody>
      </p:sp>
      <p:sp>
        <p:nvSpPr>
          <p:cNvPr id="20" name="正方形/長方形 19">
            <a:extLst>
              <a:ext uri="{FF2B5EF4-FFF2-40B4-BE49-F238E27FC236}">
                <a16:creationId xmlns:a16="http://schemas.microsoft.com/office/drawing/2014/main" id="{0EDD7859-114A-CA1B-053B-12A41F228485}"/>
              </a:ext>
            </a:extLst>
          </p:cNvPr>
          <p:cNvSpPr/>
          <p:nvPr/>
        </p:nvSpPr>
        <p:spPr>
          <a:xfrm>
            <a:off x="2812742" y="790359"/>
            <a:ext cx="2788680" cy="6783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mn-ea"/>
              </a:rPr>
              <a:t>FE </a:t>
            </a:r>
            <a:r>
              <a:rPr kumimoji="1" lang="ja-JP" altLang="en-US" sz="2000" b="1" dirty="0">
                <a:solidFill>
                  <a:schemeClr val="tx1"/>
                </a:solidFill>
                <a:latin typeface="+mn-ea"/>
              </a:rPr>
              <a:t>解析</a:t>
            </a:r>
            <a:endParaRPr kumimoji="1" lang="en-US" altLang="ja-JP" sz="2000" b="1" dirty="0">
              <a:solidFill>
                <a:schemeClr val="tx1"/>
              </a:solidFill>
              <a:latin typeface="+mn-ea"/>
            </a:endParaRPr>
          </a:p>
          <a:p>
            <a:pPr algn="ctr"/>
            <a:r>
              <a:rPr kumimoji="1" lang="ja-JP" altLang="en-US" sz="2000" b="1" dirty="0">
                <a:solidFill>
                  <a:schemeClr val="tx1"/>
                </a:solidFill>
                <a:latin typeface="+mn-ea"/>
              </a:rPr>
              <a:t>（設計活荷重を載荷）</a:t>
            </a:r>
            <a:endParaRPr kumimoji="1" lang="en-US" altLang="ja-JP" sz="2000" b="1" dirty="0">
              <a:solidFill>
                <a:schemeClr val="tx1"/>
              </a:solidFill>
              <a:latin typeface="+mn-ea"/>
            </a:endParaRPr>
          </a:p>
        </p:txBody>
      </p:sp>
      <p:sp>
        <p:nvSpPr>
          <p:cNvPr id="21" name="正方形/長方形 20">
            <a:extLst>
              <a:ext uri="{FF2B5EF4-FFF2-40B4-BE49-F238E27FC236}">
                <a16:creationId xmlns:a16="http://schemas.microsoft.com/office/drawing/2014/main" id="{2AB92946-E7FD-498E-25F0-6A487731AB3F}"/>
              </a:ext>
            </a:extLst>
          </p:cNvPr>
          <p:cNvSpPr/>
          <p:nvPr/>
        </p:nvSpPr>
        <p:spPr>
          <a:xfrm>
            <a:off x="5972175" y="790358"/>
            <a:ext cx="2992003" cy="6783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最大ミーゼス応力分布 </a:t>
            </a:r>
            <a:endParaRPr kumimoji="1" lang="en-US" altLang="ja-JP" sz="2000" b="1" dirty="0">
              <a:solidFill>
                <a:schemeClr val="tx1"/>
              </a:solidFill>
            </a:endParaRPr>
          </a:p>
          <a:p>
            <a:pPr algn="ctr"/>
            <a:r>
              <a:rPr kumimoji="1" lang="ja-JP" altLang="en-US" sz="2000" b="1" dirty="0">
                <a:solidFill>
                  <a:schemeClr val="tx1"/>
                </a:solidFill>
              </a:rPr>
              <a:t>（各</a:t>
            </a:r>
            <a:r>
              <a:rPr kumimoji="1" lang="en-US" altLang="ja-JP" sz="2000" b="1" dirty="0">
                <a:solidFill>
                  <a:schemeClr val="tx1"/>
                </a:solidFill>
              </a:rPr>
              <a:t>500</a:t>
            </a:r>
            <a:r>
              <a:rPr kumimoji="1" lang="ja-JP" altLang="en-US" sz="2000" b="1" dirty="0">
                <a:solidFill>
                  <a:schemeClr val="tx1"/>
                </a:solidFill>
              </a:rPr>
              <a:t>データ</a:t>
            </a:r>
            <a:r>
              <a:rPr kumimoji="1" lang="en-US" altLang="ja-JP" sz="2000" b="1" dirty="0">
                <a:solidFill>
                  <a:schemeClr val="tx1"/>
                </a:solidFill>
              </a:rPr>
              <a:t> </a:t>
            </a:r>
            <a:r>
              <a:rPr kumimoji="1" lang="ja-JP" altLang="en-US" sz="2000" b="1" dirty="0">
                <a:solidFill>
                  <a:schemeClr val="tx1"/>
                </a:solidFill>
              </a:rPr>
              <a:t>）</a:t>
            </a:r>
          </a:p>
        </p:txBody>
      </p:sp>
      <p:sp>
        <p:nvSpPr>
          <p:cNvPr id="22" name="矢印: 右 131">
            <a:extLst>
              <a:ext uri="{FF2B5EF4-FFF2-40B4-BE49-F238E27FC236}">
                <a16:creationId xmlns:a16="http://schemas.microsoft.com/office/drawing/2014/main" id="{8636CA9A-FAD0-A48D-464A-84E642A192DA}"/>
              </a:ext>
            </a:extLst>
          </p:cNvPr>
          <p:cNvSpPr/>
          <p:nvPr/>
        </p:nvSpPr>
        <p:spPr>
          <a:xfrm>
            <a:off x="2428318" y="967293"/>
            <a:ext cx="384424" cy="30848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131">
            <a:extLst>
              <a:ext uri="{FF2B5EF4-FFF2-40B4-BE49-F238E27FC236}">
                <a16:creationId xmlns:a16="http://schemas.microsoft.com/office/drawing/2014/main" id="{7408AECF-3D25-DCD2-E1BC-0B273BD3AA5B}"/>
              </a:ext>
            </a:extLst>
          </p:cNvPr>
          <p:cNvSpPr/>
          <p:nvPr/>
        </p:nvSpPr>
        <p:spPr>
          <a:xfrm>
            <a:off x="5601420" y="975274"/>
            <a:ext cx="384424" cy="30848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a:extLst>
              <a:ext uri="{FF2B5EF4-FFF2-40B4-BE49-F238E27FC236}">
                <a16:creationId xmlns:a16="http://schemas.microsoft.com/office/drawing/2014/main" id="{821FE3D2-4205-97D9-7AC8-855FB90F508D}"/>
              </a:ext>
            </a:extLst>
          </p:cNvPr>
          <p:cNvSpPr txBox="1"/>
          <p:nvPr/>
        </p:nvSpPr>
        <p:spPr>
          <a:xfrm>
            <a:off x="280534" y="1574673"/>
            <a:ext cx="2051801" cy="707886"/>
          </a:xfrm>
          <a:prstGeom prst="rect">
            <a:avLst/>
          </a:prstGeom>
          <a:noFill/>
        </p:spPr>
        <p:txBody>
          <a:bodyPr wrap="square" rtlCol="0">
            <a:spAutoFit/>
          </a:bodyPr>
          <a:lstStyle/>
          <a:p>
            <a:r>
              <a:rPr kumimoji="1" lang="ja-JP" altLang="en-US" sz="2000" dirty="0">
                <a:latin typeface="游ゴシック Medium" panose="020B0500000000000000" pitchFamily="50" charset="-128"/>
                <a:ea typeface="游ゴシック Medium" panose="020B0500000000000000" pitchFamily="50" charset="-128"/>
              </a:rPr>
              <a:t>設計時：</a:t>
            </a:r>
            <a:r>
              <a:rPr kumimoji="1" lang="en-US" altLang="ja-JP" sz="2000" b="1" dirty="0">
                <a:solidFill>
                  <a:srgbClr val="0618C0"/>
                </a:solidFill>
                <a:latin typeface="+mn-ea"/>
              </a:rPr>
              <a:t>16</a:t>
            </a:r>
            <a:r>
              <a:rPr kumimoji="1" lang="ja-JP" altLang="en-US" sz="2000" b="1" dirty="0">
                <a:solidFill>
                  <a:srgbClr val="0618C0"/>
                </a:solidFill>
                <a:latin typeface="+mn-ea"/>
              </a:rPr>
              <a:t>変数</a:t>
            </a:r>
            <a:endParaRPr kumimoji="1" lang="en-US" altLang="ja-JP" sz="2000" b="1" dirty="0">
              <a:solidFill>
                <a:srgbClr val="0618C0"/>
              </a:solidFill>
              <a:latin typeface="+mn-ea"/>
            </a:endParaRPr>
          </a:p>
          <a:p>
            <a:r>
              <a:rPr kumimoji="1" lang="ja-JP" altLang="en-US" sz="2000" dirty="0">
                <a:latin typeface="游ゴシック Medium" panose="020B0500000000000000" pitchFamily="50" charset="-128"/>
                <a:ea typeface="游ゴシック Medium" panose="020B0500000000000000" pitchFamily="50" charset="-128"/>
              </a:rPr>
              <a:t>劣化時：</a:t>
            </a:r>
            <a:r>
              <a:rPr kumimoji="1" lang="en-US" altLang="ja-JP" sz="2000" b="1" dirty="0">
                <a:solidFill>
                  <a:srgbClr val="FF0000"/>
                </a:solidFill>
                <a:latin typeface="+mn-ea"/>
              </a:rPr>
              <a:t>19</a:t>
            </a:r>
            <a:r>
              <a:rPr kumimoji="1" lang="ja-JP" altLang="en-US" sz="2000" b="1" dirty="0">
                <a:solidFill>
                  <a:srgbClr val="FF0000"/>
                </a:solidFill>
                <a:latin typeface="+mn-ea"/>
              </a:rPr>
              <a:t>変数</a:t>
            </a:r>
          </a:p>
        </p:txBody>
      </p:sp>
      <p:grpSp>
        <p:nvGrpSpPr>
          <p:cNvPr id="25" name="グループ化 24">
            <a:extLst>
              <a:ext uri="{FF2B5EF4-FFF2-40B4-BE49-F238E27FC236}">
                <a16:creationId xmlns:a16="http://schemas.microsoft.com/office/drawing/2014/main" id="{78DC7F0A-116F-D6AA-0DDA-1744D9E7DEFB}"/>
              </a:ext>
            </a:extLst>
          </p:cNvPr>
          <p:cNvGrpSpPr/>
          <p:nvPr/>
        </p:nvGrpSpPr>
        <p:grpSpPr>
          <a:xfrm>
            <a:off x="227180" y="2500325"/>
            <a:ext cx="2171512" cy="1617671"/>
            <a:chOff x="387619" y="2656308"/>
            <a:chExt cx="2171512" cy="1617671"/>
          </a:xfrm>
        </p:grpSpPr>
        <p:pic>
          <p:nvPicPr>
            <p:cNvPr id="26" name="グラフィックス 25">
              <a:extLst>
                <a:ext uri="{FF2B5EF4-FFF2-40B4-BE49-F238E27FC236}">
                  <a16:creationId xmlns:a16="http://schemas.microsoft.com/office/drawing/2014/main" id="{2C274406-E823-35DE-6DB7-9A4BB343EEF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073" t="13889" r="11249" b="11503"/>
            <a:stretch/>
          </p:blipFill>
          <p:spPr>
            <a:xfrm>
              <a:off x="599916" y="2656308"/>
              <a:ext cx="1876470" cy="1387460"/>
            </a:xfrm>
            <a:prstGeom prst="rect">
              <a:avLst/>
            </a:prstGeom>
          </p:spPr>
        </p:pic>
        <p:sp>
          <p:nvSpPr>
            <p:cNvPr id="27" name="テキスト ボックス 26">
              <a:extLst>
                <a:ext uri="{FF2B5EF4-FFF2-40B4-BE49-F238E27FC236}">
                  <a16:creationId xmlns:a16="http://schemas.microsoft.com/office/drawing/2014/main" id="{1FB3FFC1-85D8-9292-B76B-433AE3BF1F11}"/>
                </a:ext>
              </a:extLst>
            </p:cNvPr>
            <p:cNvSpPr txBox="1"/>
            <p:nvPr/>
          </p:nvSpPr>
          <p:spPr>
            <a:xfrm rot="16200000">
              <a:off x="-4771" y="3226927"/>
              <a:ext cx="1031002" cy="246221"/>
            </a:xfrm>
            <a:prstGeom prst="rect">
              <a:avLst/>
            </a:prstGeom>
            <a:noFill/>
          </p:spPr>
          <p:txBody>
            <a:bodyPr wrap="square" lIns="0" tIns="0" rIns="0" bIns="0" rtlCol="0">
              <a:spAutoFit/>
            </a:bodyPr>
            <a:lstStyle/>
            <a:p>
              <a:r>
                <a:rPr lang="en-US" altLang="ja-JP" sz="1600" dirty="0">
                  <a:latin typeface="Times New Roman" panose="02020603050405020304" pitchFamily="18" charset="0"/>
                  <a:cs typeface="Times New Roman" panose="02020603050405020304" pitchFamily="18" charset="0"/>
                </a:rPr>
                <a:t>Probability</a:t>
              </a:r>
              <a:endParaRPr kumimoji="1" lang="en-US" altLang="ja-JP" sz="1600" dirty="0">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9D3A997A-9A0F-728D-3719-FA40CA66DC64}"/>
                </a:ext>
              </a:extLst>
            </p:cNvPr>
            <p:cNvSpPr txBox="1"/>
            <p:nvPr/>
          </p:nvSpPr>
          <p:spPr>
            <a:xfrm>
              <a:off x="794945" y="4027758"/>
              <a:ext cx="1764186" cy="246221"/>
            </a:xfrm>
            <a:prstGeom prst="rect">
              <a:avLst/>
            </a:prstGeom>
            <a:noFill/>
          </p:spPr>
          <p:txBody>
            <a:bodyPr wrap="square" lIns="0" tIns="0" rIns="0" bIns="0" rtlCol="0">
              <a:spAutoFit/>
            </a:bodyPr>
            <a:lstStyle/>
            <a:p>
              <a:r>
                <a:rPr kumimoji="1" lang="ja-JP" altLang="en-US" sz="1600" dirty="0"/>
                <a:t>不確定パラメータ</a:t>
              </a:r>
            </a:p>
          </p:txBody>
        </p:sp>
      </p:grpSp>
      <p:pic>
        <p:nvPicPr>
          <p:cNvPr id="29" name="図 28">
            <a:extLst>
              <a:ext uri="{FF2B5EF4-FFF2-40B4-BE49-F238E27FC236}">
                <a16:creationId xmlns:a16="http://schemas.microsoft.com/office/drawing/2014/main" id="{95912A41-101D-04F9-1986-2B8F766E952D}"/>
              </a:ext>
            </a:extLst>
          </p:cNvPr>
          <p:cNvPicPr>
            <a:picLocks noChangeAspect="1"/>
          </p:cNvPicPr>
          <p:nvPr/>
        </p:nvPicPr>
        <p:blipFill>
          <a:blip r:embed="rId6"/>
          <a:stretch>
            <a:fillRect/>
          </a:stretch>
        </p:blipFill>
        <p:spPr>
          <a:xfrm>
            <a:off x="6194794" y="1810794"/>
            <a:ext cx="2546763" cy="1910073"/>
          </a:xfrm>
          <a:prstGeom prst="rect">
            <a:avLst/>
          </a:prstGeom>
        </p:spPr>
      </p:pic>
      <p:pic>
        <p:nvPicPr>
          <p:cNvPr id="10245" name="Picture 5">
            <a:extLst>
              <a:ext uri="{FF2B5EF4-FFF2-40B4-BE49-F238E27FC236}">
                <a16:creationId xmlns:a16="http://schemas.microsoft.com/office/drawing/2014/main" id="{BD9F4E99-95BF-0DB0-7B9C-7317D4EFC85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150" t="34209"/>
          <a:stretch/>
        </p:blipFill>
        <p:spPr bwMode="auto">
          <a:xfrm>
            <a:off x="4538160" y="2172468"/>
            <a:ext cx="1305368" cy="62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6">
            <a:extLst>
              <a:ext uri="{FF2B5EF4-FFF2-40B4-BE49-F238E27FC236}">
                <a16:creationId xmlns:a16="http://schemas.microsoft.com/office/drawing/2014/main" id="{634E9D0C-7C98-AC5A-9D6A-1F3AD8E8FAB7}"/>
              </a:ext>
            </a:extLst>
          </p:cNvPr>
          <p:cNvSpPr>
            <a:spLocks noChangeArrowheads="1"/>
          </p:cNvSpPr>
          <p:nvPr/>
        </p:nvSpPr>
        <p:spPr bwMode="auto">
          <a:xfrm>
            <a:off x="4538160" y="2172468"/>
            <a:ext cx="1188720" cy="627998"/>
          </a:xfrm>
          <a:prstGeom prst="rect">
            <a:avLst/>
          </a:prstGeom>
          <a:noFill/>
          <a:ln w="15875"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248" name="Picture 8">
            <a:extLst>
              <a:ext uri="{FF2B5EF4-FFF2-40B4-BE49-F238E27FC236}">
                <a16:creationId xmlns:a16="http://schemas.microsoft.com/office/drawing/2014/main" id="{2006D50F-7CAC-D4A9-9B17-45BD6DF89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007" y="1656298"/>
            <a:ext cx="33575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吹き出し: 四角形 40">
            <a:extLst>
              <a:ext uri="{FF2B5EF4-FFF2-40B4-BE49-F238E27FC236}">
                <a16:creationId xmlns:a16="http://schemas.microsoft.com/office/drawing/2014/main" id="{655A64C5-44C9-18A3-D9CE-D227985BE424}"/>
              </a:ext>
            </a:extLst>
          </p:cNvPr>
          <p:cNvSpPr/>
          <p:nvPr/>
        </p:nvSpPr>
        <p:spPr>
          <a:xfrm>
            <a:off x="2590007" y="2937809"/>
            <a:ext cx="3395837" cy="1606684"/>
          </a:xfrm>
          <a:prstGeom prst="wedgeRectCallout">
            <a:avLst>
              <a:gd name="adj1" fmla="val 17265"/>
              <a:gd name="adj2" fmla="val -67123"/>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Rectangle 9">
            <a:extLst>
              <a:ext uri="{FF2B5EF4-FFF2-40B4-BE49-F238E27FC236}">
                <a16:creationId xmlns:a16="http://schemas.microsoft.com/office/drawing/2014/main" id="{FD989B91-5B08-3408-7BCB-FA96FDE95277}"/>
              </a:ext>
            </a:extLst>
          </p:cNvPr>
          <p:cNvSpPr>
            <a:spLocks noChangeArrowheads="1"/>
          </p:cNvSpPr>
          <p:nvPr/>
        </p:nvSpPr>
        <p:spPr bwMode="auto">
          <a:xfrm>
            <a:off x="5601420" y="1841216"/>
            <a:ext cx="250740" cy="148457"/>
          </a:xfrm>
          <a:prstGeom prst="rect">
            <a:avLst/>
          </a:prstGeom>
          <a:noFill/>
          <a:ln w="15875"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cxnSp>
        <p:nvCxnSpPr>
          <p:cNvPr id="37" name="直線コネクタ 36">
            <a:extLst>
              <a:ext uri="{FF2B5EF4-FFF2-40B4-BE49-F238E27FC236}">
                <a16:creationId xmlns:a16="http://schemas.microsoft.com/office/drawing/2014/main" id="{755CCE85-7FE9-61A6-D67E-F03BC4DE122F}"/>
              </a:ext>
            </a:extLst>
          </p:cNvPr>
          <p:cNvCxnSpPr>
            <a:cxnSpLocks/>
          </p:cNvCxnSpPr>
          <p:nvPr/>
        </p:nvCxnSpPr>
        <p:spPr>
          <a:xfrm flipH="1">
            <a:off x="4538160" y="1841216"/>
            <a:ext cx="1053413" cy="32754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D7F7A2C-515E-857D-A0D8-38805AE1D0A6}"/>
              </a:ext>
            </a:extLst>
          </p:cNvPr>
          <p:cNvCxnSpPr>
            <a:cxnSpLocks/>
          </p:cNvCxnSpPr>
          <p:nvPr/>
        </p:nvCxnSpPr>
        <p:spPr>
          <a:xfrm flipH="1">
            <a:off x="5736727" y="1986569"/>
            <a:ext cx="115433" cy="813897"/>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pic>
        <p:nvPicPr>
          <p:cNvPr id="44" name="Picture 5">
            <a:extLst>
              <a:ext uri="{FF2B5EF4-FFF2-40B4-BE49-F238E27FC236}">
                <a16:creationId xmlns:a16="http://schemas.microsoft.com/office/drawing/2014/main" id="{D8AC98DE-A61F-4892-A155-19916FEE578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836" t="26413" r="22339" b="31997"/>
          <a:stretch/>
        </p:blipFill>
        <p:spPr bwMode="auto">
          <a:xfrm>
            <a:off x="3218703" y="3097845"/>
            <a:ext cx="2570339" cy="1328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6">
            <a:extLst>
              <a:ext uri="{FF2B5EF4-FFF2-40B4-BE49-F238E27FC236}">
                <a16:creationId xmlns:a16="http://schemas.microsoft.com/office/drawing/2014/main" id="{81B359F0-47B0-CEB7-2AB1-6916D4ED3064}"/>
              </a:ext>
            </a:extLst>
          </p:cNvPr>
          <p:cNvSpPr>
            <a:spLocks/>
          </p:cNvSpPr>
          <p:nvPr/>
        </p:nvSpPr>
        <p:spPr bwMode="auto">
          <a:xfrm>
            <a:off x="6709627" y="2822897"/>
            <a:ext cx="174625" cy="107950"/>
          </a:xfrm>
          <a:custGeom>
            <a:avLst/>
            <a:gdLst>
              <a:gd name="T0" fmla="*/ 0 w 110"/>
              <a:gd name="T1" fmla="*/ 21 h 68"/>
              <a:gd name="T2" fmla="*/ 100 w 110"/>
              <a:gd name="T3" fmla="*/ 0 h 68"/>
              <a:gd name="T4" fmla="*/ 110 w 110"/>
              <a:gd name="T5" fmla="*/ 47 h 68"/>
              <a:gd name="T6" fmla="*/ 10 w 110"/>
              <a:gd name="T7" fmla="*/ 68 h 68"/>
              <a:gd name="T8" fmla="*/ 0 w 110"/>
              <a:gd name="T9" fmla="*/ 21 h 68"/>
            </a:gdLst>
            <a:ahLst/>
            <a:cxnLst>
              <a:cxn ang="0">
                <a:pos x="T0" y="T1"/>
              </a:cxn>
              <a:cxn ang="0">
                <a:pos x="T2" y="T3"/>
              </a:cxn>
              <a:cxn ang="0">
                <a:pos x="T4" y="T5"/>
              </a:cxn>
              <a:cxn ang="0">
                <a:pos x="T6" y="T7"/>
              </a:cxn>
              <a:cxn ang="0">
                <a:pos x="T8" y="T9"/>
              </a:cxn>
            </a:cxnLst>
            <a:rect l="0" t="0" r="r" b="b"/>
            <a:pathLst>
              <a:path w="110" h="68">
                <a:moveTo>
                  <a:pt x="0" y="21"/>
                </a:moveTo>
                <a:lnTo>
                  <a:pt x="100" y="0"/>
                </a:lnTo>
                <a:lnTo>
                  <a:pt x="110" y="47"/>
                </a:lnTo>
                <a:lnTo>
                  <a:pt x="10" y="68"/>
                </a:lnTo>
                <a:lnTo>
                  <a:pt x="0" y="21"/>
                </a:lnTo>
                <a:close/>
              </a:path>
            </a:pathLst>
          </a:custGeom>
          <a:noFill/>
          <a:ln w="19050" cap="flat">
            <a:solidFill>
              <a:srgbClr val="0618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フリーフォーム: 図形 46">
            <a:extLst>
              <a:ext uri="{FF2B5EF4-FFF2-40B4-BE49-F238E27FC236}">
                <a16:creationId xmlns:a16="http://schemas.microsoft.com/office/drawing/2014/main" id="{CD0C6F2C-6779-382C-D063-1482E51D5EEB}"/>
              </a:ext>
            </a:extLst>
          </p:cNvPr>
          <p:cNvSpPr/>
          <p:nvPr/>
        </p:nvSpPr>
        <p:spPr>
          <a:xfrm>
            <a:off x="4171135" y="3614309"/>
            <a:ext cx="400866" cy="241239"/>
          </a:xfrm>
          <a:custGeom>
            <a:avLst/>
            <a:gdLst>
              <a:gd name="connsiteX0" fmla="*/ 22860 w 208597"/>
              <a:gd name="connsiteY0" fmla="*/ 125730 h 125730"/>
              <a:gd name="connsiteX1" fmla="*/ 0 w 208597"/>
              <a:gd name="connsiteY1" fmla="*/ 31433 h 125730"/>
              <a:gd name="connsiteX2" fmla="*/ 191452 w 208597"/>
              <a:gd name="connsiteY2" fmla="*/ 0 h 125730"/>
              <a:gd name="connsiteX3" fmla="*/ 208597 w 208597"/>
              <a:gd name="connsiteY3" fmla="*/ 102870 h 125730"/>
              <a:gd name="connsiteX4" fmla="*/ 22860 w 208597"/>
              <a:gd name="connsiteY4" fmla="*/ 125730 h 125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7" h="125730">
                <a:moveTo>
                  <a:pt x="22860" y="125730"/>
                </a:moveTo>
                <a:lnTo>
                  <a:pt x="0" y="31433"/>
                </a:lnTo>
                <a:lnTo>
                  <a:pt x="191452" y="0"/>
                </a:lnTo>
                <a:lnTo>
                  <a:pt x="208597" y="102870"/>
                </a:lnTo>
                <a:lnTo>
                  <a:pt x="22860" y="12573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矢印コネクタ 50">
            <a:extLst>
              <a:ext uri="{FF2B5EF4-FFF2-40B4-BE49-F238E27FC236}">
                <a16:creationId xmlns:a16="http://schemas.microsoft.com/office/drawing/2014/main" id="{9E25224E-89D2-9625-3C9E-BFD723732B84}"/>
              </a:ext>
            </a:extLst>
          </p:cNvPr>
          <p:cNvCxnSpPr>
            <a:cxnSpLocks/>
          </p:cNvCxnSpPr>
          <p:nvPr/>
        </p:nvCxnSpPr>
        <p:spPr>
          <a:xfrm flipV="1">
            <a:off x="3676123" y="3761944"/>
            <a:ext cx="495012" cy="319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5AFB116D-AA5D-6A79-351E-844836B20DB3}"/>
              </a:ext>
            </a:extLst>
          </p:cNvPr>
          <p:cNvSpPr txBox="1"/>
          <p:nvPr/>
        </p:nvSpPr>
        <p:spPr>
          <a:xfrm>
            <a:off x="2590007" y="4030444"/>
            <a:ext cx="2704023" cy="511626"/>
          </a:xfrm>
          <a:prstGeom prst="rect">
            <a:avLst/>
          </a:prstGeom>
          <a:solidFill>
            <a:schemeClr val="bg1"/>
          </a:solidFill>
          <a:ln w="28575">
            <a:solidFill>
              <a:schemeClr val="tx1"/>
            </a:solidFill>
          </a:ln>
        </p:spPr>
        <p:txBody>
          <a:bodyPr wrap="square" rtlCol="0">
            <a:noAutofit/>
          </a:bodyPr>
          <a:lstStyle/>
          <a:p>
            <a:r>
              <a:rPr kumimoji="1" lang="ja-JP" altLang="en-US" sz="1400" b="1" dirty="0">
                <a:latin typeface="+mn-ea"/>
              </a:rPr>
              <a:t>最大応力の出力箇所</a:t>
            </a:r>
            <a:br>
              <a:rPr kumimoji="1" lang="en-US" altLang="ja-JP" sz="1400" b="1" dirty="0">
                <a:latin typeface="+mn-ea"/>
              </a:rPr>
            </a:br>
            <a:r>
              <a:rPr kumimoji="1" lang="ja-JP" altLang="en-US" sz="1400" b="1" dirty="0">
                <a:latin typeface="+mn-ea"/>
              </a:rPr>
              <a:t>（</a:t>
            </a:r>
            <a:r>
              <a:rPr kumimoji="1" lang="en-US" altLang="ja-JP" sz="1400" b="1" dirty="0">
                <a:latin typeface="+mn-ea"/>
              </a:rPr>
              <a:t>6</a:t>
            </a:r>
            <a:r>
              <a:rPr kumimoji="1" lang="ja-JP" altLang="en-US" sz="1400" b="1" dirty="0">
                <a:latin typeface="+mn-ea"/>
              </a:rPr>
              <a:t>個のシェル要素の最大値）</a:t>
            </a:r>
          </a:p>
        </p:txBody>
      </p:sp>
      <p:sp>
        <p:nvSpPr>
          <p:cNvPr id="36" name="テキスト ボックス 35">
            <a:extLst>
              <a:ext uri="{FF2B5EF4-FFF2-40B4-BE49-F238E27FC236}">
                <a16:creationId xmlns:a16="http://schemas.microsoft.com/office/drawing/2014/main" id="{98AF4F8C-24FC-80F4-7BBF-35C9B15551F6}"/>
              </a:ext>
            </a:extLst>
          </p:cNvPr>
          <p:cNvSpPr txBox="1"/>
          <p:nvPr/>
        </p:nvSpPr>
        <p:spPr>
          <a:xfrm>
            <a:off x="2620530" y="1928616"/>
            <a:ext cx="1224939" cy="338554"/>
          </a:xfrm>
          <a:prstGeom prst="rect">
            <a:avLst/>
          </a:prstGeom>
          <a:noFill/>
        </p:spPr>
        <p:txBody>
          <a:bodyPr wrap="square" rtlCol="0">
            <a:spAutoFit/>
          </a:bodyPr>
          <a:lstStyle/>
          <a:p>
            <a:r>
              <a:rPr kumimoji="1" lang="ja-JP" altLang="en-US" sz="1600" dirty="0">
                <a:latin typeface="游ゴシック Medium" panose="020B0500000000000000" pitchFamily="50" charset="-128"/>
                <a:ea typeface="游ゴシック Medium" panose="020B0500000000000000" pitchFamily="50" charset="-128"/>
              </a:rPr>
              <a:t>半桁モデル</a:t>
            </a:r>
            <a:endParaRPr kumimoji="1" lang="ja-JP" altLang="en-US" sz="1600" b="1" dirty="0">
              <a:solidFill>
                <a:srgbClr val="0618C0"/>
              </a:solidFill>
              <a:latin typeface="+mn-ea"/>
            </a:endParaRPr>
          </a:p>
        </p:txBody>
      </p:sp>
    </p:spTree>
    <p:extLst>
      <p:ext uri="{BB962C8B-B14F-4D97-AF65-F5344CB8AC3E}">
        <p14:creationId xmlns:p14="http://schemas.microsoft.com/office/powerpoint/2010/main" val="982283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335FC2-12CA-FC4C-9604-1C43F452679F}"/>
              </a:ext>
            </a:extLst>
          </p:cNvPr>
          <p:cNvSpPr>
            <a:spLocks noGrp="1"/>
          </p:cNvSpPr>
          <p:nvPr>
            <p:ph type="title"/>
          </p:nvPr>
        </p:nvSpPr>
        <p:spPr/>
        <p:txBody>
          <a:bodyPr/>
          <a:lstStyle/>
          <a:p>
            <a:r>
              <a:rPr kumimoji="1" lang="ja-JP" altLang="en-US"/>
              <a:t>ガウス</a:t>
            </a:r>
            <a:r>
              <a:rPr lang="ja-JP" altLang="en-US"/>
              <a:t>過程回帰</a:t>
            </a:r>
            <a:r>
              <a:rPr lang="en-US" altLang="ja-JP" dirty="0"/>
              <a:t>(GPR)</a:t>
            </a:r>
            <a:endParaRPr kumimoji="1" lang="ja-JP" altLang="en-US"/>
          </a:p>
        </p:txBody>
      </p:sp>
      <p:graphicFrame>
        <p:nvGraphicFramePr>
          <p:cNvPr id="7" name="オブジェクト 6">
            <a:extLst>
              <a:ext uri="{FF2B5EF4-FFF2-40B4-BE49-F238E27FC236}">
                <a16:creationId xmlns:a16="http://schemas.microsoft.com/office/drawing/2014/main" id="{461DBAD4-73D3-0245-84C8-B6B75ACB81AE}"/>
              </a:ext>
            </a:extLst>
          </p:cNvPr>
          <p:cNvGraphicFramePr>
            <a:graphicFrameLocks noChangeAspect="1"/>
          </p:cNvGraphicFramePr>
          <p:nvPr>
            <p:extLst>
              <p:ext uri="{D42A27DB-BD31-4B8C-83A1-F6EECF244321}">
                <p14:modId xmlns:p14="http://schemas.microsoft.com/office/powerpoint/2010/main" val="2647015566"/>
              </p:ext>
            </p:extLst>
          </p:nvPr>
        </p:nvGraphicFramePr>
        <p:xfrm>
          <a:off x="294993" y="2416175"/>
          <a:ext cx="2211387" cy="552450"/>
        </p:xfrm>
        <a:graphic>
          <a:graphicData uri="http://schemas.openxmlformats.org/presentationml/2006/ole">
            <mc:AlternateContent xmlns:mc="http://schemas.openxmlformats.org/markup-compatibility/2006">
              <mc:Choice xmlns:v="urn:schemas-microsoft-com:vml" Requires="v">
                <p:oleObj name="Equation" r:id="rId3" imgW="660240" imgH="164880" progId="Equation.DSMT4">
                  <p:embed/>
                </p:oleObj>
              </mc:Choice>
              <mc:Fallback>
                <p:oleObj name="Equation" r:id="rId3" imgW="660240" imgH="164880" progId="Equation.DSMT4">
                  <p:embed/>
                  <p:pic>
                    <p:nvPicPr>
                      <p:cNvPr id="7" name="オブジェクト 6">
                        <a:extLst>
                          <a:ext uri="{FF2B5EF4-FFF2-40B4-BE49-F238E27FC236}">
                            <a16:creationId xmlns:a16="http://schemas.microsoft.com/office/drawing/2014/main" id="{461DBAD4-73D3-0245-84C8-B6B75ACB81AE}"/>
                          </a:ext>
                        </a:extLst>
                      </p:cNvPr>
                      <p:cNvPicPr/>
                      <p:nvPr/>
                    </p:nvPicPr>
                    <p:blipFill>
                      <a:blip r:embed="rId4"/>
                      <a:stretch>
                        <a:fillRect/>
                      </a:stretch>
                    </p:blipFill>
                    <p:spPr>
                      <a:xfrm>
                        <a:off x="294993" y="2416175"/>
                        <a:ext cx="2211387" cy="552450"/>
                      </a:xfrm>
                      <a:prstGeom prst="rect">
                        <a:avLst/>
                      </a:prstGeom>
                    </p:spPr>
                  </p:pic>
                </p:oleObj>
              </mc:Fallback>
            </mc:AlternateContent>
          </a:graphicData>
        </a:graphic>
      </p:graphicFrame>
      <p:sp>
        <p:nvSpPr>
          <p:cNvPr id="8" name="テキスト ボックス 7">
            <a:extLst>
              <a:ext uri="{FF2B5EF4-FFF2-40B4-BE49-F238E27FC236}">
                <a16:creationId xmlns:a16="http://schemas.microsoft.com/office/drawing/2014/main" id="{0CEE57D7-C118-3B43-BA72-A80B5C59487F}"/>
              </a:ext>
            </a:extLst>
          </p:cNvPr>
          <p:cNvSpPr txBox="1"/>
          <p:nvPr/>
        </p:nvSpPr>
        <p:spPr>
          <a:xfrm>
            <a:off x="305821" y="2975527"/>
            <a:ext cx="3981004" cy="1593000"/>
          </a:xfrm>
          <a:prstGeom prst="rect">
            <a:avLst/>
          </a:prstGeom>
          <a:noFill/>
        </p:spPr>
        <p:txBody>
          <a:bodyPr wrap="square" rtlCol="0">
            <a:spAutoFit/>
          </a:bodyPr>
          <a:lstStyle/>
          <a:p>
            <a:pPr>
              <a:lnSpc>
                <a:spcPct val="124000"/>
              </a:lnSpc>
            </a:pPr>
            <a:r>
              <a:rPr kumimoji="1" lang="en-US" altLang="ja-JP" sz="2000" b="1" dirty="0">
                <a:latin typeface="Times New Roman" panose="02020603050405020304" pitchFamily="18" charset="0"/>
                <a:cs typeface="Times New Roman" panose="02020603050405020304" pitchFamily="18" charset="0"/>
              </a:rPr>
              <a:t>x </a:t>
            </a:r>
            <a:r>
              <a:rPr kumimoji="1" lang="en-US" altLang="ja-JP" sz="2000" dirty="0">
                <a:latin typeface="+mn-ea"/>
                <a:cs typeface="Times New Roman" panose="02020603050405020304" pitchFamily="18" charset="0"/>
              </a:rPr>
              <a:t>: </a:t>
            </a:r>
            <a:r>
              <a:rPr kumimoji="1" lang="ja-JP" altLang="en-US" sz="2000" dirty="0">
                <a:latin typeface="+mn-ea"/>
                <a:cs typeface="Times New Roman" panose="02020603050405020304" pitchFamily="18" charset="0"/>
              </a:rPr>
              <a:t>入力ベクトル</a:t>
            </a:r>
            <a:br>
              <a:rPr kumimoji="1" lang="en-US" altLang="ja-JP" sz="2000" dirty="0">
                <a:latin typeface="+mn-ea"/>
                <a:cs typeface="Times New Roman" panose="02020603050405020304" pitchFamily="18" charset="0"/>
              </a:rPr>
            </a:br>
            <a:r>
              <a:rPr kumimoji="1" lang="en-US" altLang="ja-JP" sz="2000" b="1" dirty="0">
                <a:latin typeface="Times New Roman" panose="02020603050405020304" pitchFamily="18" charset="0"/>
                <a:cs typeface="Times New Roman" panose="02020603050405020304" pitchFamily="18" charset="0"/>
              </a:rPr>
              <a:t>y </a:t>
            </a:r>
            <a:r>
              <a:rPr kumimoji="1" lang="en-US" altLang="ja-JP" sz="2000" dirty="0"/>
              <a:t>: </a:t>
            </a:r>
            <a:r>
              <a:rPr kumimoji="1" lang="ja-JP" altLang="en-US" sz="2000" dirty="0"/>
              <a:t>出力ベクトル</a:t>
            </a:r>
            <a:br>
              <a:rPr kumimoji="1" lang="en-US" altLang="ja-JP" sz="2000" dirty="0"/>
            </a:br>
            <a:r>
              <a:rPr kumimoji="1" lang="en-US" altLang="ja-JP" sz="2000" i="1" dirty="0">
                <a:latin typeface="Times New Roman" panose="02020603050405020304" pitchFamily="18" charset="0"/>
                <a:cs typeface="Times New Roman" panose="02020603050405020304" pitchFamily="18" charset="0"/>
              </a:rPr>
              <a:t>k</a:t>
            </a:r>
            <a:r>
              <a:rPr kumimoji="1" lang="ja-JP" altLang="en-US" sz="2000" dirty="0"/>
              <a:t>：カーネル関数</a:t>
            </a:r>
            <a:br>
              <a:rPr kumimoji="1" lang="en-US" altLang="ja-JP" sz="2000" dirty="0"/>
            </a:br>
            <a:r>
              <a:rPr kumimoji="1" lang="en-US" altLang="ja-JP" sz="2000" b="1" dirty="0">
                <a:latin typeface="Times New Roman" panose="02020603050405020304" pitchFamily="18" charset="0"/>
                <a:cs typeface="Times New Roman" panose="02020603050405020304" pitchFamily="18" charset="0"/>
              </a:rPr>
              <a:t>K</a:t>
            </a:r>
            <a:r>
              <a:rPr kumimoji="1" lang="en-US" altLang="ja-JP" sz="2000" i="1" dirty="0">
                <a:latin typeface="Times New Roman" panose="02020603050405020304" pitchFamily="18" charset="0"/>
                <a:cs typeface="Times New Roman" panose="02020603050405020304" pitchFamily="18" charset="0"/>
              </a:rPr>
              <a:t> </a:t>
            </a:r>
            <a:r>
              <a:rPr kumimoji="1" lang="en-US" altLang="ja-JP" sz="2000" dirty="0"/>
              <a:t>: </a:t>
            </a:r>
            <a:r>
              <a:rPr kumimoji="1" lang="ja-JP" altLang="en-US" sz="2000" dirty="0"/>
              <a:t>カーネル行列</a:t>
            </a:r>
          </a:p>
        </p:txBody>
      </p:sp>
      <p:graphicFrame>
        <p:nvGraphicFramePr>
          <p:cNvPr id="10" name="オブジェクト 9">
            <a:extLst>
              <a:ext uri="{FF2B5EF4-FFF2-40B4-BE49-F238E27FC236}">
                <a16:creationId xmlns:a16="http://schemas.microsoft.com/office/drawing/2014/main" id="{8F49C92C-33D1-964D-BA36-95E9264E308B}"/>
              </a:ext>
            </a:extLst>
          </p:cNvPr>
          <p:cNvGraphicFramePr>
            <a:graphicFrameLocks noChangeAspect="1"/>
          </p:cNvGraphicFramePr>
          <p:nvPr>
            <p:extLst>
              <p:ext uri="{D42A27DB-BD31-4B8C-83A1-F6EECF244321}">
                <p14:modId xmlns:p14="http://schemas.microsoft.com/office/powerpoint/2010/main" val="1012834812"/>
              </p:ext>
            </p:extLst>
          </p:nvPr>
        </p:nvGraphicFramePr>
        <p:xfrm>
          <a:off x="307928" y="5340011"/>
          <a:ext cx="2167521" cy="603793"/>
        </p:xfrm>
        <a:graphic>
          <a:graphicData uri="http://schemas.openxmlformats.org/presentationml/2006/ole">
            <mc:AlternateContent xmlns:mc="http://schemas.openxmlformats.org/markup-compatibility/2006">
              <mc:Choice xmlns:v="urn:schemas-microsoft-com:vml" Requires="v">
                <p:oleObj name="Equation" r:id="rId5" imgW="1458469" imgH="407175" progId="Equation.DSMT4">
                  <p:embed/>
                </p:oleObj>
              </mc:Choice>
              <mc:Fallback>
                <p:oleObj name="Equation" r:id="rId5" imgW="1458469" imgH="407175" progId="Equation.DSMT4">
                  <p:embed/>
                  <p:pic>
                    <p:nvPicPr>
                      <p:cNvPr id="10" name="オブジェクト 9">
                        <a:extLst>
                          <a:ext uri="{FF2B5EF4-FFF2-40B4-BE49-F238E27FC236}">
                            <a16:creationId xmlns:a16="http://schemas.microsoft.com/office/drawing/2014/main" id="{8F49C92C-33D1-964D-BA36-95E9264E308B}"/>
                          </a:ext>
                        </a:extLst>
                      </p:cNvPr>
                      <p:cNvPicPr/>
                      <p:nvPr/>
                    </p:nvPicPr>
                    <p:blipFill>
                      <a:blip r:embed="rId6"/>
                      <a:stretch>
                        <a:fillRect/>
                      </a:stretch>
                    </p:blipFill>
                    <p:spPr>
                      <a:xfrm>
                        <a:off x="307928" y="5340011"/>
                        <a:ext cx="2167521" cy="603793"/>
                      </a:xfrm>
                      <a:prstGeom prst="rect">
                        <a:avLst/>
                      </a:prstGeom>
                    </p:spPr>
                  </p:pic>
                </p:oleObj>
              </mc:Fallback>
            </mc:AlternateContent>
          </a:graphicData>
        </a:graphic>
      </p:graphicFrame>
      <p:sp>
        <p:nvSpPr>
          <p:cNvPr id="11" name="テキスト ボックス 10">
            <a:extLst>
              <a:ext uri="{FF2B5EF4-FFF2-40B4-BE49-F238E27FC236}">
                <a16:creationId xmlns:a16="http://schemas.microsoft.com/office/drawing/2014/main" id="{C8CB5C36-99B7-1144-A25E-CE285A20F940}"/>
              </a:ext>
            </a:extLst>
          </p:cNvPr>
          <p:cNvSpPr txBox="1"/>
          <p:nvPr/>
        </p:nvSpPr>
        <p:spPr>
          <a:xfrm>
            <a:off x="283576" y="6009283"/>
            <a:ext cx="3169296" cy="400110"/>
          </a:xfrm>
          <a:prstGeom prst="rect">
            <a:avLst/>
          </a:prstGeom>
          <a:noFill/>
        </p:spPr>
        <p:txBody>
          <a:bodyPr wrap="square" rtlCol="0">
            <a:spAutoFit/>
          </a:bodyPr>
          <a:lstStyle/>
          <a:p>
            <a:r>
              <a:rPr kumimoji="1" lang="en-US" altLang="ja-JP" sz="2000" i="1" dirty="0" err="1">
                <a:latin typeface="Times New Roman" panose="02020603050405020304" pitchFamily="18" charset="0"/>
                <a:cs typeface="Times New Roman" panose="02020603050405020304" pitchFamily="18" charset="0"/>
              </a:rPr>
              <a:t>K</a:t>
            </a:r>
            <a:r>
              <a:rPr kumimoji="1" lang="en-US" altLang="ja-JP" sz="2000" baseline="-25000" dirty="0" err="1">
                <a:latin typeface="Times New Roman" panose="02020603050405020304" pitchFamily="18" charset="0"/>
                <a:cs typeface="Times New Roman" panose="02020603050405020304" pitchFamily="18" charset="0"/>
              </a:rPr>
              <a:t>nm</a:t>
            </a:r>
            <a:r>
              <a:rPr kumimoji="1" lang="en-US" altLang="ja-JP" sz="2000" baseline="-25000" dirty="0">
                <a:latin typeface="Times New Roman" panose="02020603050405020304" pitchFamily="18" charset="0"/>
                <a:cs typeface="Times New Roman" panose="02020603050405020304" pitchFamily="18" charset="0"/>
              </a:rPr>
              <a:t> </a:t>
            </a:r>
            <a:r>
              <a:rPr kumimoji="1" lang="en-US" altLang="ja-JP" sz="2000" dirty="0"/>
              <a:t>: </a:t>
            </a:r>
            <a:r>
              <a:rPr kumimoji="1" lang="ja-JP" altLang="en-US" sz="2000" dirty="0"/>
              <a:t>カーネル行列の要素</a:t>
            </a:r>
          </a:p>
        </p:txBody>
      </p:sp>
      <p:graphicFrame>
        <p:nvGraphicFramePr>
          <p:cNvPr id="12" name="オブジェクト 11">
            <a:extLst>
              <a:ext uri="{FF2B5EF4-FFF2-40B4-BE49-F238E27FC236}">
                <a16:creationId xmlns:a16="http://schemas.microsoft.com/office/drawing/2014/main" id="{2972DD5B-2E2B-9040-BC7A-747168E692C4}"/>
              </a:ext>
            </a:extLst>
          </p:cNvPr>
          <p:cNvGraphicFramePr>
            <a:graphicFrameLocks noChangeAspect="1"/>
          </p:cNvGraphicFramePr>
          <p:nvPr>
            <p:extLst>
              <p:ext uri="{D42A27DB-BD31-4B8C-83A1-F6EECF244321}">
                <p14:modId xmlns:p14="http://schemas.microsoft.com/office/powerpoint/2010/main" val="3919846889"/>
              </p:ext>
            </p:extLst>
          </p:nvPr>
        </p:nvGraphicFramePr>
        <p:xfrm>
          <a:off x="316113" y="1248901"/>
          <a:ext cx="1536425" cy="553112"/>
        </p:xfrm>
        <a:graphic>
          <a:graphicData uri="http://schemas.openxmlformats.org/presentationml/2006/ole">
            <mc:AlternateContent xmlns:mc="http://schemas.openxmlformats.org/markup-compatibility/2006">
              <mc:Choice xmlns:v="urn:schemas-microsoft-com:vml" Requires="v">
                <p:oleObj name="Equation" r:id="rId7" imgW="476749" imgH="171341" progId="Equation.DSMT4">
                  <p:embed/>
                </p:oleObj>
              </mc:Choice>
              <mc:Fallback>
                <p:oleObj name="Equation" r:id="rId7" imgW="476749" imgH="171341" progId="Equation.DSMT4">
                  <p:embed/>
                  <p:pic>
                    <p:nvPicPr>
                      <p:cNvPr id="12" name="オブジェクト 11">
                        <a:extLst>
                          <a:ext uri="{FF2B5EF4-FFF2-40B4-BE49-F238E27FC236}">
                            <a16:creationId xmlns:a16="http://schemas.microsoft.com/office/drawing/2014/main" id="{2972DD5B-2E2B-9040-BC7A-747168E692C4}"/>
                          </a:ext>
                        </a:extLst>
                      </p:cNvPr>
                      <p:cNvPicPr/>
                      <p:nvPr/>
                    </p:nvPicPr>
                    <p:blipFill>
                      <a:blip r:embed="rId8"/>
                      <a:stretch>
                        <a:fillRect/>
                      </a:stretch>
                    </p:blipFill>
                    <p:spPr>
                      <a:xfrm>
                        <a:off x="316113" y="1248901"/>
                        <a:ext cx="1536425" cy="553112"/>
                      </a:xfrm>
                      <a:prstGeom prst="rect">
                        <a:avLst/>
                      </a:prstGeom>
                    </p:spPr>
                  </p:pic>
                </p:oleObj>
              </mc:Fallback>
            </mc:AlternateContent>
          </a:graphicData>
        </a:graphic>
      </p:graphicFrame>
      <p:graphicFrame>
        <p:nvGraphicFramePr>
          <p:cNvPr id="13" name="オブジェクト 12">
            <a:extLst>
              <a:ext uri="{FF2B5EF4-FFF2-40B4-BE49-F238E27FC236}">
                <a16:creationId xmlns:a16="http://schemas.microsoft.com/office/drawing/2014/main" id="{C9BC208F-0EAB-A943-BD22-2F3844E2E4FB}"/>
              </a:ext>
            </a:extLst>
          </p:cNvPr>
          <p:cNvGraphicFramePr>
            <a:graphicFrameLocks noChangeAspect="1"/>
          </p:cNvGraphicFramePr>
          <p:nvPr>
            <p:extLst>
              <p:ext uri="{D42A27DB-BD31-4B8C-83A1-F6EECF244321}">
                <p14:modId xmlns:p14="http://schemas.microsoft.com/office/powerpoint/2010/main" val="4247173772"/>
              </p:ext>
            </p:extLst>
          </p:nvPr>
        </p:nvGraphicFramePr>
        <p:xfrm>
          <a:off x="227933" y="1853860"/>
          <a:ext cx="3193925" cy="553112"/>
        </p:xfrm>
        <a:graphic>
          <a:graphicData uri="http://schemas.openxmlformats.org/presentationml/2006/ole">
            <mc:AlternateContent xmlns:mc="http://schemas.openxmlformats.org/markup-compatibility/2006">
              <mc:Choice xmlns:v="urn:schemas-microsoft-com:vml" Requires="v">
                <p:oleObj name="Equation" r:id="rId9" imgW="952200" imgH="164880" progId="Equation.DSMT4">
                  <p:embed/>
                </p:oleObj>
              </mc:Choice>
              <mc:Fallback>
                <p:oleObj name="Equation" r:id="rId9" imgW="952200" imgH="164880" progId="Equation.DSMT4">
                  <p:embed/>
                  <p:pic>
                    <p:nvPicPr>
                      <p:cNvPr id="13" name="オブジェクト 12">
                        <a:extLst>
                          <a:ext uri="{FF2B5EF4-FFF2-40B4-BE49-F238E27FC236}">
                            <a16:creationId xmlns:a16="http://schemas.microsoft.com/office/drawing/2014/main" id="{C9BC208F-0EAB-A943-BD22-2F3844E2E4FB}"/>
                          </a:ext>
                        </a:extLst>
                      </p:cNvPr>
                      <p:cNvPicPr/>
                      <p:nvPr/>
                    </p:nvPicPr>
                    <p:blipFill>
                      <a:blip r:embed="rId10"/>
                      <a:stretch>
                        <a:fillRect/>
                      </a:stretch>
                    </p:blipFill>
                    <p:spPr>
                      <a:xfrm>
                        <a:off x="227933" y="1853860"/>
                        <a:ext cx="3193925" cy="553112"/>
                      </a:xfrm>
                      <a:prstGeom prst="rect">
                        <a:avLst/>
                      </a:prstGeom>
                    </p:spPr>
                  </p:pic>
                </p:oleObj>
              </mc:Fallback>
            </mc:AlternateContent>
          </a:graphicData>
        </a:graphic>
      </p:graphicFrame>
      <p:graphicFrame>
        <p:nvGraphicFramePr>
          <p:cNvPr id="15" name="オブジェクト 14">
            <a:extLst>
              <a:ext uri="{FF2B5EF4-FFF2-40B4-BE49-F238E27FC236}">
                <a16:creationId xmlns:a16="http://schemas.microsoft.com/office/drawing/2014/main" id="{9E0EEA76-4653-D349-AE0D-6CF27E66E8E8}"/>
              </a:ext>
            </a:extLst>
          </p:cNvPr>
          <p:cNvGraphicFramePr>
            <a:graphicFrameLocks noChangeAspect="1"/>
          </p:cNvGraphicFramePr>
          <p:nvPr>
            <p:extLst>
              <p:ext uri="{D42A27DB-BD31-4B8C-83A1-F6EECF244321}">
                <p14:modId xmlns:p14="http://schemas.microsoft.com/office/powerpoint/2010/main" val="3165896191"/>
              </p:ext>
            </p:extLst>
          </p:nvPr>
        </p:nvGraphicFramePr>
        <p:xfrm>
          <a:off x="3998599" y="1588516"/>
          <a:ext cx="5031841" cy="906016"/>
        </p:xfrm>
        <a:graphic>
          <a:graphicData uri="http://schemas.openxmlformats.org/presentationml/2006/ole">
            <mc:AlternateContent xmlns:mc="http://schemas.openxmlformats.org/markup-compatibility/2006">
              <mc:Choice xmlns:v="urn:schemas-microsoft-com:vml" Requires="v">
                <p:oleObj name="Equation" r:id="rId11" imgW="2539800" imgH="457200" progId="Equation.DSMT4">
                  <p:embed/>
                </p:oleObj>
              </mc:Choice>
              <mc:Fallback>
                <p:oleObj name="Equation" r:id="rId11" imgW="2539800" imgH="457200" progId="Equation.DSMT4">
                  <p:embed/>
                  <p:pic>
                    <p:nvPicPr>
                      <p:cNvPr id="15" name="オブジェクト 14">
                        <a:extLst>
                          <a:ext uri="{FF2B5EF4-FFF2-40B4-BE49-F238E27FC236}">
                            <a16:creationId xmlns:a16="http://schemas.microsoft.com/office/drawing/2014/main" id="{9E0EEA76-4653-D349-AE0D-6CF27E66E8E8}"/>
                          </a:ext>
                        </a:extLst>
                      </p:cNvPr>
                      <p:cNvPicPr/>
                      <p:nvPr/>
                    </p:nvPicPr>
                    <p:blipFill>
                      <a:blip r:embed="rId12"/>
                      <a:stretch>
                        <a:fillRect/>
                      </a:stretch>
                    </p:blipFill>
                    <p:spPr>
                      <a:xfrm>
                        <a:off x="3998599" y="1588516"/>
                        <a:ext cx="5031841" cy="906016"/>
                      </a:xfrm>
                      <a:prstGeom prst="rect">
                        <a:avLst/>
                      </a:prstGeom>
                    </p:spPr>
                  </p:pic>
                </p:oleObj>
              </mc:Fallback>
            </mc:AlternateContent>
          </a:graphicData>
        </a:graphic>
      </p:graphicFrame>
      <p:sp>
        <p:nvSpPr>
          <p:cNvPr id="16" name="楕円 21">
            <a:extLst>
              <a:ext uri="{FF2B5EF4-FFF2-40B4-BE49-F238E27FC236}">
                <a16:creationId xmlns:a16="http://schemas.microsoft.com/office/drawing/2014/main" id="{CDE588DE-EEBA-2046-9EFC-CCE2D1A10F67}"/>
              </a:ext>
            </a:extLst>
          </p:cNvPr>
          <p:cNvSpPr/>
          <p:nvPr/>
        </p:nvSpPr>
        <p:spPr>
          <a:xfrm>
            <a:off x="5954410" y="2128700"/>
            <a:ext cx="279335" cy="29879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7" name="テキスト ボックス 16">
            <a:extLst>
              <a:ext uri="{FF2B5EF4-FFF2-40B4-BE49-F238E27FC236}">
                <a16:creationId xmlns:a16="http://schemas.microsoft.com/office/drawing/2014/main" id="{810440DA-8239-9B4B-B886-048B530D5A69}"/>
              </a:ext>
            </a:extLst>
          </p:cNvPr>
          <p:cNvSpPr txBox="1"/>
          <p:nvPr/>
        </p:nvSpPr>
        <p:spPr>
          <a:xfrm>
            <a:off x="3882394" y="2747466"/>
            <a:ext cx="5272208" cy="1106521"/>
          </a:xfrm>
          <a:prstGeom prst="rect">
            <a:avLst/>
          </a:prstGeom>
          <a:noFill/>
        </p:spPr>
        <p:txBody>
          <a:bodyPr wrap="square" rtlCol="0">
            <a:spAutoFit/>
          </a:bodyPr>
          <a:lstStyle/>
          <a:p>
            <a:pPr>
              <a:lnSpc>
                <a:spcPct val="125000"/>
              </a:lnSpc>
            </a:pPr>
            <a:r>
              <a:rPr kumimoji="1" lang="ja-JP" altLang="en-US" b="1" u="sng" dirty="0">
                <a:solidFill>
                  <a:srgbClr val="FF0000"/>
                </a:solidFill>
                <a:latin typeface="+mn-ea"/>
              </a:rPr>
              <a:t>特性長スケール（</a:t>
            </a:r>
            <a:r>
              <a:rPr kumimoji="1" lang="en-US" altLang="ja-JP" i="1" u="sng" dirty="0">
                <a:solidFill>
                  <a:srgbClr val="FF0000"/>
                </a:solidFill>
                <a:latin typeface="Times New Roman" panose="02020603050405020304" pitchFamily="18" charset="0"/>
                <a:cs typeface="Times New Roman" panose="02020603050405020304" pitchFamily="18" charset="0"/>
              </a:rPr>
              <a:t>l</a:t>
            </a:r>
            <a:r>
              <a:rPr kumimoji="1" lang="en-US" altLang="ja-JP" i="1" u="sng" baseline="-25000" dirty="0">
                <a:solidFill>
                  <a:srgbClr val="FF0000"/>
                </a:solidFill>
                <a:latin typeface="Times New Roman" panose="02020603050405020304" pitchFamily="18" charset="0"/>
                <a:cs typeface="Times New Roman" panose="02020603050405020304" pitchFamily="18" charset="0"/>
              </a:rPr>
              <a:t>i</a:t>
            </a:r>
            <a:r>
              <a:rPr kumimoji="1" lang="ja-JP" altLang="en-US" b="1" u="sng" dirty="0">
                <a:solidFill>
                  <a:srgbClr val="FF0000"/>
                </a:solidFill>
                <a:latin typeface="+mn-ea"/>
              </a:rPr>
              <a:t>）</a:t>
            </a:r>
            <a:br>
              <a:rPr kumimoji="1" lang="en-US" altLang="ja-JP" b="1" dirty="0">
                <a:solidFill>
                  <a:srgbClr val="FF0000"/>
                </a:solidFill>
                <a:latin typeface="+mn-ea"/>
              </a:rPr>
            </a:br>
            <a:r>
              <a:rPr kumimoji="1" lang="ja-JP" altLang="en-US" b="1">
                <a:latin typeface="+mn-ea"/>
              </a:rPr>
              <a:t>出力</a:t>
            </a:r>
            <a:r>
              <a:rPr kumimoji="1" lang="ja-JP" altLang="en-US" b="1" dirty="0">
                <a:latin typeface="+mn-ea"/>
              </a:rPr>
              <a:t>に対する入力変数ごとの寄与度を表す</a:t>
            </a:r>
            <a:endParaRPr kumimoji="1" lang="en-US" altLang="ja-JP" b="1" dirty="0">
              <a:latin typeface="+mn-ea"/>
            </a:endParaRPr>
          </a:p>
          <a:p>
            <a:pPr>
              <a:lnSpc>
                <a:spcPct val="125000"/>
              </a:lnSpc>
            </a:pPr>
            <a:r>
              <a:rPr kumimoji="1" lang="en-US" altLang="ja-JP" i="1" dirty="0">
                <a:latin typeface="Times New Roman" panose="02020603050405020304" pitchFamily="18" charset="0"/>
                <a:cs typeface="Times New Roman" panose="02020603050405020304" pitchFamily="18" charset="0"/>
              </a:rPr>
              <a:t>l</a:t>
            </a:r>
            <a:r>
              <a:rPr kumimoji="1" lang="en-US" altLang="ja-JP" i="1" baseline="-25000" dirty="0">
                <a:latin typeface="Times New Roman" panose="02020603050405020304" pitchFamily="18" charset="0"/>
                <a:cs typeface="Times New Roman" panose="02020603050405020304" pitchFamily="18" charset="0"/>
              </a:rPr>
              <a:t>i</a:t>
            </a:r>
            <a:r>
              <a:rPr kumimoji="1" lang="ja-JP" altLang="en-US" b="1" dirty="0">
                <a:latin typeface="+mn-ea"/>
              </a:rPr>
              <a:t>が小さいほど寄与度が大きくなる</a:t>
            </a:r>
          </a:p>
        </p:txBody>
      </p:sp>
      <p:sp>
        <p:nvSpPr>
          <p:cNvPr id="18" name="楕円 25">
            <a:extLst>
              <a:ext uri="{FF2B5EF4-FFF2-40B4-BE49-F238E27FC236}">
                <a16:creationId xmlns:a16="http://schemas.microsoft.com/office/drawing/2014/main" id="{33544554-7818-F04B-94D8-FAEBD7DA175C}"/>
              </a:ext>
            </a:extLst>
          </p:cNvPr>
          <p:cNvSpPr/>
          <p:nvPr/>
        </p:nvSpPr>
        <p:spPr>
          <a:xfrm>
            <a:off x="6869783" y="2131966"/>
            <a:ext cx="279335" cy="29879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9" name="楕円 29">
            <a:extLst>
              <a:ext uri="{FF2B5EF4-FFF2-40B4-BE49-F238E27FC236}">
                <a16:creationId xmlns:a16="http://schemas.microsoft.com/office/drawing/2014/main" id="{4552D207-9221-154B-A5F2-3F68D53A3FA2}"/>
              </a:ext>
            </a:extLst>
          </p:cNvPr>
          <p:cNvSpPr/>
          <p:nvPr/>
        </p:nvSpPr>
        <p:spPr>
          <a:xfrm>
            <a:off x="8588210" y="2143360"/>
            <a:ext cx="279335" cy="29879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20" name="テキスト ボックス 19">
            <a:extLst>
              <a:ext uri="{FF2B5EF4-FFF2-40B4-BE49-F238E27FC236}">
                <a16:creationId xmlns:a16="http://schemas.microsoft.com/office/drawing/2014/main" id="{E03FF993-5A4C-6648-9FA2-F69E23E9B495}"/>
              </a:ext>
            </a:extLst>
          </p:cNvPr>
          <p:cNvSpPr txBox="1"/>
          <p:nvPr/>
        </p:nvSpPr>
        <p:spPr>
          <a:xfrm>
            <a:off x="3964255" y="1228994"/>
            <a:ext cx="5098545" cy="376385"/>
          </a:xfrm>
          <a:prstGeom prst="rect">
            <a:avLst/>
          </a:prstGeom>
          <a:noFill/>
        </p:spPr>
        <p:txBody>
          <a:bodyPr wrap="square" rtlCol="0">
            <a:spAutoFit/>
          </a:bodyPr>
          <a:lstStyle/>
          <a:p>
            <a:r>
              <a:rPr kumimoji="1" lang="en-US" altLang="ja-JP" sz="1846" dirty="0">
                <a:latin typeface="+mn-ea"/>
              </a:rPr>
              <a:t>ARD</a:t>
            </a:r>
            <a:r>
              <a:rPr kumimoji="1" lang="ja-JP" altLang="en-US" sz="1846" dirty="0">
                <a:latin typeface="+mn-ea"/>
              </a:rPr>
              <a:t>：</a:t>
            </a:r>
            <a:r>
              <a:rPr kumimoji="1" lang="en-US" altLang="ja-JP" sz="1846" dirty="0">
                <a:latin typeface="+mn-ea"/>
              </a:rPr>
              <a:t>Automatic Relevance Determination</a:t>
            </a:r>
            <a:endParaRPr kumimoji="1" lang="ja-JP" altLang="en-US" sz="1846" dirty="0">
              <a:latin typeface="+mn-ea"/>
            </a:endParaRPr>
          </a:p>
        </p:txBody>
      </p:sp>
      <p:cxnSp>
        <p:nvCxnSpPr>
          <p:cNvPr id="21" name="直線コネクタ 20">
            <a:extLst>
              <a:ext uri="{FF2B5EF4-FFF2-40B4-BE49-F238E27FC236}">
                <a16:creationId xmlns:a16="http://schemas.microsoft.com/office/drawing/2014/main" id="{6544E7E7-D3E8-C440-B826-CB4CD18BCDB9}"/>
              </a:ext>
            </a:extLst>
          </p:cNvPr>
          <p:cNvCxnSpPr/>
          <p:nvPr/>
        </p:nvCxnSpPr>
        <p:spPr>
          <a:xfrm>
            <a:off x="3700616" y="1032082"/>
            <a:ext cx="0" cy="5572971"/>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 name="四角形: 角を丸くする 6">
            <a:extLst>
              <a:ext uri="{FF2B5EF4-FFF2-40B4-BE49-F238E27FC236}">
                <a16:creationId xmlns:a16="http://schemas.microsoft.com/office/drawing/2014/main" id="{D7E4768A-382B-4A43-824C-83E5F15C7A8E}"/>
              </a:ext>
            </a:extLst>
          </p:cNvPr>
          <p:cNvSpPr/>
          <p:nvPr/>
        </p:nvSpPr>
        <p:spPr>
          <a:xfrm>
            <a:off x="6339137" y="4025165"/>
            <a:ext cx="2406874" cy="669596"/>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rPr>
              <a:t>入力パラメータの</a:t>
            </a:r>
            <a:endParaRPr kumimoji="1" lang="en-US" altLang="ja-JP" sz="2000" b="1" dirty="0">
              <a:solidFill>
                <a:schemeClr val="bg1"/>
              </a:solidFill>
            </a:endParaRPr>
          </a:p>
          <a:p>
            <a:pPr algn="ctr"/>
            <a:r>
              <a:rPr kumimoji="1" lang="ja-JP" altLang="en-US" sz="2000" b="1" dirty="0">
                <a:solidFill>
                  <a:srgbClr val="0518C1"/>
                </a:solidFill>
              </a:rPr>
              <a:t>寄与度を推定</a:t>
            </a:r>
          </a:p>
        </p:txBody>
      </p:sp>
      <p:grpSp>
        <p:nvGrpSpPr>
          <p:cNvPr id="38" name="グループ化 37">
            <a:extLst>
              <a:ext uri="{FF2B5EF4-FFF2-40B4-BE49-F238E27FC236}">
                <a16:creationId xmlns:a16="http://schemas.microsoft.com/office/drawing/2014/main" id="{47014962-89DE-4141-A867-AB2C16E0A18E}"/>
              </a:ext>
            </a:extLst>
          </p:cNvPr>
          <p:cNvGrpSpPr/>
          <p:nvPr/>
        </p:nvGrpSpPr>
        <p:grpSpPr>
          <a:xfrm>
            <a:off x="201959" y="781549"/>
            <a:ext cx="2304000" cy="400050"/>
            <a:chOff x="274734" y="925733"/>
            <a:chExt cx="2304000" cy="400050"/>
          </a:xfrm>
        </p:grpSpPr>
        <p:sp>
          <p:nvSpPr>
            <p:cNvPr id="34" name="平行四辺形 33">
              <a:extLst>
                <a:ext uri="{FF2B5EF4-FFF2-40B4-BE49-F238E27FC236}">
                  <a16:creationId xmlns:a16="http://schemas.microsoft.com/office/drawing/2014/main" id="{C2E83AB7-EB98-AB4D-A837-71B3DB1497A1}"/>
                </a:ext>
              </a:extLst>
            </p:cNvPr>
            <p:cNvSpPr/>
            <p:nvPr/>
          </p:nvSpPr>
          <p:spPr>
            <a:xfrm>
              <a:off x="274734" y="1193558"/>
              <a:ext cx="2304000"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52AC44A-1A86-AC45-B087-B984E1860F22}"/>
                </a:ext>
              </a:extLst>
            </p:cNvPr>
            <p:cNvSpPr/>
            <p:nvPr/>
          </p:nvSpPr>
          <p:spPr>
            <a:xfrm>
              <a:off x="338419" y="925733"/>
              <a:ext cx="2167537"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sz="2400" b="1" dirty="0">
                  <a:solidFill>
                    <a:schemeClr val="tx1"/>
                  </a:solidFill>
                  <a:latin typeface="Yu Gothic" panose="020B0400000000000000" pitchFamily="34" charset="-128"/>
                  <a:ea typeface="Yu Gothic" panose="020B0400000000000000" pitchFamily="34" charset="-128"/>
                </a:rPr>
                <a:t>ガウス過程回帰</a:t>
              </a:r>
            </a:p>
          </p:txBody>
        </p:sp>
      </p:grpSp>
      <p:grpSp>
        <p:nvGrpSpPr>
          <p:cNvPr id="39" name="グループ化 38">
            <a:extLst>
              <a:ext uri="{FF2B5EF4-FFF2-40B4-BE49-F238E27FC236}">
                <a16:creationId xmlns:a16="http://schemas.microsoft.com/office/drawing/2014/main" id="{B446BF0B-62D1-684E-A061-A136F591B18C}"/>
              </a:ext>
            </a:extLst>
          </p:cNvPr>
          <p:cNvGrpSpPr/>
          <p:nvPr/>
        </p:nvGrpSpPr>
        <p:grpSpPr>
          <a:xfrm>
            <a:off x="201959" y="4812759"/>
            <a:ext cx="2231222" cy="400050"/>
            <a:chOff x="274734" y="925733"/>
            <a:chExt cx="2231222" cy="400050"/>
          </a:xfrm>
        </p:grpSpPr>
        <p:sp>
          <p:nvSpPr>
            <p:cNvPr id="40" name="平行四辺形 39">
              <a:extLst>
                <a:ext uri="{FF2B5EF4-FFF2-40B4-BE49-F238E27FC236}">
                  <a16:creationId xmlns:a16="http://schemas.microsoft.com/office/drawing/2014/main" id="{FD1D286D-1F4C-464B-BC46-1B8293FB3A38}"/>
                </a:ext>
              </a:extLst>
            </p:cNvPr>
            <p:cNvSpPr/>
            <p:nvPr/>
          </p:nvSpPr>
          <p:spPr>
            <a:xfrm>
              <a:off x="274734" y="1193558"/>
              <a:ext cx="2016000"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E9E1D126-9364-8240-A0B9-5768B5827D77}"/>
                </a:ext>
              </a:extLst>
            </p:cNvPr>
            <p:cNvSpPr/>
            <p:nvPr/>
          </p:nvSpPr>
          <p:spPr>
            <a:xfrm>
              <a:off x="338419" y="925733"/>
              <a:ext cx="2167537"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sz="2400" b="1">
                  <a:solidFill>
                    <a:schemeClr val="tx1"/>
                  </a:solidFill>
                  <a:latin typeface="Yu Gothic" panose="020B0400000000000000" pitchFamily="34" charset="-128"/>
                  <a:ea typeface="Yu Gothic" panose="020B0400000000000000" pitchFamily="34" charset="-128"/>
                </a:rPr>
                <a:t>カーネル行列</a:t>
              </a:r>
              <a:endParaRPr kumimoji="1" lang="ja-JP" altLang="en-US" sz="2400" b="1" dirty="0">
                <a:solidFill>
                  <a:schemeClr val="tx1"/>
                </a:solidFill>
                <a:latin typeface="Yu Gothic" panose="020B0400000000000000" pitchFamily="34" charset="-128"/>
                <a:ea typeface="Yu Gothic" panose="020B0400000000000000" pitchFamily="34" charset="-128"/>
              </a:endParaRPr>
            </a:p>
          </p:txBody>
        </p:sp>
      </p:grpSp>
      <p:grpSp>
        <p:nvGrpSpPr>
          <p:cNvPr id="42" name="グループ化 41">
            <a:extLst>
              <a:ext uri="{FF2B5EF4-FFF2-40B4-BE49-F238E27FC236}">
                <a16:creationId xmlns:a16="http://schemas.microsoft.com/office/drawing/2014/main" id="{7214F125-17FB-3A4D-9A70-88CC6899979F}"/>
              </a:ext>
            </a:extLst>
          </p:cNvPr>
          <p:cNvGrpSpPr/>
          <p:nvPr/>
        </p:nvGrpSpPr>
        <p:grpSpPr>
          <a:xfrm>
            <a:off x="3964255" y="770009"/>
            <a:ext cx="2785301" cy="400050"/>
            <a:chOff x="274734" y="925733"/>
            <a:chExt cx="2304000" cy="400050"/>
          </a:xfrm>
        </p:grpSpPr>
        <p:sp>
          <p:nvSpPr>
            <p:cNvPr id="43" name="平行四辺形 42">
              <a:extLst>
                <a:ext uri="{FF2B5EF4-FFF2-40B4-BE49-F238E27FC236}">
                  <a16:creationId xmlns:a16="http://schemas.microsoft.com/office/drawing/2014/main" id="{CE46DB41-49D6-A346-AA8C-FBA75F676A96}"/>
                </a:ext>
              </a:extLst>
            </p:cNvPr>
            <p:cNvSpPr/>
            <p:nvPr/>
          </p:nvSpPr>
          <p:spPr>
            <a:xfrm>
              <a:off x="274734" y="1193558"/>
              <a:ext cx="2304000" cy="1143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AEEEFFEA-B250-DB4F-BF10-35BE34B6F138}"/>
                </a:ext>
              </a:extLst>
            </p:cNvPr>
            <p:cNvSpPr/>
            <p:nvPr/>
          </p:nvSpPr>
          <p:spPr>
            <a:xfrm>
              <a:off x="338419" y="925733"/>
              <a:ext cx="2167537"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ja-JP" sz="2400" b="1" dirty="0">
                  <a:solidFill>
                    <a:schemeClr val="tx1"/>
                  </a:solidFill>
                  <a:latin typeface="Yu Gothic" panose="020B0400000000000000" pitchFamily="34" charset="-128"/>
                  <a:ea typeface="Yu Gothic" panose="020B0400000000000000" pitchFamily="34" charset="-128"/>
                </a:rPr>
                <a:t>ARD</a:t>
              </a:r>
              <a:r>
                <a:rPr kumimoji="1" lang="ja-JP" altLang="en-US" sz="2400" b="1">
                  <a:solidFill>
                    <a:schemeClr val="tx1"/>
                  </a:solidFill>
                  <a:latin typeface="Yu Gothic" panose="020B0400000000000000" pitchFamily="34" charset="-128"/>
                  <a:ea typeface="Yu Gothic" panose="020B0400000000000000" pitchFamily="34" charset="-128"/>
                </a:rPr>
                <a:t>カーネル関数</a:t>
              </a:r>
              <a:endParaRPr kumimoji="1" lang="ja-JP" altLang="en-US" sz="2400" b="1" dirty="0">
                <a:solidFill>
                  <a:schemeClr val="tx1"/>
                </a:solidFill>
                <a:latin typeface="Yu Gothic" panose="020B0400000000000000" pitchFamily="34" charset="-128"/>
                <a:ea typeface="Yu Gothic" panose="020B0400000000000000" pitchFamily="34" charset="-128"/>
              </a:endParaRPr>
            </a:p>
          </p:txBody>
        </p:sp>
      </p:grpSp>
      <p:grpSp>
        <p:nvGrpSpPr>
          <p:cNvPr id="45" name="グループ化 44">
            <a:extLst>
              <a:ext uri="{FF2B5EF4-FFF2-40B4-BE49-F238E27FC236}">
                <a16:creationId xmlns:a16="http://schemas.microsoft.com/office/drawing/2014/main" id="{DB94F48A-8104-C84D-A575-C9270CF551EB}"/>
              </a:ext>
            </a:extLst>
          </p:cNvPr>
          <p:cNvGrpSpPr/>
          <p:nvPr/>
        </p:nvGrpSpPr>
        <p:grpSpPr>
          <a:xfrm>
            <a:off x="3964256" y="4153402"/>
            <a:ext cx="2005518" cy="400050"/>
            <a:chOff x="274734" y="925733"/>
            <a:chExt cx="2304000" cy="400050"/>
          </a:xfrm>
        </p:grpSpPr>
        <p:sp>
          <p:nvSpPr>
            <p:cNvPr id="46" name="平行四辺形 45">
              <a:extLst>
                <a:ext uri="{FF2B5EF4-FFF2-40B4-BE49-F238E27FC236}">
                  <a16:creationId xmlns:a16="http://schemas.microsoft.com/office/drawing/2014/main" id="{724ABE11-7465-F843-B62D-30280E0DB6BD}"/>
                </a:ext>
              </a:extLst>
            </p:cNvPr>
            <p:cNvSpPr/>
            <p:nvPr/>
          </p:nvSpPr>
          <p:spPr>
            <a:xfrm>
              <a:off x="274734" y="1193558"/>
              <a:ext cx="2304000" cy="114300"/>
            </a:xfrm>
            <a:prstGeom prst="parallelogram">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E5807BF8-475A-774D-8978-17647AD5FF8A}"/>
                </a:ext>
              </a:extLst>
            </p:cNvPr>
            <p:cNvSpPr/>
            <p:nvPr/>
          </p:nvSpPr>
          <p:spPr>
            <a:xfrm>
              <a:off x="338419" y="925733"/>
              <a:ext cx="2167537"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ja-JP" sz="2400" b="1" dirty="0">
                  <a:solidFill>
                    <a:schemeClr val="tx1"/>
                  </a:solidFill>
                  <a:latin typeface="Yu Gothic" panose="020B0400000000000000" pitchFamily="34" charset="-128"/>
                  <a:ea typeface="Yu Gothic" panose="020B0400000000000000" pitchFamily="34" charset="-128"/>
                </a:rPr>
                <a:t>ARD</a:t>
              </a:r>
              <a:r>
                <a:rPr kumimoji="1" lang="ja-JP" altLang="en-US" sz="2400" b="1" dirty="0">
                  <a:solidFill>
                    <a:schemeClr val="tx1"/>
                  </a:solidFill>
                  <a:latin typeface="Yu Gothic" panose="020B0400000000000000" pitchFamily="34" charset="-128"/>
                  <a:ea typeface="Yu Gothic" panose="020B0400000000000000" pitchFamily="34" charset="-128"/>
                </a:rPr>
                <a:t>カーネル</a:t>
              </a:r>
            </a:p>
          </p:txBody>
        </p:sp>
      </p:grpSp>
      <p:sp>
        <p:nvSpPr>
          <p:cNvPr id="57" name="直角三角形 56">
            <a:extLst>
              <a:ext uri="{FF2B5EF4-FFF2-40B4-BE49-F238E27FC236}">
                <a16:creationId xmlns:a16="http://schemas.microsoft.com/office/drawing/2014/main" id="{25B4360B-6576-FD48-9215-488B60706337}"/>
              </a:ext>
            </a:extLst>
          </p:cNvPr>
          <p:cNvSpPr/>
          <p:nvPr/>
        </p:nvSpPr>
        <p:spPr>
          <a:xfrm rot="2700000">
            <a:off x="6245089" y="4191721"/>
            <a:ext cx="314794" cy="31479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51F0F6B2-EEDC-2EA2-CE28-7FF4962A6F42}"/>
              </a:ext>
            </a:extLst>
          </p:cNvPr>
          <p:cNvSpPr txBox="1"/>
          <p:nvPr/>
        </p:nvSpPr>
        <p:spPr>
          <a:xfrm>
            <a:off x="6998409" y="2451989"/>
            <a:ext cx="2064390" cy="338554"/>
          </a:xfrm>
          <a:prstGeom prst="rect">
            <a:avLst/>
          </a:prstGeom>
          <a:noFill/>
        </p:spPr>
        <p:txBody>
          <a:bodyPr wrap="square" rtlCol="0">
            <a:spAutoFit/>
          </a:bodyPr>
          <a:lstStyle/>
          <a:p>
            <a:r>
              <a:rPr kumimoji="1" lang="en-US" altLang="ja-JP" sz="1600" dirty="0">
                <a:latin typeface="+mn-ea"/>
                <a:cs typeface="Times New Roman" panose="02020603050405020304" pitchFamily="18" charset="0"/>
              </a:rPr>
              <a:t>Matern5/2 </a:t>
            </a:r>
            <a:r>
              <a:rPr kumimoji="1" lang="ja-JP" altLang="en-US" sz="1600" dirty="0">
                <a:latin typeface="+mn-ea"/>
                <a:cs typeface="Times New Roman" panose="02020603050405020304" pitchFamily="18" charset="0"/>
              </a:rPr>
              <a:t>カーネル</a:t>
            </a:r>
            <a:endParaRPr kumimoji="1" lang="ja-JP" altLang="en-US" sz="1600" dirty="0">
              <a:latin typeface="+mn-ea"/>
            </a:endParaRPr>
          </a:p>
        </p:txBody>
      </p:sp>
      <p:graphicFrame>
        <p:nvGraphicFramePr>
          <p:cNvPr id="50" name="グラフ 49">
            <a:extLst>
              <a:ext uri="{FF2B5EF4-FFF2-40B4-BE49-F238E27FC236}">
                <a16:creationId xmlns:a16="http://schemas.microsoft.com/office/drawing/2014/main" id="{BF793FE7-D107-BDDF-5AF1-AB8005192069}"/>
              </a:ext>
            </a:extLst>
          </p:cNvPr>
          <p:cNvGraphicFramePr>
            <a:graphicFrameLocks/>
          </p:cNvGraphicFramePr>
          <p:nvPr>
            <p:extLst>
              <p:ext uri="{D42A27DB-BD31-4B8C-83A1-F6EECF244321}">
                <p14:modId xmlns:p14="http://schemas.microsoft.com/office/powerpoint/2010/main" val="2748889906"/>
              </p:ext>
            </p:extLst>
          </p:nvPr>
        </p:nvGraphicFramePr>
        <p:xfrm>
          <a:off x="4084746" y="4619492"/>
          <a:ext cx="3643357" cy="2019027"/>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3" name="オブジェクト 2">
            <a:extLst>
              <a:ext uri="{FF2B5EF4-FFF2-40B4-BE49-F238E27FC236}">
                <a16:creationId xmlns:a16="http://schemas.microsoft.com/office/drawing/2014/main" id="{451EC5C1-4ECC-27D5-B2D6-F0218D12C43B}"/>
              </a:ext>
            </a:extLst>
          </p:cNvPr>
          <p:cNvGraphicFramePr>
            <a:graphicFrameLocks noChangeAspect="1"/>
          </p:cNvGraphicFramePr>
          <p:nvPr>
            <p:extLst>
              <p:ext uri="{D42A27DB-BD31-4B8C-83A1-F6EECF244321}">
                <p14:modId xmlns:p14="http://schemas.microsoft.com/office/powerpoint/2010/main" val="4050188217"/>
              </p:ext>
            </p:extLst>
          </p:nvPr>
        </p:nvGraphicFramePr>
        <p:xfrm>
          <a:off x="8178800" y="4495800"/>
          <a:ext cx="914400" cy="198438"/>
        </p:xfrm>
        <a:graphic>
          <a:graphicData uri="http://schemas.openxmlformats.org/presentationml/2006/ole">
            <mc:AlternateContent xmlns:mc="http://schemas.openxmlformats.org/markup-compatibility/2006">
              <mc:Choice xmlns:v="urn:schemas-microsoft-com:vml" Requires="v">
                <p:oleObj name="Equation" r:id="rId14" imgW="914400" imgH="198720" progId="Equation.DSMT4">
                  <p:embed/>
                </p:oleObj>
              </mc:Choice>
              <mc:Fallback>
                <p:oleObj name="Equation" r:id="rId14" imgW="914400" imgH="198720" progId="Equation.DSMT4">
                  <p:embed/>
                  <p:pic>
                    <p:nvPicPr>
                      <p:cNvPr id="3" name="オブジェクト 2">
                        <a:extLst>
                          <a:ext uri="{FF2B5EF4-FFF2-40B4-BE49-F238E27FC236}">
                            <a16:creationId xmlns:a16="http://schemas.microsoft.com/office/drawing/2014/main" id="{451EC5C1-4ECC-27D5-B2D6-F0218D12C43B}"/>
                          </a:ext>
                        </a:extLst>
                      </p:cNvPr>
                      <p:cNvPicPr/>
                      <p:nvPr/>
                    </p:nvPicPr>
                    <p:blipFill>
                      <a:blip r:embed="rId15"/>
                      <a:stretch>
                        <a:fillRect/>
                      </a:stretch>
                    </p:blipFill>
                    <p:spPr>
                      <a:xfrm>
                        <a:off x="8178800" y="44958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4037237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335FC2-12CA-FC4C-9604-1C43F452679F}"/>
              </a:ext>
            </a:extLst>
          </p:cNvPr>
          <p:cNvSpPr>
            <a:spLocks noGrp="1"/>
          </p:cNvSpPr>
          <p:nvPr>
            <p:ph type="title"/>
          </p:nvPr>
        </p:nvSpPr>
        <p:spPr/>
        <p:txBody>
          <a:bodyPr/>
          <a:lstStyle/>
          <a:p>
            <a:r>
              <a:rPr kumimoji="1" lang="ja-JP" altLang="en-US" dirty="0"/>
              <a:t>転移学習のデータ</a:t>
            </a:r>
          </a:p>
        </p:txBody>
      </p:sp>
      <p:sp>
        <p:nvSpPr>
          <p:cNvPr id="3" name="正方形/長方形 2">
            <a:extLst>
              <a:ext uri="{FF2B5EF4-FFF2-40B4-BE49-F238E27FC236}">
                <a16:creationId xmlns:a16="http://schemas.microsoft.com/office/drawing/2014/main" id="{C829111D-6DE5-714E-85B2-AA28E084FCF9}"/>
              </a:ext>
            </a:extLst>
          </p:cNvPr>
          <p:cNvSpPr/>
          <p:nvPr/>
        </p:nvSpPr>
        <p:spPr>
          <a:xfrm>
            <a:off x="431598" y="4029607"/>
            <a:ext cx="6074710" cy="249480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4" name="正方形/長方形 3">
            <a:extLst>
              <a:ext uri="{FF2B5EF4-FFF2-40B4-BE49-F238E27FC236}">
                <a16:creationId xmlns:a16="http://schemas.microsoft.com/office/drawing/2014/main" id="{05524F2C-C544-7A48-903B-DD1CDB5BE3CF}"/>
              </a:ext>
            </a:extLst>
          </p:cNvPr>
          <p:cNvSpPr/>
          <p:nvPr/>
        </p:nvSpPr>
        <p:spPr>
          <a:xfrm>
            <a:off x="431598" y="954530"/>
            <a:ext cx="6074710" cy="2494800"/>
          </a:xfrm>
          <a:prstGeom prst="rect">
            <a:avLst/>
          </a:prstGeom>
          <a:noFill/>
          <a:ln w="38100">
            <a:solidFill>
              <a:srgbClr val="061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5" name="正方形/長方形 4">
            <a:extLst>
              <a:ext uri="{FF2B5EF4-FFF2-40B4-BE49-F238E27FC236}">
                <a16:creationId xmlns:a16="http://schemas.microsoft.com/office/drawing/2014/main" id="{F925BBD2-682F-FD47-B09A-7587353A63FF}"/>
              </a:ext>
            </a:extLst>
          </p:cNvPr>
          <p:cNvSpPr/>
          <p:nvPr/>
        </p:nvSpPr>
        <p:spPr>
          <a:xfrm>
            <a:off x="2344163" y="5341680"/>
            <a:ext cx="1055851" cy="7737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6" name="正方形/長方形 5">
            <a:extLst>
              <a:ext uri="{FF2B5EF4-FFF2-40B4-BE49-F238E27FC236}">
                <a16:creationId xmlns:a16="http://schemas.microsoft.com/office/drawing/2014/main" id="{7BC22C48-CC3C-1740-8BBE-3A0C862CAA23}"/>
              </a:ext>
            </a:extLst>
          </p:cNvPr>
          <p:cNvSpPr/>
          <p:nvPr/>
        </p:nvSpPr>
        <p:spPr>
          <a:xfrm>
            <a:off x="719039" y="5341680"/>
            <a:ext cx="1055851" cy="7737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7" name="正方形/長方形 6">
            <a:extLst>
              <a:ext uri="{FF2B5EF4-FFF2-40B4-BE49-F238E27FC236}">
                <a16:creationId xmlns:a16="http://schemas.microsoft.com/office/drawing/2014/main" id="{F3A2EF63-B446-3643-B813-F56FF046918C}"/>
              </a:ext>
            </a:extLst>
          </p:cNvPr>
          <p:cNvSpPr/>
          <p:nvPr/>
        </p:nvSpPr>
        <p:spPr>
          <a:xfrm>
            <a:off x="2344164" y="2127624"/>
            <a:ext cx="1055851" cy="1162492"/>
          </a:xfrm>
          <a:prstGeom prst="rect">
            <a:avLst/>
          </a:prstGeom>
          <a:solidFill>
            <a:srgbClr val="0618C0"/>
          </a:solidFill>
          <a:ln>
            <a:solidFill>
              <a:srgbClr val="061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8" name="正方形/長方形 7">
            <a:extLst>
              <a:ext uri="{FF2B5EF4-FFF2-40B4-BE49-F238E27FC236}">
                <a16:creationId xmlns:a16="http://schemas.microsoft.com/office/drawing/2014/main" id="{B60877C8-9E04-F04E-848D-B47B1A8A7A60}"/>
              </a:ext>
            </a:extLst>
          </p:cNvPr>
          <p:cNvSpPr/>
          <p:nvPr/>
        </p:nvSpPr>
        <p:spPr>
          <a:xfrm>
            <a:off x="719039" y="2127624"/>
            <a:ext cx="1055851" cy="1162492"/>
          </a:xfrm>
          <a:prstGeom prst="rect">
            <a:avLst/>
          </a:prstGeom>
          <a:solidFill>
            <a:srgbClr val="061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9" name="正方形/長方形 8">
            <a:extLst>
              <a:ext uri="{FF2B5EF4-FFF2-40B4-BE49-F238E27FC236}">
                <a16:creationId xmlns:a16="http://schemas.microsoft.com/office/drawing/2014/main" id="{A052AD20-D70B-C544-AC9B-C508041CE69D}"/>
              </a:ext>
            </a:extLst>
          </p:cNvPr>
          <p:cNvSpPr/>
          <p:nvPr/>
        </p:nvSpPr>
        <p:spPr>
          <a:xfrm>
            <a:off x="431598" y="947640"/>
            <a:ext cx="6074710" cy="658412"/>
          </a:xfrm>
          <a:prstGeom prst="rect">
            <a:avLst/>
          </a:prstGeom>
          <a:solidFill>
            <a:schemeClr val="bg1">
              <a:lumMod val="85000"/>
            </a:schemeClr>
          </a:solidFill>
          <a:ln w="38100">
            <a:solidFill>
              <a:srgbClr val="0518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rPr>
              <a:t>Source</a:t>
            </a:r>
            <a:r>
              <a:rPr kumimoji="1" lang="ja-JP" altLang="en-US" sz="2800" b="1" dirty="0">
                <a:solidFill>
                  <a:schemeClr val="tx1"/>
                </a:solidFill>
              </a:rPr>
              <a:t> </a:t>
            </a:r>
            <a:r>
              <a:rPr kumimoji="1" lang="en-US" altLang="ja-JP" sz="2800" b="1" dirty="0">
                <a:solidFill>
                  <a:schemeClr val="tx1"/>
                </a:solidFill>
              </a:rPr>
              <a:t>Data: </a:t>
            </a:r>
            <a:r>
              <a:rPr kumimoji="1" lang="ja-JP" altLang="en-US" sz="2800" b="1" dirty="0">
                <a:solidFill>
                  <a:schemeClr val="tx1"/>
                </a:solidFill>
              </a:rPr>
              <a:t>設計時のデータ</a:t>
            </a:r>
          </a:p>
        </p:txBody>
      </p:sp>
      <p:pic>
        <p:nvPicPr>
          <p:cNvPr id="11" name="図 10">
            <a:extLst>
              <a:ext uri="{FF2B5EF4-FFF2-40B4-BE49-F238E27FC236}">
                <a16:creationId xmlns:a16="http://schemas.microsoft.com/office/drawing/2014/main" id="{10CCD230-9A7C-EE4E-A150-575C24FF5AE0}"/>
              </a:ext>
            </a:extLst>
          </p:cNvPr>
          <p:cNvPicPr>
            <a:picLocks noChangeAspect="1"/>
          </p:cNvPicPr>
          <p:nvPr/>
        </p:nvPicPr>
        <p:blipFill rotWithShape="1">
          <a:blip r:embed="rId3"/>
          <a:srcRect l="9444" t="-2153" r="1697" b="8464"/>
          <a:stretch/>
        </p:blipFill>
        <p:spPr>
          <a:xfrm>
            <a:off x="4083729" y="1859986"/>
            <a:ext cx="1719194" cy="1256934"/>
          </a:xfrm>
          <a:prstGeom prst="rect">
            <a:avLst/>
          </a:prstGeom>
        </p:spPr>
      </p:pic>
      <p:grpSp>
        <p:nvGrpSpPr>
          <p:cNvPr id="12" name="グループ化 11">
            <a:extLst>
              <a:ext uri="{FF2B5EF4-FFF2-40B4-BE49-F238E27FC236}">
                <a16:creationId xmlns:a16="http://schemas.microsoft.com/office/drawing/2014/main" id="{875AAF41-51C5-5A41-9939-2DA442818DCC}"/>
              </a:ext>
            </a:extLst>
          </p:cNvPr>
          <p:cNvGrpSpPr/>
          <p:nvPr/>
        </p:nvGrpSpPr>
        <p:grpSpPr>
          <a:xfrm>
            <a:off x="4224042" y="4885171"/>
            <a:ext cx="1775829" cy="1346788"/>
            <a:chOff x="6580105" y="3643670"/>
            <a:chExt cx="2094870" cy="1588748"/>
          </a:xfrm>
        </p:grpSpPr>
        <p:pic>
          <p:nvPicPr>
            <p:cNvPr id="13" name="図 12">
              <a:extLst>
                <a:ext uri="{FF2B5EF4-FFF2-40B4-BE49-F238E27FC236}">
                  <a16:creationId xmlns:a16="http://schemas.microsoft.com/office/drawing/2014/main" id="{F9DBFBE8-2D32-414C-A967-F3227C33AF36}"/>
                </a:ext>
              </a:extLst>
            </p:cNvPr>
            <p:cNvPicPr>
              <a:picLocks noChangeAspect="1"/>
            </p:cNvPicPr>
            <p:nvPr/>
          </p:nvPicPr>
          <p:blipFill rotWithShape="1">
            <a:blip r:embed="rId3"/>
            <a:srcRect l="9444" t="-2153" r="1697" b="8464"/>
            <a:stretch/>
          </p:blipFill>
          <p:spPr>
            <a:xfrm>
              <a:off x="6580105" y="3643670"/>
              <a:ext cx="2094870" cy="1531598"/>
            </a:xfrm>
            <a:prstGeom prst="rect">
              <a:avLst/>
            </a:prstGeom>
          </p:spPr>
        </p:pic>
        <p:pic>
          <p:nvPicPr>
            <p:cNvPr id="14" name="グラフィックス 13">
              <a:extLst>
                <a:ext uri="{FF2B5EF4-FFF2-40B4-BE49-F238E27FC236}">
                  <a16:creationId xmlns:a16="http://schemas.microsoft.com/office/drawing/2014/main" id="{EFA9F825-D508-FA42-98CE-F6A63745C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35140" y="4965890"/>
              <a:ext cx="114300" cy="114300"/>
            </a:xfrm>
            <a:prstGeom prst="rect">
              <a:avLst/>
            </a:prstGeom>
          </p:spPr>
        </p:pic>
        <p:pic>
          <p:nvPicPr>
            <p:cNvPr id="15" name="グラフィックス 14">
              <a:extLst>
                <a:ext uri="{FF2B5EF4-FFF2-40B4-BE49-F238E27FC236}">
                  <a16:creationId xmlns:a16="http://schemas.microsoft.com/office/drawing/2014/main" id="{9A739D0A-552E-EE4E-8BE5-05290E77AA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2290" y="5118118"/>
              <a:ext cx="114300" cy="114300"/>
            </a:xfrm>
            <a:prstGeom prst="rect">
              <a:avLst/>
            </a:prstGeom>
          </p:spPr>
        </p:pic>
        <p:pic>
          <p:nvPicPr>
            <p:cNvPr id="16" name="グラフィックス 15">
              <a:extLst>
                <a:ext uri="{FF2B5EF4-FFF2-40B4-BE49-F238E27FC236}">
                  <a16:creationId xmlns:a16="http://schemas.microsoft.com/office/drawing/2014/main" id="{1DC7FC1A-9720-AD49-9797-087AB7B273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7550" y="4780805"/>
              <a:ext cx="114300" cy="114300"/>
            </a:xfrm>
            <a:prstGeom prst="rect">
              <a:avLst/>
            </a:prstGeom>
          </p:spPr>
        </p:pic>
        <p:pic>
          <p:nvPicPr>
            <p:cNvPr id="17" name="グラフィックス 16">
              <a:extLst>
                <a:ext uri="{FF2B5EF4-FFF2-40B4-BE49-F238E27FC236}">
                  <a16:creationId xmlns:a16="http://schemas.microsoft.com/office/drawing/2014/main" id="{D673766D-4DD7-E849-AAEC-9A14675C9D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81702" y="4894508"/>
              <a:ext cx="114300" cy="114300"/>
            </a:xfrm>
            <a:prstGeom prst="rect">
              <a:avLst/>
            </a:prstGeom>
          </p:spPr>
        </p:pic>
        <p:pic>
          <p:nvPicPr>
            <p:cNvPr id="18" name="グラフィックス 17">
              <a:extLst>
                <a:ext uri="{FF2B5EF4-FFF2-40B4-BE49-F238E27FC236}">
                  <a16:creationId xmlns:a16="http://schemas.microsoft.com/office/drawing/2014/main" id="{835FE9FC-F4DA-3C4C-A34A-607CE6EA6B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69295" y="4710026"/>
              <a:ext cx="114300" cy="114300"/>
            </a:xfrm>
            <a:prstGeom prst="rect">
              <a:avLst/>
            </a:prstGeom>
          </p:spPr>
        </p:pic>
        <p:pic>
          <p:nvPicPr>
            <p:cNvPr id="19" name="グラフィックス 18">
              <a:extLst>
                <a:ext uri="{FF2B5EF4-FFF2-40B4-BE49-F238E27FC236}">
                  <a16:creationId xmlns:a16="http://schemas.microsoft.com/office/drawing/2014/main" id="{D43BD40A-FC6A-B14F-9CCF-3DF62733B9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2145" y="4486416"/>
              <a:ext cx="114300" cy="114300"/>
            </a:xfrm>
            <a:prstGeom prst="rect">
              <a:avLst/>
            </a:prstGeom>
          </p:spPr>
        </p:pic>
        <p:pic>
          <p:nvPicPr>
            <p:cNvPr id="20" name="グラフィックス 19">
              <a:extLst>
                <a:ext uri="{FF2B5EF4-FFF2-40B4-BE49-F238E27FC236}">
                  <a16:creationId xmlns:a16="http://schemas.microsoft.com/office/drawing/2014/main" id="{58B2894F-B029-0245-A3DF-4D208E4465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6357" y="4145716"/>
              <a:ext cx="114300" cy="114300"/>
            </a:xfrm>
            <a:prstGeom prst="rect">
              <a:avLst/>
            </a:prstGeom>
          </p:spPr>
        </p:pic>
      </p:grpSp>
      <p:sp>
        <p:nvSpPr>
          <p:cNvPr id="21" name="正方形/長方形 20">
            <a:extLst>
              <a:ext uri="{FF2B5EF4-FFF2-40B4-BE49-F238E27FC236}">
                <a16:creationId xmlns:a16="http://schemas.microsoft.com/office/drawing/2014/main" id="{462D635C-42D0-2B43-9FD6-FB96F14C6847}"/>
              </a:ext>
            </a:extLst>
          </p:cNvPr>
          <p:cNvSpPr/>
          <p:nvPr/>
        </p:nvSpPr>
        <p:spPr>
          <a:xfrm>
            <a:off x="719039" y="1816066"/>
            <a:ext cx="1055851" cy="496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62" b="1" dirty="0">
                <a:solidFill>
                  <a:schemeClr val="bg1"/>
                </a:solidFill>
                <a:latin typeface="Helvetica" panose="020B0604020202030204" pitchFamily="34" charset="0"/>
              </a:rPr>
              <a:t>最大応力</a:t>
            </a:r>
            <a:endParaRPr kumimoji="1" lang="ja-JP" altLang="en-US" sz="1662" b="1" dirty="0">
              <a:solidFill>
                <a:schemeClr val="bg1"/>
              </a:solidFill>
            </a:endParaRPr>
          </a:p>
        </p:txBody>
      </p:sp>
      <p:sp>
        <p:nvSpPr>
          <p:cNvPr id="22" name="正方形/長方形 21">
            <a:extLst>
              <a:ext uri="{FF2B5EF4-FFF2-40B4-BE49-F238E27FC236}">
                <a16:creationId xmlns:a16="http://schemas.microsoft.com/office/drawing/2014/main" id="{33650A2E-838C-504D-B57B-6DFE6F612459}"/>
              </a:ext>
            </a:extLst>
          </p:cNvPr>
          <p:cNvSpPr/>
          <p:nvPr/>
        </p:nvSpPr>
        <p:spPr>
          <a:xfrm>
            <a:off x="2344163" y="1816066"/>
            <a:ext cx="1055851" cy="496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662" b="1" dirty="0">
                <a:solidFill>
                  <a:schemeClr val="bg1"/>
                </a:solidFill>
                <a:latin typeface="Helvetica" panose="020B0604020202030204" pitchFamily="34" charset="0"/>
              </a:rPr>
              <a:t>不確定</a:t>
            </a:r>
            <a:br>
              <a:rPr kumimoji="1" lang="en-US" altLang="ja-JP" sz="1662" b="1" dirty="0">
                <a:solidFill>
                  <a:schemeClr val="bg1"/>
                </a:solidFill>
                <a:latin typeface="Helvetica" panose="020B0604020202030204" pitchFamily="34" charset="0"/>
              </a:rPr>
            </a:br>
            <a:r>
              <a:rPr kumimoji="1" lang="ja-JP" altLang="en-US" sz="1662" b="1" dirty="0">
                <a:solidFill>
                  <a:schemeClr val="bg1"/>
                </a:solidFill>
                <a:latin typeface="Helvetica" panose="020B0604020202030204" pitchFamily="34" charset="0"/>
              </a:rPr>
              <a:t>パラメータ</a:t>
            </a:r>
            <a:endParaRPr kumimoji="1" lang="ja-JP" altLang="en-US" sz="1662" b="1" dirty="0">
              <a:solidFill>
                <a:schemeClr val="bg1"/>
              </a:solidFill>
            </a:endParaRPr>
          </a:p>
        </p:txBody>
      </p:sp>
      <p:sp>
        <p:nvSpPr>
          <p:cNvPr id="23" name="正方形/長方形 22">
            <a:extLst>
              <a:ext uri="{FF2B5EF4-FFF2-40B4-BE49-F238E27FC236}">
                <a16:creationId xmlns:a16="http://schemas.microsoft.com/office/drawing/2014/main" id="{E05ECA53-9081-4345-A551-7812E9D9F68B}"/>
              </a:ext>
            </a:extLst>
          </p:cNvPr>
          <p:cNvSpPr/>
          <p:nvPr/>
        </p:nvSpPr>
        <p:spPr>
          <a:xfrm>
            <a:off x="726073" y="4887514"/>
            <a:ext cx="1055851" cy="496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62" b="1" dirty="0">
                <a:solidFill>
                  <a:schemeClr val="bg1"/>
                </a:solidFill>
                <a:latin typeface="Helvetica" panose="020B0604020202030204" pitchFamily="34" charset="0"/>
              </a:rPr>
              <a:t>最大応力</a:t>
            </a:r>
            <a:endParaRPr kumimoji="1" lang="ja-JP" altLang="en-US" sz="1662" b="1" dirty="0">
              <a:solidFill>
                <a:schemeClr val="bg1"/>
              </a:solidFill>
            </a:endParaRPr>
          </a:p>
        </p:txBody>
      </p:sp>
      <p:sp>
        <p:nvSpPr>
          <p:cNvPr id="24" name="正方形/長方形 23">
            <a:extLst>
              <a:ext uri="{FF2B5EF4-FFF2-40B4-BE49-F238E27FC236}">
                <a16:creationId xmlns:a16="http://schemas.microsoft.com/office/drawing/2014/main" id="{E8D4259E-CCFC-1B4D-8C63-23AD2489098C}"/>
              </a:ext>
            </a:extLst>
          </p:cNvPr>
          <p:cNvSpPr/>
          <p:nvPr/>
        </p:nvSpPr>
        <p:spPr>
          <a:xfrm>
            <a:off x="2351197" y="4887514"/>
            <a:ext cx="1055851" cy="496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662" b="1" dirty="0">
                <a:solidFill>
                  <a:schemeClr val="bg1"/>
                </a:solidFill>
                <a:latin typeface="Helvetica" panose="020B0604020202030204" pitchFamily="34" charset="0"/>
              </a:rPr>
              <a:t>不確定</a:t>
            </a:r>
            <a:br>
              <a:rPr kumimoji="1" lang="en-US" altLang="ja-JP" sz="1662" b="1" dirty="0">
                <a:solidFill>
                  <a:schemeClr val="bg1"/>
                </a:solidFill>
                <a:latin typeface="Helvetica" panose="020B0604020202030204" pitchFamily="34" charset="0"/>
              </a:rPr>
            </a:br>
            <a:r>
              <a:rPr kumimoji="1" lang="ja-JP" altLang="en-US" sz="1662" b="1" dirty="0">
                <a:solidFill>
                  <a:schemeClr val="bg1"/>
                </a:solidFill>
                <a:latin typeface="Helvetica" panose="020B0604020202030204" pitchFamily="34" charset="0"/>
              </a:rPr>
              <a:t>パラメータ</a:t>
            </a:r>
            <a:endParaRPr kumimoji="1" lang="ja-JP" altLang="en-US" sz="1662" b="1" dirty="0">
              <a:solidFill>
                <a:schemeClr val="bg1"/>
              </a:solidFill>
            </a:endParaRPr>
          </a:p>
        </p:txBody>
      </p:sp>
      <p:sp>
        <p:nvSpPr>
          <p:cNvPr id="25" name="矢印: 左カーブ 10">
            <a:extLst>
              <a:ext uri="{FF2B5EF4-FFF2-40B4-BE49-F238E27FC236}">
                <a16:creationId xmlns:a16="http://schemas.microsoft.com/office/drawing/2014/main" id="{0979895F-DAA8-6843-820E-101CC88265FF}"/>
              </a:ext>
            </a:extLst>
          </p:cNvPr>
          <p:cNvSpPr/>
          <p:nvPr/>
        </p:nvSpPr>
        <p:spPr>
          <a:xfrm>
            <a:off x="6522875" y="2341833"/>
            <a:ext cx="991772" cy="3059605"/>
          </a:xfrm>
          <a:prstGeom prst="curvedLeft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solidFill>
                <a:schemeClr val="tx1"/>
              </a:solidFill>
            </a:endParaRPr>
          </a:p>
        </p:txBody>
      </p:sp>
      <p:sp>
        <p:nvSpPr>
          <p:cNvPr id="26" name="四角形: 角を丸くする 34">
            <a:extLst>
              <a:ext uri="{FF2B5EF4-FFF2-40B4-BE49-F238E27FC236}">
                <a16:creationId xmlns:a16="http://schemas.microsoft.com/office/drawing/2014/main" id="{35C5340A-55BD-4B4A-937C-47F143D79438}"/>
              </a:ext>
            </a:extLst>
          </p:cNvPr>
          <p:cNvSpPr/>
          <p:nvPr/>
        </p:nvSpPr>
        <p:spPr>
          <a:xfrm>
            <a:off x="6748686" y="3345871"/>
            <a:ext cx="2029554" cy="764165"/>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solidFill>
                  <a:schemeClr val="bg1"/>
                </a:solidFill>
              </a:rPr>
              <a:t>転移学習</a:t>
            </a:r>
            <a:endParaRPr kumimoji="1" lang="ja-JP" altLang="en-US" sz="3200" b="1" dirty="0">
              <a:solidFill>
                <a:schemeClr val="accent1">
                  <a:lumMod val="75000"/>
                </a:schemeClr>
              </a:solidFill>
            </a:endParaRPr>
          </a:p>
        </p:txBody>
      </p:sp>
      <p:sp>
        <p:nvSpPr>
          <p:cNvPr id="27" name="テキスト ボックス 26">
            <a:extLst>
              <a:ext uri="{FF2B5EF4-FFF2-40B4-BE49-F238E27FC236}">
                <a16:creationId xmlns:a16="http://schemas.microsoft.com/office/drawing/2014/main" id="{177BC58F-CA7C-0243-9634-ECEB1E2EFB6A}"/>
              </a:ext>
            </a:extLst>
          </p:cNvPr>
          <p:cNvSpPr txBox="1"/>
          <p:nvPr/>
        </p:nvSpPr>
        <p:spPr>
          <a:xfrm>
            <a:off x="1001062" y="2418350"/>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y</a:t>
            </a:r>
            <a:r>
              <a:rPr kumimoji="1" lang="en-US" altLang="ja-JP" sz="3323" b="1" baseline="30000" dirty="0" err="1">
                <a:solidFill>
                  <a:schemeClr val="bg1"/>
                </a:solidFill>
                <a:latin typeface="Helvetica" panose="020B0604020202030204" pitchFamily="34" charset="0"/>
              </a:rPr>
              <a:t>S</a:t>
            </a:r>
            <a:endParaRPr kumimoji="1" lang="ja-JP" altLang="en-US" sz="3323" b="1" baseline="30000" dirty="0">
              <a:solidFill>
                <a:schemeClr val="bg1"/>
              </a:solidFill>
              <a:latin typeface="Helvetica" panose="020B0604020202030204" pitchFamily="34" charset="0"/>
            </a:endParaRPr>
          </a:p>
        </p:txBody>
      </p:sp>
      <p:sp>
        <p:nvSpPr>
          <p:cNvPr id="28" name="テキスト ボックス 27">
            <a:extLst>
              <a:ext uri="{FF2B5EF4-FFF2-40B4-BE49-F238E27FC236}">
                <a16:creationId xmlns:a16="http://schemas.microsoft.com/office/drawing/2014/main" id="{B600F4E1-37F7-4E4E-9D0E-CC2240329FB6}"/>
              </a:ext>
            </a:extLst>
          </p:cNvPr>
          <p:cNvSpPr txBox="1"/>
          <p:nvPr/>
        </p:nvSpPr>
        <p:spPr>
          <a:xfrm>
            <a:off x="2640760" y="2474753"/>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S</a:t>
            </a:r>
            <a:endParaRPr kumimoji="1" lang="ja-JP" altLang="en-US" sz="3323" b="1" baseline="30000" dirty="0">
              <a:solidFill>
                <a:schemeClr val="bg1"/>
              </a:solidFill>
              <a:latin typeface="Helvetica" panose="020B0604020202030204" pitchFamily="34" charset="0"/>
            </a:endParaRPr>
          </a:p>
        </p:txBody>
      </p:sp>
      <p:sp>
        <p:nvSpPr>
          <p:cNvPr id="29" name="テキスト ボックス 28">
            <a:extLst>
              <a:ext uri="{FF2B5EF4-FFF2-40B4-BE49-F238E27FC236}">
                <a16:creationId xmlns:a16="http://schemas.microsoft.com/office/drawing/2014/main" id="{A354B04E-80C1-7E46-AFA6-71284B11B39F}"/>
              </a:ext>
            </a:extLst>
          </p:cNvPr>
          <p:cNvSpPr txBox="1"/>
          <p:nvPr/>
        </p:nvSpPr>
        <p:spPr>
          <a:xfrm>
            <a:off x="1016857" y="5416312"/>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y</a:t>
            </a:r>
            <a:r>
              <a:rPr kumimoji="1" lang="en-US" altLang="ja-JP" sz="3323" b="1" baseline="30000" dirty="0" err="1">
                <a:solidFill>
                  <a:schemeClr val="bg1"/>
                </a:solidFill>
                <a:latin typeface="Helvetica" panose="020B0604020202030204" pitchFamily="34" charset="0"/>
              </a:rPr>
              <a:t>T</a:t>
            </a:r>
            <a:endParaRPr kumimoji="1" lang="ja-JP" altLang="en-US" sz="3323" b="1" baseline="30000" dirty="0">
              <a:solidFill>
                <a:schemeClr val="bg1"/>
              </a:solidFill>
              <a:latin typeface="Helvetica" panose="020B0604020202030204" pitchFamily="34" charset="0"/>
            </a:endParaRPr>
          </a:p>
        </p:txBody>
      </p:sp>
      <p:sp>
        <p:nvSpPr>
          <p:cNvPr id="30" name="テキスト ボックス 29">
            <a:extLst>
              <a:ext uri="{FF2B5EF4-FFF2-40B4-BE49-F238E27FC236}">
                <a16:creationId xmlns:a16="http://schemas.microsoft.com/office/drawing/2014/main" id="{270B66BE-7C2C-8E40-960C-080286457DD5}"/>
              </a:ext>
            </a:extLst>
          </p:cNvPr>
          <p:cNvSpPr txBox="1"/>
          <p:nvPr/>
        </p:nvSpPr>
        <p:spPr>
          <a:xfrm>
            <a:off x="2656556" y="5472715"/>
            <a:ext cx="620410" cy="603691"/>
          </a:xfrm>
          <a:prstGeom prst="rect">
            <a:avLst/>
          </a:prstGeom>
          <a:noFill/>
        </p:spPr>
        <p:txBody>
          <a:bodyPr wrap="square" rtlCol="0">
            <a:spAutoFit/>
          </a:bodyPr>
          <a:lstStyle/>
          <a:p>
            <a:r>
              <a:rPr kumimoji="1" lang="en-US" altLang="ja-JP" sz="3323" b="1" dirty="0" err="1">
                <a:solidFill>
                  <a:schemeClr val="bg1"/>
                </a:solidFill>
                <a:latin typeface="Helvetica" panose="020B0604020202030204" pitchFamily="34" charset="0"/>
              </a:rPr>
              <a:t>x</a:t>
            </a:r>
            <a:r>
              <a:rPr kumimoji="1" lang="en-US" altLang="ja-JP" sz="3323" b="1" baseline="30000" dirty="0" err="1">
                <a:solidFill>
                  <a:schemeClr val="bg1"/>
                </a:solidFill>
                <a:latin typeface="Helvetica" panose="020B0604020202030204" pitchFamily="34" charset="0"/>
              </a:rPr>
              <a:t>T</a:t>
            </a:r>
            <a:endParaRPr kumimoji="1" lang="ja-JP" altLang="en-US" sz="3323" b="1" baseline="30000" dirty="0">
              <a:solidFill>
                <a:schemeClr val="bg1"/>
              </a:solidFill>
              <a:latin typeface="Helvetica" panose="020B0604020202030204" pitchFamily="34" charset="0"/>
            </a:endParaRPr>
          </a:p>
        </p:txBody>
      </p:sp>
      <p:sp>
        <p:nvSpPr>
          <p:cNvPr id="31" name="正方形/長方形 30">
            <a:extLst>
              <a:ext uri="{FF2B5EF4-FFF2-40B4-BE49-F238E27FC236}">
                <a16:creationId xmlns:a16="http://schemas.microsoft.com/office/drawing/2014/main" id="{E8DA46AA-E61C-B543-8235-813079813711}"/>
              </a:ext>
            </a:extLst>
          </p:cNvPr>
          <p:cNvSpPr/>
          <p:nvPr/>
        </p:nvSpPr>
        <p:spPr>
          <a:xfrm>
            <a:off x="431598" y="4033360"/>
            <a:ext cx="6074710" cy="658412"/>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rPr>
              <a:t>Target</a:t>
            </a:r>
            <a:r>
              <a:rPr kumimoji="1" lang="ja-JP" altLang="en-US" sz="2800" b="1">
                <a:solidFill>
                  <a:schemeClr val="tx1"/>
                </a:solidFill>
              </a:rPr>
              <a:t> </a:t>
            </a:r>
            <a:r>
              <a:rPr kumimoji="1" lang="en-US" altLang="ja-JP" sz="2800" b="1" dirty="0">
                <a:solidFill>
                  <a:schemeClr val="tx1"/>
                </a:solidFill>
              </a:rPr>
              <a:t>Data: </a:t>
            </a:r>
            <a:r>
              <a:rPr kumimoji="1" lang="ja-JP" altLang="en-US" sz="2800" b="1">
                <a:solidFill>
                  <a:schemeClr val="tx1"/>
                </a:solidFill>
              </a:rPr>
              <a:t>劣化損傷時のデータ</a:t>
            </a:r>
            <a:endParaRPr kumimoji="1" lang="ja-JP" altLang="en-US" sz="2800" b="1" dirty="0">
              <a:solidFill>
                <a:schemeClr val="tx1"/>
              </a:solidFill>
            </a:endParaRPr>
          </a:p>
        </p:txBody>
      </p:sp>
    </p:spTree>
    <p:extLst>
      <p:ext uri="{BB962C8B-B14F-4D97-AF65-F5344CB8AC3E}">
        <p14:creationId xmlns:p14="http://schemas.microsoft.com/office/powerpoint/2010/main" val="350778707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2319</TotalTime>
  <Words>5904</Words>
  <Application>Microsoft Office PowerPoint</Application>
  <PresentationFormat>画面に合わせる (4:3)</PresentationFormat>
  <Paragraphs>882</Paragraphs>
  <Slides>32</Slides>
  <Notes>22</Notes>
  <HiddenSlides>0</HiddenSlides>
  <MMClips>1</MMClips>
  <ScaleCrop>false</ScaleCrop>
  <HeadingPairs>
    <vt:vector size="8" baseType="variant">
      <vt:variant>
        <vt:lpstr>使用されているフォント</vt:lpstr>
      </vt:variant>
      <vt:variant>
        <vt:i4>11</vt:i4>
      </vt: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45" baseType="lpstr">
      <vt:lpstr>ＭＳ ゴシック</vt:lpstr>
      <vt:lpstr>Yu Gothic</vt:lpstr>
      <vt:lpstr>Yu Gothic</vt:lpstr>
      <vt:lpstr>Yu Gothic Medium</vt:lpstr>
      <vt:lpstr>Yu Gothic Medium</vt:lpstr>
      <vt:lpstr>Arial</vt:lpstr>
      <vt:lpstr>Calibri</vt:lpstr>
      <vt:lpstr>Calibri Light</vt:lpstr>
      <vt:lpstr>Century</vt:lpstr>
      <vt:lpstr>Helvetica</vt:lpstr>
      <vt:lpstr>Times New Roman</vt:lpstr>
      <vt:lpstr>Office テーマ</vt:lpstr>
      <vt:lpstr>Equation</vt:lpstr>
      <vt:lpstr>転移学習ガウス過程回帰サロゲートモデルによる 構造性能解析の計算負荷低減 Transfer learning Gaussian process regression surrogate model for structural reliability analysis</vt:lpstr>
      <vt:lpstr>【背景】社会的背景</vt:lpstr>
      <vt:lpstr>【背景】信頼性解析の現状</vt:lpstr>
      <vt:lpstr>目的</vt:lpstr>
      <vt:lpstr>橋梁のFEモデル</vt:lpstr>
      <vt:lpstr>不確定性の設定</vt:lpstr>
      <vt:lpstr>信頼性解析の概要</vt:lpstr>
      <vt:lpstr>ガウス過程回帰(GPR)</vt:lpstr>
      <vt:lpstr>転移学習のデータ</vt:lpstr>
      <vt:lpstr>ガウス過程回帰における転移学習</vt:lpstr>
      <vt:lpstr>検証方法</vt:lpstr>
      <vt:lpstr>【結果】TL-GPRSMの精度</vt:lpstr>
      <vt:lpstr>【結果】最大応力の予測分布</vt:lpstr>
      <vt:lpstr>【結果】 ARDによるパラメータの寄与度推定結果</vt:lpstr>
      <vt:lpstr>【結果】 ARDによるパラメータの寄与度推定結果</vt:lpstr>
      <vt:lpstr>まとめ</vt:lpstr>
      <vt:lpstr>使わない</vt:lpstr>
      <vt:lpstr>ガウス過程回帰(GPR)</vt:lpstr>
      <vt:lpstr>転移学習</vt:lpstr>
      <vt:lpstr>ガウス過程回帰における転移学習</vt:lpstr>
      <vt:lpstr>検証方法</vt:lpstr>
      <vt:lpstr>TL-GPRSMの精度</vt:lpstr>
      <vt:lpstr>最大応力の予測分布</vt:lpstr>
      <vt:lpstr>ARDによるパラメータの寄与度推定結果</vt:lpstr>
      <vt:lpstr>ARDによるパラメータの寄与度推定結果</vt:lpstr>
      <vt:lpstr>まとめ</vt:lpstr>
      <vt:lpstr>目的</vt:lpstr>
      <vt:lpstr>目的</vt:lpstr>
      <vt:lpstr>背景</vt:lpstr>
      <vt:lpstr>信頼性解析の概要</vt:lpstr>
      <vt:lpstr>背景</vt:lpstr>
      <vt:lpstr>背景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転移学習ガウス過程回帰サロゲートモデルによる 構造性能解析の計算負荷低減 Transfer learning Gaussian process regression surrogate model for structural reliability analysis</dc:title>
  <dc:creator>Microsoft Office User</dc:creator>
  <cp:lastModifiedBy>才田大聖</cp:lastModifiedBy>
  <cp:revision>8</cp:revision>
  <dcterms:created xsi:type="dcterms:W3CDTF">2022-05-28T06:35:43Z</dcterms:created>
  <dcterms:modified xsi:type="dcterms:W3CDTF">2022-11-14T05:19:56Z</dcterms:modified>
</cp:coreProperties>
</file>